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1"/>
    <p:sldMasterId id="2147483749" r:id="rId2"/>
  </p:sldMasterIdLst>
  <p:notesMasterIdLst>
    <p:notesMasterId r:id="rId38"/>
  </p:notesMasterIdLst>
  <p:handoutMasterIdLst>
    <p:handoutMasterId r:id="rId39"/>
  </p:handoutMasterIdLst>
  <p:sldIdLst>
    <p:sldId id="526" r:id="rId3"/>
    <p:sldId id="533" r:id="rId4"/>
    <p:sldId id="543" r:id="rId5"/>
    <p:sldId id="534" r:id="rId6"/>
    <p:sldId id="538" r:id="rId7"/>
    <p:sldId id="539" r:id="rId8"/>
    <p:sldId id="544" r:id="rId9"/>
    <p:sldId id="545" r:id="rId10"/>
    <p:sldId id="548" r:id="rId11"/>
    <p:sldId id="549" r:id="rId12"/>
    <p:sldId id="550" r:id="rId13"/>
    <p:sldId id="551" r:id="rId14"/>
    <p:sldId id="556" r:id="rId15"/>
    <p:sldId id="557" r:id="rId16"/>
    <p:sldId id="558" r:id="rId17"/>
    <p:sldId id="559" r:id="rId18"/>
    <p:sldId id="560" r:id="rId19"/>
    <p:sldId id="561" r:id="rId20"/>
    <p:sldId id="542" r:id="rId21"/>
    <p:sldId id="575" r:id="rId22"/>
    <p:sldId id="576" r:id="rId23"/>
    <p:sldId id="577" r:id="rId24"/>
    <p:sldId id="578" r:id="rId25"/>
    <p:sldId id="579" r:id="rId26"/>
    <p:sldId id="580" r:id="rId27"/>
    <p:sldId id="581" r:id="rId28"/>
    <p:sldId id="582" r:id="rId29"/>
    <p:sldId id="583" r:id="rId30"/>
    <p:sldId id="584" r:id="rId31"/>
    <p:sldId id="585" r:id="rId32"/>
    <p:sldId id="586" r:id="rId33"/>
    <p:sldId id="587" r:id="rId34"/>
    <p:sldId id="588" r:id="rId35"/>
    <p:sldId id="589" r:id="rId36"/>
    <p:sldId id="590" r:id="rId3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0000"/>
    <a:srgbClr val="A8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08" autoAdjust="0"/>
    <p:restoredTop sz="71304"/>
  </p:normalViewPr>
  <p:slideViewPr>
    <p:cSldViewPr snapToGrid="0">
      <p:cViewPr>
        <p:scale>
          <a:sx n="81" d="100"/>
          <a:sy n="81" d="100"/>
        </p:scale>
        <p:origin x="1328" y="384"/>
      </p:cViewPr>
      <p:guideLst>
        <p:guide orient="horz" pos="2160"/>
        <p:guide pos="3840"/>
      </p:guideLst>
    </p:cSldViewPr>
  </p:slideViewPr>
  <p:notesTextViewPr>
    <p:cViewPr>
      <p:scale>
        <a:sx n="20" d="100"/>
        <a:sy n="2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notesMaster" Target="notesMasters/notesMaster1.xml"/><Relationship Id="rId39" Type="http://schemas.openxmlformats.org/officeDocument/2006/relationships/handoutMaster" Target="handoutMasters/handoutMaster1.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A8939186-BE78-4D51-81AA-9340B51C74EF}" type="datetimeFigureOut">
              <a:rPr lang="en-US" smtClean="0"/>
              <a:t>5/20/18</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03CBD902-313C-4A21-A435-653FC366AECF}" type="slidenum">
              <a:rPr lang="en-US" smtClean="0"/>
              <a:t>‹#›</a:t>
            </a:fld>
            <a:endParaRPr lang="en-US"/>
          </a:p>
        </p:txBody>
      </p:sp>
    </p:spTree>
    <p:extLst>
      <p:ext uri="{BB962C8B-B14F-4D97-AF65-F5344CB8AC3E}">
        <p14:creationId xmlns:p14="http://schemas.microsoft.com/office/powerpoint/2010/main" val="37429700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F13D9335-8D1B-4933-8248-BFA0FE1B354D}" type="datetimeFigureOut">
              <a:rPr lang="en-US" smtClean="0"/>
              <a:t>5/20/18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1F037FD0-4A10-45D6-8714-A657FFAB3F39}" type="slidenum">
              <a:rPr lang="en-US" smtClean="0"/>
              <a:t>‹#›</a:t>
            </a:fld>
            <a:endParaRPr lang="en-US"/>
          </a:p>
        </p:txBody>
      </p:sp>
    </p:spTree>
    <p:extLst>
      <p:ext uri="{BB962C8B-B14F-4D97-AF65-F5344CB8AC3E}">
        <p14:creationId xmlns:p14="http://schemas.microsoft.com/office/powerpoint/2010/main" val="1104635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Shape 43"/>
          <p:cNvSpPr>
            <a:spLocks noGrp="1" noRot="1" noChangeAspect="1"/>
          </p:cNvSpPr>
          <p:nvPr>
            <p:ph type="sldImg" idx="2"/>
          </p:nvPr>
        </p:nvSpPr>
        <p:spPr>
          <a:xfrm>
            <a:off x="298450" y="865188"/>
            <a:ext cx="6208713" cy="34940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4" name="Shape 44"/>
          <p:cNvSpPr txBox="1">
            <a:spLocks noGrp="1"/>
          </p:cNvSpPr>
          <p:nvPr>
            <p:ph type="body" idx="1"/>
          </p:nvPr>
        </p:nvSpPr>
        <p:spPr>
          <a:xfrm>
            <a:off x="680562" y="4723448"/>
            <a:ext cx="5444490" cy="447484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36948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11</a:t>
            </a:fld>
            <a:endParaRPr lang="en-US"/>
          </a:p>
        </p:txBody>
      </p:sp>
    </p:spTree>
    <p:extLst>
      <p:ext uri="{BB962C8B-B14F-4D97-AF65-F5344CB8AC3E}">
        <p14:creationId xmlns:p14="http://schemas.microsoft.com/office/powerpoint/2010/main" val="2108279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12</a:t>
            </a:fld>
            <a:endParaRPr lang="en-US"/>
          </a:p>
        </p:txBody>
      </p:sp>
    </p:spTree>
    <p:extLst>
      <p:ext uri="{BB962C8B-B14F-4D97-AF65-F5344CB8AC3E}">
        <p14:creationId xmlns:p14="http://schemas.microsoft.com/office/powerpoint/2010/main" val="1865712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15</a:t>
            </a:fld>
            <a:endParaRPr lang="en-US"/>
          </a:p>
        </p:txBody>
      </p:sp>
    </p:spTree>
    <p:extLst>
      <p:ext uri="{BB962C8B-B14F-4D97-AF65-F5344CB8AC3E}">
        <p14:creationId xmlns:p14="http://schemas.microsoft.com/office/powerpoint/2010/main" val="2039860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17</a:t>
            </a:fld>
            <a:endParaRPr lang="en-US"/>
          </a:p>
        </p:txBody>
      </p:sp>
    </p:spTree>
    <p:extLst>
      <p:ext uri="{BB962C8B-B14F-4D97-AF65-F5344CB8AC3E}">
        <p14:creationId xmlns:p14="http://schemas.microsoft.com/office/powerpoint/2010/main" val="646529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18</a:t>
            </a:fld>
            <a:endParaRPr lang="en-US"/>
          </a:p>
        </p:txBody>
      </p:sp>
    </p:spTree>
    <p:extLst>
      <p:ext uri="{BB962C8B-B14F-4D97-AF65-F5344CB8AC3E}">
        <p14:creationId xmlns:p14="http://schemas.microsoft.com/office/powerpoint/2010/main" val="2139965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20</a:t>
            </a:fld>
            <a:endParaRPr lang="en-US"/>
          </a:p>
        </p:txBody>
      </p:sp>
    </p:spTree>
    <p:extLst>
      <p:ext uri="{BB962C8B-B14F-4D97-AF65-F5344CB8AC3E}">
        <p14:creationId xmlns:p14="http://schemas.microsoft.com/office/powerpoint/2010/main" val="11018032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21</a:t>
            </a:fld>
            <a:endParaRPr lang="en-US"/>
          </a:p>
        </p:txBody>
      </p:sp>
    </p:spTree>
    <p:extLst>
      <p:ext uri="{BB962C8B-B14F-4D97-AF65-F5344CB8AC3E}">
        <p14:creationId xmlns:p14="http://schemas.microsoft.com/office/powerpoint/2010/main" val="1734863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22</a:t>
            </a:fld>
            <a:endParaRPr lang="en-US"/>
          </a:p>
        </p:txBody>
      </p:sp>
    </p:spTree>
    <p:extLst>
      <p:ext uri="{BB962C8B-B14F-4D97-AF65-F5344CB8AC3E}">
        <p14:creationId xmlns:p14="http://schemas.microsoft.com/office/powerpoint/2010/main" val="1379945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23</a:t>
            </a:fld>
            <a:endParaRPr lang="en-US"/>
          </a:p>
        </p:txBody>
      </p:sp>
    </p:spTree>
    <p:extLst>
      <p:ext uri="{BB962C8B-B14F-4D97-AF65-F5344CB8AC3E}">
        <p14:creationId xmlns:p14="http://schemas.microsoft.com/office/powerpoint/2010/main" val="360680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24</a:t>
            </a:fld>
            <a:endParaRPr lang="en-US"/>
          </a:p>
        </p:txBody>
      </p:sp>
    </p:spTree>
    <p:extLst>
      <p:ext uri="{BB962C8B-B14F-4D97-AF65-F5344CB8AC3E}">
        <p14:creationId xmlns:p14="http://schemas.microsoft.com/office/powerpoint/2010/main" val="1202516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3</a:t>
            </a:fld>
            <a:endParaRPr lang="en-US"/>
          </a:p>
        </p:txBody>
      </p:sp>
    </p:spTree>
    <p:extLst>
      <p:ext uri="{BB962C8B-B14F-4D97-AF65-F5344CB8AC3E}">
        <p14:creationId xmlns:p14="http://schemas.microsoft.com/office/powerpoint/2010/main" val="12009801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25</a:t>
            </a:fld>
            <a:endParaRPr lang="en-US"/>
          </a:p>
        </p:txBody>
      </p:sp>
    </p:spTree>
    <p:extLst>
      <p:ext uri="{BB962C8B-B14F-4D97-AF65-F5344CB8AC3E}">
        <p14:creationId xmlns:p14="http://schemas.microsoft.com/office/powerpoint/2010/main" val="5123744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26</a:t>
            </a:fld>
            <a:endParaRPr lang="en-US"/>
          </a:p>
        </p:txBody>
      </p:sp>
    </p:spTree>
    <p:extLst>
      <p:ext uri="{BB962C8B-B14F-4D97-AF65-F5344CB8AC3E}">
        <p14:creationId xmlns:p14="http://schemas.microsoft.com/office/powerpoint/2010/main" val="20109127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27</a:t>
            </a:fld>
            <a:endParaRPr lang="en-US"/>
          </a:p>
        </p:txBody>
      </p:sp>
    </p:spTree>
    <p:extLst>
      <p:ext uri="{BB962C8B-B14F-4D97-AF65-F5344CB8AC3E}">
        <p14:creationId xmlns:p14="http://schemas.microsoft.com/office/powerpoint/2010/main" val="8362644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28</a:t>
            </a:fld>
            <a:endParaRPr lang="en-US"/>
          </a:p>
        </p:txBody>
      </p:sp>
    </p:spTree>
    <p:extLst>
      <p:ext uri="{BB962C8B-B14F-4D97-AF65-F5344CB8AC3E}">
        <p14:creationId xmlns:p14="http://schemas.microsoft.com/office/powerpoint/2010/main" val="12587562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29</a:t>
            </a:fld>
            <a:endParaRPr lang="en-US"/>
          </a:p>
        </p:txBody>
      </p:sp>
    </p:spTree>
    <p:extLst>
      <p:ext uri="{BB962C8B-B14F-4D97-AF65-F5344CB8AC3E}">
        <p14:creationId xmlns:p14="http://schemas.microsoft.com/office/powerpoint/2010/main" val="14293405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30</a:t>
            </a:fld>
            <a:endParaRPr lang="en-US"/>
          </a:p>
        </p:txBody>
      </p:sp>
    </p:spTree>
    <p:extLst>
      <p:ext uri="{BB962C8B-B14F-4D97-AF65-F5344CB8AC3E}">
        <p14:creationId xmlns:p14="http://schemas.microsoft.com/office/powerpoint/2010/main" val="16065312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31</a:t>
            </a:fld>
            <a:endParaRPr lang="en-US"/>
          </a:p>
        </p:txBody>
      </p:sp>
    </p:spTree>
    <p:extLst>
      <p:ext uri="{BB962C8B-B14F-4D97-AF65-F5344CB8AC3E}">
        <p14:creationId xmlns:p14="http://schemas.microsoft.com/office/powerpoint/2010/main" val="2181321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32</a:t>
            </a:fld>
            <a:endParaRPr lang="en-US"/>
          </a:p>
        </p:txBody>
      </p:sp>
    </p:spTree>
    <p:extLst>
      <p:ext uri="{BB962C8B-B14F-4D97-AF65-F5344CB8AC3E}">
        <p14:creationId xmlns:p14="http://schemas.microsoft.com/office/powerpoint/2010/main" val="15293295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33</a:t>
            </a:fld>
            <a:endParaRPr lang="en-US"/>
          </a:p>
        </p:txBody>
      </p:sp>
    </p:spTree>
    <p:extLst>
      <p:ext uri="{BB962C8B-B14F-4D97-AF65-F5344CB8AC3E}">
        <p14:creationId xmlns:p14="http://schemas.microsoft.com/office/powerpoint/2010/main" val="19216831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34</a:t>
            </a:fld>
            <a:endParaRPr lang="en-US"/>
          </a:p>
        </p:txBody>
      </p:sp>
    </p:spTree>
    <p:extLst>
      <p:ext uri="{BB962C8B-B14F-4D97-AF65-F5344CB8AC3E}">
        <p14:creationId xmlns:p14="http://schemas.microsoft.com/office/powerpoint/2010/main" val="73372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4</a:t>
            </a:fld>
            <a:endParaRPr lang="en-US"/>
          </a:p>
        </p:txBody>
      </p:sp>
    </p:spTree>
    <p:extLst>
      <p:ext uri="{BB962C8B-B14F-4D97-AF65-F5344CB8AC3E}">
        <p14:creationId xmlns:p14="http://schemas.microsoft.com/office/powerpoint/2010/main" val="6896954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35</a:t>
            </a:fld>
            <a:endParaRPr lang="en-US"/>
          </a:p>
        </p:txBody>
      </p:sp>
    </p:spTree>
    <p:extLst>
      <p:ext uri="{BB962C8B-B14F-4D97-AF65-F5344CB8AC3E}">
        <p14:creationId xmlns:p14="http://schemas.microsoft.com/office/powerpoint/2010/main" val="2061476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37FD0-4A10-45D6-8714-A657FFAB3F39}" type="slidenum">
              <a:rPr lang="en-US" smtClean="0"/>
              <a:t>5</a:t>
            </a:fld>
            <a:endParaRPr lang="en-US"/>
          </a:p>
        </p:txBody>
      </p:sp>
    </p:spTree>
    <p:extLst>
      <p:ext uri="{BB962C8B-B14F-4D97-AF65-F5344CB8AC3E}">
        <p14:creationId xmlns:p14="http://schemas.microsoft.com/office/powerpoint/2010/main" val="1675617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www.cbsnews.com</a:t>
            </a:r>
            <a:r>
              <a:rPr lang="en-US" dirty="0"/>
              <a:t>/news/your-kids-toys-could-be-spying-on-your-family/</a:t>
            </a:r>
          </a:p>
          <a:p>
            <a:endParaRPr lang="en-US" dirty="0"/>
          </a:p>
          <a:p>
            <a:r>
              <a:rPr lang="en-US" dirty="0"/>
              <a:t>Last doll – parents are worried this kid toy could be spying on your family, it listens and connects to </a:t>
            </a:r>
            <a:r>
              <a:rPr lang="en-US" dirty="0" err="1"/>
              <a:t>wifi</a:t>
            </a:r>
            <a:endParaRPr lang="en-US" dirty="0"/>
          </a:p>
          <a:p>
            <a:r>
              <a:rPr lang="en-US" dirty="0"/>
              <a:t>Cathedral of Learning – all the elevators are connected to a network so they are integrated together</a:t>
            </a:r>
          </a:p>
        </p:txBody>
      </p:sp>
      <p:sp>
        <p:nvSpPr>
          <p:cNvPr id="4" name="Slide Number Placeholder 3"/>
          <p:cNvSpPr>
            <a:spLocks noGrp="1"/>
          </p:cNvSpPr>
          <p:nvPr>
            <p:ph type="sldNum" sz="quarter" idx="10"/>
          </p:nvPr>
        </p:nvSpPr>
        <p:spPr/>
        <p:txBody>
          <a:bodyPr/>
          <a:lstStyle/>
          <a:p>
            <a:fld id="{1F037FD0-4A10-45D6-8714-A657FFAB3F39}" type="slidenum">
              <a:rPr lang="en-US" smtClean="0"/>
              <a:t>6</a:t>
            </a:fld>
            <a:endParaRPr lang="en-US"/>
          </a:p>
        </p:txBody>
      </p:sp>
    </p:spTree>
    <p:extLst>
      <p:ext uri="{BB962C8B-B14F-4D97-AF65-F5344CB8AC3E}">
        <p14:creationId xmlns:p14="http://schemas.microsoft.com/office/powerpoint/2010/main" val="2400746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www.cbsnews.com</a:t>
            </a:r>
            <a:r>
              <a:rPr lang="en-US" dirty="0"/>
              <a:t>/news/your-kids-toys-could-be-spying-on-your-family/</a:t>
            </a:r>
          </a:p>
          <a:p>
            <a:endParaRPr lang="en-US" dirty="0"/>
          </a:p>
          <a:p>
            <a:r>
              <a:rPr lang="en-US" dirty="0"/>
              <a:t>Last doll – parents are worried this kid toy could be spying on your family, it listens and connects to </a:t>
            </a:r>
            <a:r>
              <a:rPr lang="en-US" dirty="0" err="1"/>
              <a:t>wifi</a:t>
            </a:r>
            <a:endParaRPr lang="en-US" dirty="0"/>
          </a:p>
          <a:p>
            <a:r>
              <a:rPr lang="en-US" dirty="0"/>
              <a:t>Cathedral of Learning – all the elevators are connected to a network so they are integrated together</a:t>
            </a:r>
          </a:p>
        </p:txBody>
      </p:sp>
      <p:sp>
        <p:nvSpPr>
          <p:cNvPr id="4" name="Slide Number Placeholder 3"/>
          <p:cNvSpPr>
            <a:spLocks noGrp="1"/>
          </p:cNvSpPr>
          <p:nvPr>
            <p:ph type="sldNum" sz="quarter" idx="10"/>
          </p:nvPr>
        </p:nvSpPr>
        <p:spPr/>
        <p:txBody>
          <a:bodyPr/>
          <a:lstStyle/>
          <a:p>
            <a:fld id="{1F037FD0-4A10-45D6-8714-A657FFAB3F39}" type="slidenum">
              <a:rPr lang="en-US" smtClean="0"/>
              <a:t>7</a:t>
            </a:fld>
            <a:endParaRPr lang="en-US"/>
          </a:p>
        </p:txBody>
      </p:sp>
    </p:spTree>
    <p:extLst>
      <p:ext uri="{BB962C8B-B14F-4D97-AF65-F5344CB8AC3E}">
        <p14:creationId xmlns:p14="http://schemas.microsoft.com/office/powerpoint/2010/main" val="1408287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www.cbsnews.com</a:t>
            </a:r>
            <a:r>
              <a:rPr lang="en-US" dirty="0"/>
              <a:t>/news/your-kids-toys-could-be-spying-on-your-family/</a:t>
            </a:r>
          </a:p>
          <a:p>
            <a:endParaRPr lang="en-US" dirty="0"/>
          </a:p>
          <a:p>
            <a:r>
              <a:rPr lang="en-US" dirty="0"/>
              <a:t>Last doll – parents are worried this kid toy could be spying on your family, it listens and connects to </a:t>
            </a:r>
            <a:r>
              <a:rPr lang="en-US" dirty="0" err="1"/>
              <a:t>wifi</a:t>
            </a:r>
            <a:endParaRPr lang="en-US" dirty="0"/>
          </a:p>
          <a:p>
            <a:r>
              <a:rPr lang="en-US" dirty="0"/>
              <a:t>Cathedral of Learning – all the elevators are connected to a network so they are integrated together</a:t>
            </a:r>
          </a:p>
        </p:txBody>
      </p:sp>
      <p:sp>
        <p:nvSpPr>
          <p:cNvPr id="4" name="Slide Number Placeholder 3"/>
          <p:cNvSpPr>
            <a:spLocks noGrp="1"/>
          </p:cNvSpPr>
          <p:nvPr>
            <p:ph type="sldNum" sz="quarter" idx="10"/>
          </p:nvPr>
        </p:nvSpPr>
        <p:spPr/>
        <p:txBody>
          <a:bodyPr/>
          <a:lstStyle/>
          <a:p>
            <a:fld id="{1F037FD0-4A10-45D6-8714-A657FFAB3F39}" type="slidenum">
              <a:rPr lang="en-US" smtClean="0"/>
              <a:t>8</a:t>
            </a:fld>
            <a:endParaRPr lang="en-US"/>
          </a:p>
        </p:txBody>
      </p:sp>
    </p:spTree>
    <p:extLst>
      <p:ext uri="{BB962C8B-B14F-4D97-AF65-F5344CB8AC3E}">
        <p14:creationId xmlns:p14="http://schemas.microsoft.com/office/powerpoint/2010/main" val="306600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www.cbsnews.com</a:t>
            </a:r>
            <a:r>
              <a:rPr lang="en-US" dirty="0"/>
              <a:t>/news/your-kids-toys-could-be-spying-on-your-family/</a:t>
            </a:r>
          </a:p>
          <a:p>
            <a:endParaRPr lang="en-US" dirty="0"/>
          </a:p>
          <a:p>
            <a:r>
              <a:rPr lang="en-US" dirty="0"/>
              <a:t>Last doll – parents are worried this kid toy could be spying on your family, it listens and connects to </a:t>
            </a:r>
            <a:r>
              <a:rPr lang="en-US" dirty="0" err="1"/>
              <a:t>wifi</a:t>
            </a:r>
            <a:endParaRPr lang="en-US" dirty="0"/>
          </a:p>
          <a:p>
            <a:r>
              <a:rPr lang="en-US" dirty="0"/>
              <a:t>Cathedral of Learning – all the elevators are connected to a network so they are integrated together</a:t>
            </a:r>
          </a:p>
        </p:txBody>
      </p:sp>
      <p:sp>
        <p:nvSpPr>
          <p:cNvPr id="4" name="Slide Number Placeholder 3"/>
          <p:cNvSpPr>
            <a:spLocks noGrp="1"/>
          </p:cNvSpPr>
          <p:nvPr>
            <p:ph type="sldNum" sz="quarter" idx="10"/>
          </p:nvPr>
        </p:nvSpPr>
        <p:spPr/>
        <p:txBody>
          <a:bodyPr/>
          <a:lstStyle/>
          <a:p>
            <a:fld id="{1F037FD0-4A10-45D6-8714-A657FFAB3F39}" type="slidenum">
              <a:rPr lang="en-US" smtClean="0"/>
              <a:t>9</a:t>
            </a:fld>
            <a:endParaRPr lang="en-US"/>
          </a:p>
        </p:txBody>
      </p:sp>
    </p:spTree>
    <p:extLst>
      <p:ext uri="{BB962C8B-B14F-4D97-AF65-F5344CB8AC3E}">
        <p14:creationId xmlns:p14="http://schemas.microsoft.com/office/powerpoint/2010/main" val="742546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www.cbsnews.com</a:t>
            </a:r>
            <a:r>
              <a:rPr lang="en-US" dirty="0"/>
              <a:t>/news/your-kids-toys-could-be-spying-on-your-family/</a:t>
            </a:r>
          </a:p>
          <a:p>
            <a:endParaRPr lang="en-US" dirty="0"/>
          </a:p>
          <a:p>
            <a:r>
              <a:rPr lang="en-US" dirty="0"/>
              <a:t>Last doll – parents are worried this kid toy could be spying on your family, it listens and connects to </a:t>
            </a:r>
            <a:r>
              <a:rPr lang="en-US" dirty="0" err="1"/>
              <a:t>wifi</a:t>
            </a:r>
            <a:endParaRPr lang="en-US" dirty="0"/>
          </a:p>
          <a:p>
            <a:r>
              <a:rPr lang="en-US" dirty="0"/>
              <a:t>Cathedral of Learning – all the elevators are connected to a network so they are integrated together</a:t>
            </a:r>
          </a:p>
        </p:txBody>
      </p:sp>
      <p:sp>
        <p:nvSpPr>
          <p:cNvPr id="4" name="Slide Number Placeholder 3"/>
          <p:cNvSpPr>
            <a:spLocks noGrp="1"/>
          </p:cNvSpPr>
          <p:nvPr>
            <p:ph type="sldNum" sz="quarter" idx="10"/>
          </p:nvPr>
        </p:nvSpPr>
        <p:spPr/>
        <p:txBody>
          <a:bodyPr/>
          <a:lstStyle/>
          <a:p>
            <a:fld id="{1F037FD0-4A10-45D6-8714-A657FFAB3F39}" type="slidenum">
              <a:rPr lang="en-US" smtClean="0"/>
              <a:t>10</a:t>
            </a:fld>
            <a:endParaRPr lang="en-US"/>
          </a:p>
        </p:txBody>
      </p:sp>
    </p:spTree>
    <p:extLst>
      <p:ext uri="{BB962C8B-B14F-4D97-AF65-F5344CB8AC3E}">
        <p14:creationId xmlns:p14="http://schemas.microsoft.com/office/powerpoint/2010/main" val="1096592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png"/><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png"/><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609600" y="2130426"/>
            <a:ext cx="10972800" cy="1470025"/>
          </a:xfrm>
          <a:prstGeom prst="rect">
            <a:avLst/>
          </a:prstGeom>
        </p:spPr>
        <p:txBody>
          <a:bodyPr lIns="0" tIns="0" rIns="0" bIns="0"/>
          <a:lstStyle>
            <a:lvl1pPr algn="ctr">
              <a:lnSpc>
                <a:spcPts val="4200"/>
              </a:lnSpc>
              <a:defRPr sz="4000"/>
            </a:lvl1pPr>
          </a:lstStyle>
          <a:p>
            <a:r>
              <a:rPr lang="en-US" dirty="0"/>
              <a:t>Click to add Presentation Title</a:t>
            </a:r>
          </a:p>
        </p:txBody>
      </p:sp>
      <p:sp>
        <p:nvSpPr>
          <p:cNvPr id="6" name="Subtitle 2"/>
          <p:cNvSpPr>
            <a:spLocks noGrp="1"/>
          </p:cNvSpPr>
          <p:nvPr>
            <p:ph type="subTitle" idx="1" hasCustomPrompt="1"/>
          </p:nvPr>
        </p:nvSpPr>
        <p:spPr>
          <a:xfrm>
            <a:off x="609600" y="3886200"/>
            <a:ext cx="10972800" cy="1752600"/>
          </a:xfrm>
          <a:prstGeom prst="rect">
            <a:avLst/>
          </a:prstGeom>
        </p:spPr>
        <p:txBody>
          <a:bodyPr lIns="0" tIns="0" rIns="0" bIns="0"/>
          <a:lstStyle>
            <a:lvl1pPr marL="0" indent="0" algn="ctr">
              <a:lnSpc>
                <a:spcPts val="3200"/>
              </a:lnSpc>
              <a:spcBef>
                <a:spcPts val="600"/>
              </a:spcBef>
              <a:buNone/>
              <a:defRPr b="0" i="0" baseline="0">
                <a:latin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add author name or subtitles</a:t>
            </a:r>
          </a:p>
        </p:txBody>
      </p:sp>
    </p:spTree>
    <p:extLst>
      <p:ext uri="{BB962C8B-B14F-4D97-AF65-F5344CB8AC3E}">
        <p14:creationId xmlns:p14="http://schemas.microsoft.com/office/powerpoint/2010/main" val="917161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1478570"/>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a:xfrm>
            <a:off x="1141412" y="2249487"/>
            <a:ext cx="9905999" cy="354171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456921" y="5883276"/>
            <a:ext cx="2743200" cy="365125"/>
          </a:xfrm>
          <a:prstGeom prst="rect">
            <a:avLst/>
          </a:prstGeom>
        </p:spPr>
        <p:txBody>
          <a:bodyPr/>
          <a:lstStyle/>
          <a:p>
            <a:fld id="{48A87A34-81AB-432B-8DAE-1953F412C126}" type="datetimeFigureOut">
              <a:rPr lang="en-US" dirty="0"/>
              <a:t>5/20/18</a:t>
            </a:fld>
            <a:endParaRPr lang="en-US" dirty="0"/>
          </a:p>
        </p:txBody>
      </p:sp>
      <p:sp>
        <p:nvSpPr>
          <p:cNvPr id="5" name="Footer Placeholder 4"/>
          <p:cNvSpPr>
            <a:spLocks noGrp="1"/>
          </p:cNvSpPr>
          <p:nvPr>
            <p:ph type="ftr" sz="quarter" idx="11"/>
          </p:nvPr>
        </p:nvSpPr>
        <p:spPr>
          <a:xfrm>
            <a:off x="1141411" y="5883275"/>
            <a:ext cx="6239309"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276321" y="5883274"/>
            <a:ext cx="771089" cy="365125"/>
          </a:xfrm>
          <a:prstGeom prst="rect">
            <a:avLst/>
          </a:prstGeo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62854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elfolie 1" type="title">
  <p:cSld name="Titelfolie 1">
    <p:spTree>
      <p:nvGrpSpPr>
        <p:cNvPr id="1" name="Shape 15"/>
        <p:cNvGrpSpPr/>
        <p:nvPr/>
      </p:nvGrpSpPr>
      <p:grpSpPr>
        <a:xfrm>
          <a:off x="0" y="0"/>
          <a:ext cx="0" cy="0"/>
          <a:chOff x="0" y="0"/>
          <a:chExt cx="0" cy="0"/>
        </a:xfrm>
      </p:grpSpPr>
      <p:pic>
        <p:nvPicPr>
          <p:cNvPr id="16" name="Shape 16" descr="\\psf\Home\Documents\PROJEKTE\Ketchum-Pleon\Roche\2018\01 Accelerate IT (Danielle Hartmann)\03 ppt\Bilder\Titel_1_16_9.png"/>
          <p:cNvPicPr preferRelativeResize="0"/>
          <p:nvPr/>
        </p:nvPicPr>
        <p:blipFill rotWithShape="1">
          <a:blip r:embed="rId2">
            <a:alphaModFix/>
          </a:blip>
          <a:srcRect/>
          <a:stretch/>
        </p:blipFill>
        <p:spPr>
          <a:xfrm>
            <a:off x="1" y="4725822"/>
            <a:ext cx="12192000" cy="2132179"/>
          </a:xfrm>
          <a:prstGeom prst="rect">
            <a:avLst/>
          </a:prstGeom>
          <a:noFill/>
          <a:ln>
            <a:noFill/>
          </a:ln>
        </p:spPr>
      </p:pic>
      <p:cxnSp>
        <p:nvCxnSpPr>
          <p:cNvPr id="17" name="Shape 17"/>
          <p:cNvCxnSpPr/>
          <p:nvPr/>
        </p:nvCxnSpPr>
        <p:spPr>
          <a:xfrm>
            <a:off x="2" y="1738313"/>
            <a:ext cx="10880969" cy="0"/>
          </a:xfrm>
          <a:prstGeom prst="straightConnector1">
            <a:avLst/>
          </a:prstGeom>
          <a:noFill/>
          <a:ln w="12700" cap="flat" cmpd="sng">
            <a:solidFill>
              <a:schemeClr val="dk1"/>
            </a:solidFill>
            <a:prstDash val="solid"/>
            <a:round/>
            <a:headEnd type="none" w="med" len="med"/>
            <a:tailEnd type="none" w="med" len="med"/>
          </a:ln>
        </p:spPr>
      </p:cxnSp>
      <p:sp>
        <p:nvSpPr>
          <p:cNvPr id="18" name="Shape 18"/>
          <p:cNvSpPr txBox="1"/>
          <p:nvPr/>
        </p:nvSpPr>
        <p:spPr>
          <a:xfrm>
            <a:off x="511909" y="1357313"/>
            <a:ext cx="10546861" cy="374650"/>
          </a:xfrm>
          <a:prstGeom prst="rect">
            <a:avLst/>
          </a:prstGeom>
          <a:noFill/>
          <a:ln>
            <a:noFill/>
          </a:ln>
        </p:spPr>
        <p:txBody>
          <a:bodyPr spcFirstLastPara="1" wrap="square" lIns="0" tIns="0" rIns="0" bIns="0" anchor="t" anchorCtr="0">
            <a:noAutofit/>
          </a:bodyPr>
          <a:lstStyle/>
          <a:p>
            <a:pPr>
              <a:buClr>
                <a:srgbClr val="000000"/>
              </a:buClr>
              <a:buFont typeface="Arial"/>
              <a:buNone/>
            </a:pPr>
            <a:endParaRPr sz="2000" kern="0">
              <a:solidFill>
                <a:srgbClr val="000000"/>
              </a:solidFill>
              <a:ea typeface="Arial"/>
              <a:cs typeface="Arial"/>
              <a:sym typeface="Arial"/>
            </a:endParaRPr>
          </a:p>
        </p:txBody>
      </p:sp>
      <p:sp>
        <p:nvSpPr>
          <p:cNvPr id="19" name="Shape 19"/>
          <p:cNvSpPr txBox="1">
            <a:spLocks noGrp="1"/>
          </p:cNvSpPr>
          <p:nvPr>
            <p:ph type="ctrTitle"/>
          </p:nvPr>
        </p:nvSpPr>
        <p:spPr>
          <a:xfrm>
            <a:off x="511909" y="3104964"/>
            <a:ext cx="11153042" cy="49179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3000" b="1"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6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6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6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6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6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6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6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600" b="1" i="0" u="none" strike="noStrike" cap="none">
                <a:solidFill>
                  <a:schemeClr val="dk1"/>
                </a:solidFill>
                <a:latin typeface="Arial"/>
                <a:ea typeface="Arial"/>
                <a:cs typeface="Arial"/>
                <a:sym typeface="Arial"/>
              </a:defRPr>
            </a:lvl9pPr>
          </a:lstStyle>
          <a:p>
            <a:endParaRPr/>
          </a:p>
        </p:txBody>
      </p:sp>
      <p:sp>
        <p:nvSpPr>
          <p:cNvPr id="20" name="Shape 20"/>
          <p:cNvSpPr txBox="1">
            <a:spLocks noGrp="1"/>
          </p:cNvSpPr>
          <p:nvPr>
            <p:ph type="subTitle" idx="1"/>
          </p:nvPr>
        </p:nvSpPr>
        <p:spPr>
          <a:xfrm>
            <a:off x="511909" y="3565333"/>
            <a:ext cx="11153042" cy="576263"/>
          </a:xfrm>
          <a:prstGeom prst="rect">
            <a:avLst/>
          </a:prstGeom>
          <a:noFill/>
          <a:ln>
            <a:noFill/>
          </a:ln>
        </p:spPr>
        <p:txBody>
          <a:bodyPr spcFirstLastPara="1" wrap="square" lIns="91425" tIns="91425" rIns="91425" bIns="91425" anchor="t" anchorCtr="0"/>
          <a:lstStyle>
            <a:lvl1pPr marR="0" lvl="0" algn="l" rtl="0">
              <a:spcBef>
                <a:spcPts val="2475"/>
              </a:spcBef>
              <a:spcAft>
                <a:spcPts val="0"/>
              </a:spcAft>
              <a:buClr>
                <a:schemeClr val="dk1"/>
              </a:buClr>
              <a:buSzPts val="3300"/>
              <a:buFont typeface="Arial"/>
              <a:buNone/>
              <a:defRPr sz="3300" b="1" i="1" u="none" strike="noStrike" cap="none">
                <a:solidFill>
                  <a:schemeClr val="dk1"/>
                </a:solidFill>
                <a:latin typeface="Arial"/>
                <a:ea typeface="Arial"/>
                <a:cs typeface="Arial"/>
                <a:sym typeface="Arial"/>
              </a:defRPr>
            </a:lvl1pPr>
            <a:lvl2pPr marR="0" lvl="1" algn="l" rtl="0">
              <a:spcBef>
                <a:spcPts val="54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R="0" lvl="2" algn="l" rtl="0">
              <a:spcBef>
                <a:spcPts val="360"/>
              </a:spcBef>
              <a:spcAft>
                <a:spcPts val="0"/>
              </a:spcAft>
              <a:buClr>
                <a:schemeClr val="dk1"/>
              </a:buClr>
              <a:buSzPts val="1800"/>
              <a:buFont typeface="Noto Sans Symbols"/>
              <a:buChar char="−"/>
              <a:defRPr sz="1800" b="0" i="0" u="none" strike="noStrike" cap="none">
                <a:solidFill>
                  <a:schemeClr val="dk1"/>
                </a:solidFill>
                <a:latin typeface="Arial"/>
                <a:ea typeface="Arial"/>
                <a:cs typeface="Arial"/>
                <a:sym typeface="Arial"/>
              </a:defRPr>
            </a:lvl3pPr>
            <a:lvl4pPr marR="0" lvl="3"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21" name="Shape 21"/>
          <p:cNvPicPr preferRelativeResize="0"/>
          <p:nvPr/>
        </p:nvPicPr>
        <p:blipFill rotWithShape="1">
          <a:blip r:embed="rId3">
            <a:alphaModFix/>
          </a:blip>
          <a:srcRect/>
          <a:stretch/>
        </p:blipFill>
        <p:spPr>
          <a:xfrm>
            <a:off x="10967561" y="180340"/>
            <a:ext cx="979297" cy="668408"/>
          </a:xfrm>
          <a:prstGeom prst="rect">
            <a:avLst/>
          </a:prstGeom>
          <a:noFill/>
          <a:ln>
            <a:noFill/>
          </a:ln>
        </p:spPr>
      </p:pic>
      <p:pic>
        <p:nvPicPr>
          <p:cNvPr id="22" name="Shape 22" descr="\\psf\Home\Documents\PROJEKTE\Ketchum-Pleon\Roche\2018\01 Accelerate IT (Danielle Hartmann)\01 Wordmark\Screen\ACCELERATE_IT_Wordmark_RGB.png"/>
          <p:cNvPicPr preferRelativeResize="0"/>
          <p:nvPr/>
        </p:nvPicPr>
        <p:blipFill rotWithShape="1">
          <a:blip r:embed="rId4">
            <a:alphaModFix/>
          </a:blip>
          <a:srcRect/>
          <a:stretch/>
        </p:blipFill>
        <p:spPr>
          <a:xfrm>
            <a:off x="118557" y="1845144"/>
            <a:ext cx="3096747" cy="1001780"/>
          </a:xfrm>
          <a:prstGeom prst="rect">
            <a:avLst/>
          </a:prstGeom>
          <a:noFill/>
          <a:ln>
            <a:noFill/>
          </a:ln>
        </p:spPr>
      </p:pic>
    </p:spTree>
    <p:extLst>
      <p:ext uri="{BB962C8B-B14F-4D97-AF65-F5344CB8AC3E}">
        <p14:creationId xmlns:p14="http://schemas.microsoft.com/office/powerpoint/2010/main" val="3477802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1_Titelfolie 2">
  <p:cSld name="1_Titelfolie 2">
    <p:spTree>
      <p:nvGrpSpPr>
        <p:cNvPr id="1" name="Shape 23"/>
        <p:cNvGrpSpPr/>
        <p:nvPr/>
      </p:nvGrpSpPr>
      <p:grpSpPr>
        <a:xfrm>
          <a:off x="0" y="0"/>
          <a:ext cx="0" cy="0"/>
          <a:chOff x="0" y="0"/>
          <a:chExt cx="0" cy="0"/>
        </a:xfrm>
      </p:grpSpPr>
      <p:pic>
        <p:nvPicPr>
          <p:cNvPr id="24" name="Shape 24" descr="\\psf\Home\Documents\PROJEKTE\Ketchum-Pleon\Roche\2018\01 Accelerate IT (Danielle Hartmann)\03 ppt\Bilder\Titel_2_16_9.png"/>
          <p:cNvPicPr preferRelativeResize="0"/>
          <p:nvPr/>
        </p:nvPicPr>
        <p:blipFill rotWithShape="1">
          <a:blip r:embed="rId2">
            <a:alphaModFix/>
          </a:blip>
          <a:srcRect/>
          <a:stretch/>
        </p:blipFill>
        <p:spPr>
          <a:xfrm>
            <a:off x="1" y="4254897"/>
            <a:ext cx="12192000" cy="2610153"/>
          </a:xfrm>
          <a:prstGeom prst="rect">
            <a:avLst/>
          </a:prstGeom>
          <a:noFill/>
          <a:ln>
            <a:noFill/>
          </a:ln>
        </p:spPr>
      </p:pic>
      <p:cxnSp>
        <p:nvCxnSpPr>
          <p:cNvPr id="25" name="Shape 25"/>
          <p:cNvCxnSpPr/>
          <p:nvPr/>
        </p:nvCxnSpPr>
        <p:spPr>
          <a:xfrm>
            <a:off x="2" y="1738313"/>
            <a:ext cx="10880969" cy="0"/>
          </a:xfrm>
          <a:prstGeom prst="straightConnector1">
            <a:avLst/>
          </a:prstGeom>
          <a:noFill/>
          <a:ln w="12700" cap="flat" cmpd="sng">
            <a:solidFill>
              <a:schemeClr val="dk1"/>
            </a:solidFill>
            <a:prstDash val="solid"/>
            <a:round/>
            <a:headEnd type="none" w="med" len="med"/>
            <a:tailEnd type="none" w="med" len="med"/>
          </a:ln>
        </p:spPr>
      </p:cxnSp>
      <p:sp>
        <p:nvSpPr>
          <p:cNvPr id="26" name="Shape 26"/>
          <p:cNvSpPr txBox="1"/>
          <p:nvPr/>
        </p:nvSpPr>
        <p:spPr>
          <a:xfrm>
            <a:off x="511909" y="1357313"/>
            <a:ext cx="10546861" cy="374650"/>
          </a:xfrm>
          <a:prstGeom prst="rect">
            <a:avLst/>
          </a:prstGeom>
          <a:noFill/>
          <a:ln>
            <a:noFill/>
          </a:ln>
        </p:spPr>
        <p:txBody>
          <a:bodyPr spcFirstLastPara="1" wrap="square" lIns="0" tIns="0" rIns="0" bIns="0" anchor="t" anchorCtr="0">
            <a:noAutofit/>
          </a:bodyPr>
          <a:lstStyle/>
          <a:p>
            <a:pPr>
              <a:buClr>
                <a:srgbClr val="000000"/>
              </a:buClr>
              <a:buFont typeface="Arial"/>
              <a:buNone/>
            </a:pPr>
            <a:endParaRPr sz="2000" kern="0">
              <a:solidFill>
                <a:srgbClr val="000000"/>
              </a:solidFill>
              <a:ea typeface="Arial"/>
              <a:cs typeface="Arial"/>
              <a:sym typeface="Arial"/>
            </a:endParaRPr>
          </a:p>
        </p:txBody>
      </p:sp>
      <p:sp>
        <p:nvSpPr>
          <p:cNvPr id="27" name="Shape 27"/>
          <p:cNvSpPr txBox="1">
            <a:spLocks noGrp="1"/>
          </p:cNvSpPr>
          <p:nvPr>
            <p:ph type="ctrTitle"/>
          </p:nvPr>
        </p:nvSpPr>
        <p:spPr>
          <a:xfrm>
            <a:off x="511909" y="3104964"/>
            <a:ext cx="11153042" cy="49179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3000" b="1"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6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6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6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6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6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6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6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600" b="1" i="0" u="none" strike="noStrike" cap="none">
                <a:solidFill>
                  <a:schemeClr val="dk1"/>
                </a:solidFill>
                <a:latin typeface="Arial"/>
                <a:ea typeface="Arial"/>
                <a:cs typeface="Arial"/>
                <a:sym typeface="Arial"/>
              </a:defRPr>
            </a:lvl9pPr>
          </a:lstStyle>
          <a:p>
            <a:endParaRPr/>
          </a:p>
        </p:txBody>
      </p:sp>
      <p:sp>
        <p:nvSpPr>
          <p:cNvPr id="28" name="Shape 28"/>
          <p:cNvSpPr txBox="1">
            <a:spLocks noGrp="1"/>
          </p:cNvSpPr>
          <p:nvPr>
            <p:ph type="subTitle" idx="1"/>
          </p:nvPr>
        </p:nvSpPr>
        <p:spPr>
          <a:xfrm>
            <a:off x="511909" y="3565333"/>
            <a:ext cx="11153042" cy="576263"/>
          </a:xfrm>
          <a:prstGeom prst="rect">
            <a:avLst/>
          </a:prstGeom>
          <a:noFill/>
          <a:ln>
            <a:noFill/>
          </a:ln>
        </p:spPr>
        <p:txBody>
          <a:bodyPr spcFirstLastPara="1" wrap="square" lIns="91425" tIns="91425" rIns="91425" bIns="91425" anchor="t" anchorCtr="0"/>
          <a:lstStyle>
            <a:lvl1pPr marR="0" lvl="0" algn="l" rtl="0">
              <a:spcBef>
                <a:spcPts val="2475"/>
              </a:spcBef>
              <a:spcAft>
                <a:spcPts val="0"/>
              </a:spcAft>
              <a:buClr>
                <a:schemeClr val="dk1"/>
              </a:buClr>
              <a:buSzPts val="3300"/>
              <a:buFont typeface="Arial"/>
              <a:buNone/>
              <a:defRPr sz="3300" b="1" i="1" u="none" strike="noStrike" cap="none">
                <a:solidFill>
                  <a:schemeClr val="dk1"/>
                </a:solidFill>
                <a:latin typeface="Arial"/>
                <a:ea typeface="Arial"/>
                <a:cs typeface="Arial"/>
                <a:sym typeface="Arial"/>
              </a:defRPr>
            </a:lvl1pPr>
            <a:lvl2pPr marR="0" lvl="1" algn="l" rtl="0">
              <a:spcBef>
                <a:spcPts val="54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R="0" lvl="2" algn="l" rtl="0">
              <a:spcBef>
                <a:spcPts val="360"/>
              </a:spcBef>
              <a:spcAft>
                <a:spcPts val="0"/>
              </a:spcAft>
              <a:buClr>
                <a:schemeClr val="dk1"/>
              </a:buClr>
              <a:buSzPts val="1800"/>
              <a:buFont typeface="Noto Sans Symbols"/>
              <a:buChar char="−"/>
              <a:defRPr sz="1800" b="0" i="0" u="none" strike="noStrike" cap="none">
                <a:solidFill>
                  <a:schemeClr val="dk1"/>
                </a:solidFill>
                <a:latin typeface="Arial"/>
                <a:ea typeface="Arial"/>
                <a:cs typeface="Arial"/>
                <a:sym typeface="Arial"/>
              </a:defRPr>
            </a:lvl3pPr>
            <a:lvl4pPr marR="0" lvl="3"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29" name="Shape 29"/>
          <p:cNvPicPr preferRelativeResize="0"/>
          <p:nvPr/>
        </p:nvPicPr>
        <p:blipFill rotWithShape="1">
          <a:blip r:embed="rId3">
            <a:alphaModFix/>
          </a:blip>
          <a:srcRect/>
          <a:stretch/>
        </p:blipFill>
        <p:spPr>
          <a:xfrm>
            <a:off x="10967561" y="180340"/>
            <a:ext cx="979297" cy="668408"/>
          </a:xfrm>
          <a:prstGeom prst="rect">
            <a:avLst/>
          </a:prstGeom>
          <a:noFill/>
          <a:ln>
            <a:noFill/>
          </a:ln>
        </p:spPr>
      </p:pic>
      <p:pic>
        <p:nvPicPr>
          <p:cNvPr id="30" name="Shape 30" descr="\\psf\Home\Documents\PROJEKTE\Ketchum-Pleon\Roche\2018\01 Accelerate IT (Danielle Hartmann)\01 Wordmark\Screen\ACCELERATE_IT_Wordmark_RGB.png"/>
          <p:cNvPicPr preferRelativeResize="0"/>
          <p:nvPr/>
        </p:nvPicPr>
        <p:blipFill rotWithShape="1">
          <a:blip r:embed="rId4">
            <a:alphaModFix/>
          </a:blip>
          <a:srcRect/>
          <a:stretch/>
        </p:blipFill>
        <p:spPr>
          <a:xfrm>
            <a:off x="118557" y="1845144"/>
            <a:ext cx="3096747" cy="1001780"/>
          </a:xfrm>
          <a:prstGeom prst="rect">
            <a:avLst/>
          </a:prstGeom>
          <a:noFill/>
          <a:ln>
            <a:noFill/>
          </a:ln>
        </p:spPr>
      </p:pic>
    </p:spTree>
    <p:extLst>
      <p:ext uri="{BB962C8B-B14F-4D97-AF65-F5344CB8AC3E}">
        <p14:creationId xmlns:p14="http://schemas.microsoft.com/office/powerpoint/2010/main" val="27245849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el und Inhalt" type="obj">
  <p:cSld name="Titel und Inhal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517771" y="452443"/>
            <a:ext cx="9816123" cy="1309687"/>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2600" b="1"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6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6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6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6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6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6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6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600" b="1" i="0" u="none" strike="noStrike" cap="none">
                <a:solidFill>
                  <a:schemeClr val="dk1"/>
                </a:solidFill>
                <a:latin typeface="Arial"/>
                <a:ea typeface="Arial"/>
                <a:cs typeface="Arial"/>
                <a:sym typeface="Arial"/>
              </a:defRPr>
            </a:lvl9pPr>
          </a:lstStyle>
          <a:p>
            <a:endParaRPr/>
          </a:p>
        </p:txBody>
      </p:sp>
      <p:sp>
        <p:nvSpPr>
          <p:cNvPr id="33" name="Shape 33"/>
          <p:cNvSpPr txBox="1">
            <a:spLocks noGrp="1"/>
          </p:cNvSpPr>
          <p:nvPr>
            <p:ph type="body" idx="1"/>
          </p:nvPr>
        </p:nvSpPr>
        <p:spPr>
          <a:xfrm>
            <a:off x="529506" y="1806575"/>
            <a:ext cx="11138876" cy="4471988"/>
          </a:xfrm>
          <a:prstGeom prst="rect">
            <a:avLst/>
          </a:prstGeom>
          <a:noFill/>
          <a:ln>
            <a:noFill/>
          </a:ln>
        </p:spPr>
        <p:txBody>
          <a:bodyPr spcFirstLastPara="1" wrap="square" lIns="91425" tIns="91425" rIns="91425" bIns="91425" anchor="t" anchorCtr="0"/>
          <a:lstStyle>
            <a:lvl1pPr marL="457200" marR="0" lvl="0" indent="-228600" algn="l" rtl="0">
              <a:spcBef>
                <a:spcPts val="135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spcBef>
                <a:spcPts val="54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Noto Sans Symbols"/>
              <a:buChar char="−"/>
              <a:defRPr sz="18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4" name="Shape 34"/>
          <p:cNvSpPr txBox="1">
            <a:spLocks noGrp="1"/>
          </p:cNvSpPr>
          <p:nvPr>
            <p:ph type="dt" idx="10"/>
          </p:nvPr>
        </p:nvSpPr>
        <p:spPr>
          <a:xfrm>
            <a:off x="529506" y="6323036"/>
            <a:ext cx="11138876" cy="193675"/>
          </a:xfrm>
          <a:prstGeom prst="rect">
            <a:avLst/>
          </a:prstGeom>
          <a:noFill/>
          <a:ln>
            <a:noFill/>
          </a:ln>
        </p:spPr>
        <p:txBody>
          <a:bodyPr spcFirstLastPara="1" wrap="square" lIns="91425" tIns="91425" rIns="91425" bIns="91425" anchor="t" anchorCtr="0"/>
          <a:lstStyle>
            <a:lvl1pPr marR="0" lvl="0" algn="ctr" rtl="0">
              <a:spcBef>
                <a:spcPts val="0"/>
              </a:spcBef>
              <a:spcAft>
                <a:spcPts val="0"/>
              </a:spcAft>
              <a:buSzPts val="1400"/>
              <a:buNone/>
              <a:defRPr sz="16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35" name="Shape 35"/>
          <p:cNvSpPr txBox="1">
            <a:spLocks noGrp="1"/>
          </p:cNvSpPr>
          <p:nvPr>
            <p:ph type="sldNum" idx="12"/>
          </p:nvPr>
        </p:nvSpPr>
        <p:spPr>
          <a:xfrm>
            <a:off x="529506" y="6323036"/>
            <a:ext cx="11138876" cy="193675"/>
          </a:xfrm>
          <a:prstGeom prst="rect">
            <a:avLst/>
          </a:prstGeom>
          <a:noFill/>
          <a:ln>
            <a:noFill/>
          </a:ln>
        </p:spPr>
        <p:txBody>
          <a:bodyPr spcFirstLastPara="1" wrap="square" lIns="0" tIns="0" rIns="0" bIns="0" anchor="t" anchorCtr="0">
            <a:noAutofit/>
          </a:bodyPr>
          <a:lstStyle>
            <a:lvl1pPr marL="0" marR="0" lvl="0" indent="0" algn="r" rtl="0">
              <a:spcBef>
                <a:spcPts val="0"/>
              </a:spcBef>
              <a:spcAft>
                <a:spcPts val="0"/>
              </a:spcAft>
              <a:buNone/>
              <a:defRPr sz="1600" b="0" i="0" u="none" strike="noStrike" cap="none">
                <a:solidFill>
                  <a:srgbClr val="000000"/>
                </a:solidFill>
                <a:latin typeface="Arial"/>
                <a:ea typeface="Arial"/>
                <a:cs typeface="Arial"/>
                <a:sym typeface="Arial"/>
              </a:defRPr>
            </a:lvl1pPr>
            <a:lvl2pPr marL="0" marR="0" lvl="1" indent="0" algn="r" rtl="0">
              <a:spcBef>
                <a:spcPts val="0"/>
              </a:spcBef>
              <a:spcAft>
                <a:spcPts val="0"/>
              </a:spcAft>
              <a:buNone/>
              <a:defRPr sz="1600" b="0" i="0" u="none" strike="noStrike" cap="none">
                <a:solidFill>
                  <a:srgbClr val="000000"/>
                </a:solidFill>
                <a:latin typeface="Arial"/>
                <a:ea typeface="Arial"/>
                <a:cs typeface="Arial"/>
                <a:sym typeface="Arial"/>
              </a:defRPr>
            </a:lvl2pPr>
            <a:lvl3pPr marL="0" marR="0" lvl="2" indent="0" algn="r" rtl="0">
              <a:spcBef>
                <a:spcPts val="0"/>
              </a:spcBef>
              <a:spcAft>
                <a:spcPts val="0"/>
              </a:spcAft>
              <a:buNone/>
              <a:defRPr sz="1600" b="0" i="0" u="none" strike="noStrike" cap="none">
                <a:solidFill>
                  <a:srgbClr val="000000"/>
                </a:solidFill>
                <a:latin typeface="Arial"/>
                <a:ea typeface="Arial"/>
                <a:cs typeface="Arial"/>
                <a:sym typeface="Arial"/>
              </a:defRPr>
            </a:lvl3pPr>
            <a:lvl4pPr marL="0" marR="0" lvl="3" indent="0" algn="r" rtl="0">
              <a:spcBef>
                <a:spcPts val="0"/>
              </a:spcBef>
              <a:spcAft>
                <a:spcPts val="0"/>
              </a:spcAft>
              <a:buNone/>
              <a:defRPr sz="1600" b="0" i="0" u="none" strike="noStrike" cap="none">
                <a:solidFill>
                  <a:srgbClr val="000000"/>
                </a:solidFill>
                <a:latin typeface="Arial"/>
                <a:ea typeface="Arial"/>
                <a:cs typeface="Arial"/>
                <a:sym typeface="Arial"/>
              </a:defRPr>
            </a:lvl4pPr>
            <a:lvl5pPr marL="0" marR="0" lvl="4" indent="0" algn="r" rtl="0">
              <a:spcBef>
                <a:spcPts val="0"/>
              </a:spcBef>
              <a:spcAft>
                <a:spcPts val="0"/>
              </a:spcAft>
              <a:buNone/>
              <a:defRPr sz="1600" b="0" i="0" u="none" strike="noStrike" cap="none">
                <a:solidFill>
                  <a:srgbClr val="000000"/>
                </a:solidFill>
                <a:latin typeface="Arial"/>
                <a:ea typeface="Arial"/>
                <a:cs typeface="Arial"/>
                <a:sym typeface="Arial"/>
              </a:defRPr>
            </a:lvl5pPr>
            <a:lvl6pPr marL="0" marR="0" lvl="5" indent="0" algn="r" rtl="0">
              <a:spcBef>
                <a:spcPts val="0"/>
              </a:spcBef>
              <a:spcAft>
                <a:spcPts val="0"/>
              </a:spcAft>
              <a:buNone/>
              <a:defRPr sz="1600" b="0" i="0" u="none" strike="noStrike" cap="none">
                <a:solidFill>
                  <a:srgbClr val="000000"/>
                </a:solidFill>
                <a:latin typeface="Arial"/>
                <a:ea typeface="Arial"/>
                <a:cs typeface="Arial"/>
                <a:sym typeface="Arial"/>
              </a:defRPr>
            </a:lvl6pPr>
            <a:lvl7pPr marL="0" marR="0" lvl="6" indent="0" algn="r" rtl="0">
              <a:spcBef>
                <a:spcPts val="0"/>
              </a:spcBef>
              <a:spcAft>
                <a:spcPts val="0"/>
              </a:spcAft>
              <a:buNone/>
              <a:defRPr sz="1600" b="0" i="0" u="none" strike="noStrike" cap="none">
                <a:solidFill>
                  <a:srgbClr val="000000"/>
                </a:solidFill>
                <a:latin typeface="Arial"/>
                <a:ea typeface="Arial"/>
                <a:cs typeface="Arial"/>
                <a:sym typeface="Arial"/>
              </a:defRPr>
            </a:lvl7pPr>
            <a:lvl8pPr marL="0" marR="0" lvl="7" indent="0" algn="r" rtl="0">
              <a:spcBef>
                <a:spcPts val="0"/>
              </a:spcBef>
              <a:spcAft>
                <a:spcPts val="0"/>
              </a:spcAft>
              <a:buNone/>
              <a:defRPr sz="1600" b="0" i="0" u="none" strike="noStrike" cap="none">
                <a:solidFill>
                  <a:srgbClr val="000000"/>
                </a:solidFill>
                <a:latin typeface="Arial"/>
                <a:ea typeface="Arial"/>
                <a:cs typeface="Arial"/>
                <a:sym typeface="Arial"/>
              </a:defRPr>
            </a:lvl8pPr>
            <a:lvl9pPr marL="0" marR="0" lvl="8" indent="0" algn="r" rtl="0">
              <a:spcBef>
                <a:spcPts val="0"/>
              </a:spcBef>
              <a:spcAft>
                <a:spcPts val="0"/>
              </a:spcAft>
              <a:buNone/>
              <a:defRPr sz="1600" b="0" i="0" u="none" strike="noStrike" cap="none">
                <a:solidFill>
                  <a:srgbClr val="000000"/>
                </a:solidFill>
                <a:latin typeface="Arial"/>
                <a:ea typeface="Arial"/>
                <a:cs typeface="Arial"/>
                <a:sym typeface="Arial"/>
              </a:defRPr>
            </a:lvl9pPr>
          </a:lstStyle>
          <a:p>
            <a:fld id="{00000000-1234-1234-1234-123412341234}" type="slidenum">
              <a:rPr lang="de-DE"/>
              <a:pPr/>
              <a:t>‹#›</a:t>
            </a:fld>
            <a:endParaRPr/>
          </a:p>
        </p:txBody>
      </p:sp>
    </p:spTree>
    <p:extLst>
      <p:ext uri="{BB962C8B-B14F-4D97-AF65-F5344CB8AC3E}">
        <p14:creationId xmlns:p14="http://schemas.microsoft.com/office/powerpoint/2010/main" val="2067073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bulleted lis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600" y="1577976"/>
            <a:ext cx="10972800" cy="1089025"/>
          </a:xfrm>
          <a:prstGeom prst="rect">
            <a:avLst/>
          </a:prstGeom>
        </p:spPr>
        <p:txBody>
          <a:bodyPr lIns="0" tIns="0" rIns="0" bIns="0"/>
          <a:lstStyle>
            <a:lvl1pPr>
              <a:lnSpc>
                <a:spcPts val="3800"/>
              </a:lnSpc>
              <a:defRPr sz="3600"/>
            </a:lvl1pPr>
          </a:lstStyle>
          <a:p>
            <a:r>
              <a:rPr lang="en-US" dirty="0"/>
              <a:t>Click to add title</a:t>
            </a:r>
          </a:p>
        </p:txBody>
      </p:sp>
      <p:sp>
        <p:nvSpPr>
          <p:cNvPr id="8" name="Content Placeholder 2"/>
          <p:cNvSpPr>
            <a:spLocks noGrp="1"/>
          </p:cNvSpPr>
          <p:nvPr>
            <p:ph idx="10" hasCustomPrompt="1"/>
          </p:nvPr>
        </p:nvSpPr>
        <p:spPr>
          <a:xfrm>
            <a:off x="609600" y="2895600"/>
            <a:ext cx="10972800" cy="3505200"/>
          </a:xfrm>
          <a:prstGeom prst="rect">
            <a:avLst/>
          </a:prstGeom>
        </p:spPr>
        <p:txBody>
          <a:bodyPr lIns="0" tIns="0" rIns="0" bIns="0"/>
          <a:lstStyle>
            <a:lvl1pPr marL="0" indent="228600">
              <a:lnSpc>
                <a:spcPts val="3100"/>
              </a:lnSpc>
              <a:spcBef>
                <a:spcPts val="600"/>
              </a:spcBef>
              <a:defRPr/>
            </a:lvl1pPr>
            <a:lvl2pPr marL="228600" indent="228600">
              <a:lnSpc>
                <a:spcPts val="2800"/>
              </a:lnSpc>
              <a:spcBef>
                <a:spcPts val="600"/>
              </a:spcBef>
              <a:buFontTx/>
              <a:buChar char="–"/>
              <a:defRPr sz="2400" baseline="0"/>
            </a:lvl2pPr>
            <a:lvl3pPr marL="457200" indent="228600">
              <a:lnSpc>
                <a:spcPts val="2400"/>
              </a:lnSpc>
              <a:spcBef>
                <a:spcPts val="900"/>
              </a:spcBef>
              <a:defRPr sz="2000" baseline="0"/>
            </a:lvl3pPr>
            <a:lvl4pPr marL="685800" indent="228600">
              <a:lnSpc>
                <a:spcPts val="2400"/>
              </a:lnSpc>
              <a:spcBef>
                <a:spcPts val="900"/>
              </a:spcBef>
              <a:defRPr sz="2000"/>
            </a:lvl4pPr>
            <a:lvl5pPr marL="914400" indent="228600">
              <a:lnSpc>
                <a:spcPts val="2200"/>
              </a:lnSpc>
              <a:spcBef>
                <a:spcPts val="900"/>
              </a:spcBef>
              <a:defRPr sz="1800"/>
            </a:lvl5pPr>
          </a:lstStyle>
          <a:p>
            <a:pPr lvl="0"/>
            <a:r>
              <a:rPr lang="en-US" dirty="0"/>
              <a:t>Click to add bulleted lists</a:t>
            </a:r>
          </a:p>
          <a:p>
            <a:pPr lvl="1"/>
            <a:r>
              <a:rPr lang="en-US" dirty="0"/>
              <a:t>Second level bulleted list</a:t>
            </a:r>
          </a:p>
          <a:p>
            <a:pPr lvl="2"/>
            <a:r>
              <a:rPr lang="en-US" dirty="0"/>
              <a:t>Third level bulleted list</a:t>
            </a:r>
          </a:p>
          <a:p>
            <a:pPr lvl="3"/>
            <a:r>
              <a:rPr lang="en-US" dirty="0"/>
              <a:t>Fourth level bulleted list</a:t>
            </a:r>
          </a:p>
          <a:p>
            <a:pPr lvl="4"/>
            <a:r>
              <a:rPr lang="en-US" dirty="0"/>
              <a:t>Fifth level bulleted list</a:t>
            </a:r>
          </a:p>
        </p:txBody>
      </p:sp>
    </p:spTree>
    <p:extLst>
      <p:ext uri="{BB962C8B-B14F-4D97-AF65-F5344CB8AC3E}">
        <p14:creationId xmlns:p14="http://schemas.microsoft.com/office/powerpoint/2010/main" val="20753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9" name="Title 1"/>
          <p:cNvSpPr txBox="1">
            <a:spLocks/>
          </p:cNvSpPr>
          <p:nvPr userDrawn="1"/>
        </p:nvSpPr>
        <p:spPr>
          <a:xfrm>
            <a:off x="609600" y="1577976"/>
            <a:ext cx="10972800" cy="1317625"/>
          </a:xfrm>
          <a:prstGeom prst="rect">
            <a:avLst/>
          </a:prstGeom>
        </p:spPr>
        <p:txBody>
          <a:bodyPr lIns="0" tIns="0" rIns="0" bIns="0"/>
          <a:lstStyle>
            <a:lvl1pPr algn="l" rtl="0" eaLnBrk="0" fontAlgn="base" hangingPunct="0">
              <a:lnSpc>
                <a:spcPts val="3800"/>
              </a:lnSpc>
              <a:spcBef>
                <a:spcPct val="0"/>
              </a:spcBef>
              <a:spcAft>
                <a:spcPct val="0"/>
              </a:spcAft>
              <a:defRPr sz="3600" b="1">
                <a:solidFill>
                  <a:srgbClr val="A81315"/>
                </a:solidFill>
                <a:latin typeface="+mj-lt"/>
                <a:ea typeface="+mj-ea"/>
                <a:cs typeface="ヒラギノ角ゴ Pro W3"/>
              </a:defRPr>
            </a:lvl1pPr>
            <a:lvl2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2pPr>
            <a:lvl3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3pPr>
            <a:lvl4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4pPr>
            <a:lvl5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5pPr>
            <a:lvl6pPr marL="457200" algn="l" rtl="0" fontAlgn="base">
              <a:spcBef>
                <a:spcPct val="0"/>
              </a:spcBef>
              <a:spcAft>
                <a:spcPct val="0"/>
              </a:spcAft>
              <a:defRPr sz="3600" b="1">
                <a:solidFill>
                  <a:srgbClr val="A81315"/>
                </a:solidFill>
                <a:latin typeface="Arial" charset="0"/>
                <a:ea typeface="ヒラギノ角ゴ Pro W3" pitchFamily="1" charset="-128"/>
              </a:defRPr>
            </a:lvl6pPr>
            <a:lvl7pPr marL="914400" algn="l" rtl="0" fontAlgn="base">
              <a:spcBef>
                <a:spcPct val="0"/>
              </a:spcBef>
              <a:spcAft>
                <a:spcPct val="0"/>
              </a:spcAft>
              <a:defRPr sz="3600" b="1">
                <a:solidFill>
                  <a:srgbClr val="A81315"/>
                </a:solidFill>
                <a:latin typeface="Arial" charset="0"/>
                <a:ea typeface="ヒラギノ角ゴ Pro W3" pitchFamily="1" charset="-128"/>
              </a:defRPr>
            </a:lvl7pPr>
            <a:lvl8pPr marL="1371600" algn="l" rtl="0" fontAlgn="base">
              <a:spcBef>
                <a:spcPct val="0"/>
              </a:spcBef>
              <a:spcAft>
                <a:spcPct val="0"/>
              </a:spcAft>
              <a:defRPr sz="3600" b="1">
                <a:solidFill>
                  <a:srgbClr val="A81315"/>
                </a:solidFill>
                <a:latin typeface="Arial" charset="0"/>
                <a:ea typeface="ヒラギノ角ゴ Pro W3" pitchFamily="1" charset="-128"/>
              </a:defRPr>
            </a:lvl8pPr>
            <a:lvl9pPr marL="1828800" algn="l" rtl="0" fontAlgn="base">
              <a:spcBef>
                <a:spcPct val="0"/>
              </a:spcBef>
              <a:spcAft>
                <a:spcPct val="0"/>
              </a:spcAft>
              <a:defRPr sz="3600" b="1">
                <a:solidFill>
                  <a:srgbClr val="A81315"/>
                </a:solidFill>
                <a:latin typeface="Arial" charset="0"/>
                <a:ea typeface="ヒラギノ角ゴ Pro W3" pitchFamily="1" charset="-128"/>
              </a:defRPr>
            </a:lvl9pPr>
          </a:lstStyle>
          <a:p>
            <a:r>
              <a:rPr lang="en-US" sz="3600" dirty="0"/>
              <a:t>Click to add title</a:t>
            </a:r>
          </a:p>
        </p:txBody>
      </p:sp>
      <p:sp>
        <p:nvSpPr>
          <p:cNvPr id="10" name="Subtitle 2"/>
          <p:cNvSpPr>
            <a:spLocks noGrp="1"/>
          </p:cNvSpPr>
          <p:nvPr>
            <p:ph type="subTitle" idx="13" hasCustomPrompt="1"/>
          </p:nvPr>
        </p:nvSpPr>
        <p:spPr>
          <a:xfrm>
            <a:off x="609600" y="2895600"/>
            <a:ext cx="10972800" cy="3276600"/>
          </a:xfrm>
          <a:prstGeom prst="rect">
            <a:avLst/>
          </a:prstGeom>
        </p:spPr>
        <p:txBody>
          <a:bodyPr lIns="0" tIns="0" bIns="0"/>
          <a:lstStyle>
            <a:lvl1pPr marL="0" indent="0" algn="l">
              <a:lnSpc>
                <a:spcPts val="3000"/>
              </a:lnSpc>
              <a:spcBef>
                <a:spcPts val="900"/>
              </a:spcBef>
              <a:buNone/>
              <a:defRPr sz="2600" baseline="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add text in paragraph format</a:t>
            </a:r>
          </a:p>
        </p:txBody>
      </p:sp>
    </p:spTree>
    <p:extLst>
      <p:ext uri="{BB962C8B-B14F-4D97-AF65-F5344CB8AC3E}">
        <p14:creationId xmlns:p14="http://schemas.microsoft.com/office/powerpoint/2010/main" val="864992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wo column bullets">
    <p:spTree>
      <p:nvGrpSpPr>
        <p:cNvPr id="1" name=""/>
        <p:cNvGrpSpPr/>
        <p:nvPr/>
      </p:nvGrpSpPr>
      <p:grpSpPr>
        <a:xfrm>
          <a:off x="0" y="0"/>
          <a:ext cx="0" cy="0"/>
          <a:chOff x="0" y="0"/>
          <a:chExt cx="0" cy="0"/>
        </a:xfrm>
      </p:grpSpPr>
      <p:sp>
        <p:nvSpPr>
          <p:cNvPr id="8" name="Title 1"/>
          <p:cNvSpPr txBox="1">
            <a:spLocks/>
          </p:cNvSpPr>
          <p:nvPr userDrawn="1"/>
        </p:nvSpPr>
        <p:spPr>
          <a:xfrm>
            <a:off x="609600" y="1577976"/>
            <a:ext cx="10972800" cy="1317625"/>
          </a:xfrm>
          <a:prstGeom prst="rect">
            <a:avLst/>
          </a:prstGeom>
        </p:spPr>
        <p:txBody>
          <a:bodyPr lIns="0" tIns="0" rIns="0" bIns="0"/>
          <a:lstStyle>
            <a:lvl1pPr algn="l" rtl="0" eaLnBrk="0" fontAlgn="base" hangingPunct="0">
              <a:lnSpc>
                <a:spcPts val="3800"/>
              </a:lnSpc>
              <a:spcBef>
                <a:spcPct val="0"/>
              </a:spcBef>
              <a:spcAft>
                <a:spcPct val="0"/>
              </a:spcAft>
              <a:defRPr sz="3600" b="1">
                <a:solidFill>
                  <a:srgbClr val="A81315"/>
                </a:solidFill>
                <a:latin typeface="+mj-lt"/>
                <a:ea typeface="+mj-ea"/>
                <a:cs typeface="ヒラギノ角ゴ Pro W3"/>
              </a:defRPr>
            </a:lvl1pPr>
            <a:lvl2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2pPr>
            <a:lvl3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3pPr>
            <a:lvl4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4pPr>
            <a:lvl5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5pPr>
            <a:lvl6pPr marL="457200" algn="l" rtl="0" fontAlgn="base">
              <a:spcBef>
                <a:spcPct val="0"/>
              </a:spcBef>
              <a:spcAft>
                <a:spcPct val="0"/>
              </a:spcAft>
              <a:defRPr sz="3600" b="1">
                <a:solidFill>
                  <a:srgbClr val="A81315"/>
                </a:solidFill>
                <a:latin typeface="Arial" charset="0"/>
                <a:ea typeface="ヒラギノ角ゴ Pro W3" pitchFamily="1" charset="-128"/>
              </a:defRPr>
            </a:lvl6pPr>
            <a:lvl7pPr marL="914400" algn="l" rtl="0" fontAlgn="base">
              <a:spcBef>
                <a:spcPct val="0"/>
              </a:spcBef>
              <a:spcAft>
                <a:spcPct val="0"/>
              </a:spcAft>
              <a:defRPr sz="3600" b="1">
                <a:solidFill>
                  <a:srgbClr val="A81315"/>
                </a:solidFill>
                <a:latin typeface="Arial" charset="0"/>
                <a:ea typeface="ヒラギノ角ゴ Pro W3" pitchFamily="1" charset="-128"/>
              </a:defRPr>
            </a:lvl7pPr>
            <a:lvl8pPr marL="1371600" algn="l" rtl="0" fontAlgn="base">
              <a:spcBef>
                <a:spcPct val="0"/>
              </a:spcBef>
              <a:spcAft>
                <a:spcPct val="0"/>
              </a:spcAft>
              <a:defRPr sz="3600" b="1">
                <a:solidFill>
                  <a:srgbClr val="A81315"/>
                </a:solidFill>
                <a:latin typeface="Arial" charset="0"/>
                <a:ea typeface="ヒラギノ角ゴ Pro W3" pitchFamily="1" charset="-128"/>
              </a:defRPr>
            </a:lvl8pPr>
            <a:lvl9pPr marL="1828800" algn="l" rtl="0" fontAlgn="base">
              <a:spcBef>
                <a:spcPct val="0"/>
              </a:spcBef>
              <a:spcAft>
                <a:spcPct val="0"/>
              </a:spcAft>
              <a:defRPr sz="3600" b="1">
                <a:solidFill>
                  <a:srgbClr val="A81315"/>
                </a:solidFill>
                <a:latin typeface="Arial" charset="0"/>
                <a:ea typeface="ヒラギノ角ゴ Pro W3" pitchFamily="1" charset="-128"/>
              </a:defRPr>
            </a:lvl9pPr>
          </a:lstStyle>
          <a:p>
            <a:r>
              <a:rPr lang="en-US" sz="3600" dirty="0"/>
              <a:t>Click to add title</a:t>
            </a:r>
          </a:p>
        </p:txBody>
      </p:sp>
      <p:sp>
        <p:nvSpPr>
          <p:cNvPr id="10" name="Content Placeholder 2"/>
          <p:cNvSpPr>
            <a:spLocks noGrp="1"/>
          </p:cNvSpPr>
          <p:nvPr>
            <p:ph idx="10" hasCustomPrompt="1"/>
          </p:nvPr>
        </p:nvSpPr>
        <p:spPr>
          <a:xfrm>
            <a:off x="609600" y="2895600"/>
            <a:ext cx="5181600" cy="3124200"/>
          </a:xfrm>
          <a:prstGeom prst="rect">
            <a:avLst/>
          </a:prstGeom>
        </p:spPr>
        <p:txBody>
          <a:bodyPr lIns="0" tIns="0" rIns="0" bIns="0"/>
          <a:lstStyle>
            <a:lvl1pPr marL="228600" indent="-228600">
              <a:lnSpc>
                <a:spcPts val="3100"/>
              </a:lnSpc>
              <a:spcBef>
                <a:spcPts val="600"/>
              </a:spcBef>
              <a:defRPr/>
            </a:lvl1pPr>
            <a:lvl2pPr marL="533400" indent="-228600">
              <a:lnSpc>
                <a:spcPts val="2800"/>
              </a:lnSpc>
              <a:spcBef>
                <a:spcPts val="600"/>
              </a:spcBef>
              <a:buFontTx/>
              <a:buChar char="–"/>
              <a:defRPr sz="2400" baseline="0"/>
            </a:lvl2pPr>
            <a:lvl3pPr marL="548640" indent="228600">
              <a:lnSpc>
                <a:spcPts val="2400"/>
              </a:lnSpc>
              <a:spcBef>
                <a:spcPts val="900"/>
              </a:spcBef>
              <a:defRPr sz="2000"/>
            </a:lvl3pPr>
            <a:lvl4pPr marL="838200" indent="228600">
              <a:lnSpc>
                <a:spcPts val="2400"/>
              </a:lnSpc>
              <a:spcBef>
                <a:spcPts val="900"/>
              </a:spcBef>
              <a:defRPr sz="2000"/>
            </a:lvl4pPr>
            <a:lvl5pPr marL="1082040" indent="228600">
              <a:lnSpc>
                <a:spcPts val="2200"/>
              </a:lnSpc>
              <a:spcBef>
                <a:spcPts val="900"/>
              </a:spcBef>
              <a:defRPr sz="1800"/>
            </a:lvl5pPr>
          </a:lstStyle>
          <a:p>
            <a:pPr lvl="0"/>
            <a:r>
              <a:rPr lang="en-US" dirty="0"/>
              <a:t>Click to add first level</a:t>
            </a:r>
          </a:p>
          <a:p>
            <a:pPr lvl="1"/>
            <a:r>
              <a:rPr lang="en-US" dirty="0"/>
              <a:t>Second level bulleted list</a:t>
            </a:r>
          </a:p>
          <a:p>
            <a:pPr lvl="2"/>
            <a:r>
              <a:rPr lang="en-US" dirty="0"/>
              <a:t>Third level bulleted list</a:t>
            </a:r>
          </a:p>
          <a:p>
            <a:pPr lvl="3"/>
            <a:r>
              <a:rPr lang="en-US" dirty="0"/>
              <a:t>Fourth level bulleted list</a:t>
            </a:r>
          </a:p>
          <a:p>
            <a:pPr lvl="4"/>
            <a:r>
              <a:rPr lang="en-US" dirty="0"/>
              <a:t>Fifth level bullet list</a:t>
            </a:r>
          </a:p>
        </p:txBody>
      </p:sp>
      <p:sp>
        <p:nvSpPr>
          <p:cNvPr id="11" name="Content Placeholder 2"/>
          <p:cNvSpPr>
            <a:spLocks noGrp="1"/>
          </p:cNvSpPr>
          <p:nvPr>
            <p:ph idx="11" hasCustomPrompt="1"/>
          </p:nvPr>
        </p:nvSpPr>
        <p:spPr>
          <a:xfrm>
            <a:off x="6502400" y="2895600"/>
            <a:ext cx="5080000" cy="3124200"/>
          </a:xfrm>
          <a:prstGeom prst="rect">
            <a:avLst/>
          </a:prstGeom>
        </p:spPr>
        <p:txBody>
          <a:bodyPr lIns="0" tIns="0" rIns="0" bIns="0"/>
          <a:lstStyle>
            <a:lvl1pPr marL="0" indent="228600">
              <a:lnSpc>
                <a:spcPts val="3100"/>
              </a:lnSpc>
              <a:spcBef>
                <a:spcPts val="600"/>
              </a:spcBef>
              <a:defRPr/>
            </a:lvl1pPr>
            <a:lvl2pPr marL="228600" indent="228600">
              <a:lnSpc>
                <a:spcPts val="2800"/>
              </a:lnSpc>
              <a:spcBef>
                <a:spcPts val="600"/>
              </a:spcBef>
              <a:buFontTx/>
              <a:buChar char="–"/>
              <a:defRPr sz="2400" baseline="0"/>
            </a:lvl2pPr>
            <a:lvl3pPr marL="457200" indent="228600">
              <a:lnSpc>
                <a:spcPts val="2400"/>
              </a:lnSpc>
              <a:spcBef>
                <a:spcPts val="900"/>
              </a:spcBef>
              <a:defRPr sz="2000"/>
            </a:lvl3pPr>
            <a:lvl4pPr marL="685800" indent="228600">
              <a:lnSpc>
                <a:spcPts val="2400"/>
              </a:lnSpc>
              <a:spcBef>
                <a:spcPts val="900"/>
              </a:spcBef>
              <a:defRPr sz="2000"/>
            </a:lvl4pPr>
            <a:lvl5pPr marL="914400" indent="228600">
              <a:lnSpc>
                <a:spcPts val="2200"/>
              </a:lnSpc>
              <a:spcBef>
                <a:spcPts val="900"/>
              </a:spcBef>
              <a:defRPr sz="1800"/>
            </a:lvl5pPr>
          </a:lstStyle>
          <a:p>
            <a:pPr lvl="0"/>
            <a:r>
              <a:rPr lang="en-US" dirty="0"/>
              <a:t>Click to add first level</a:t>
            </a:r>
          </a:p>
          <a:p>
            <a:pPr lvl="1"/>
            <a:r>
              <a:rPr lang="en-US" dirty="0"/>
              <a:t>Second level bulleted list</a:t>
            </a:r>
          </a:p>
          <a:p>
            <a:pPr lvl="2"/>
            <a:r>
              <a:rPr lang="en-US" dirty="0"/>
              <a:t>Third level bulleted list</a:t>
            </a:r>
          </a:p>
          <a:p>
            <a:pPr lvl="3"/>
            <a:r>
              <a:rPr lang="en-US" dirty="0"/>
              <a:t>Fourth level bulleted list</a:t>
            </a:r>
          </a:p>
          <a:p>
            <a:pPr lvl="4"/>
            <a:r>
              <a:rPr lang="en-US" dirty="0"/>
              <a:t>Fifth level bullet list</a:t>
            </a:r>
          </a:p>
        </p:txBody>
      </p:sp>
    </p:spTree>
    <p:extLst>
      <p:ext uri="{BB962C8B-B14F-4D97-AF65-F5344CB8AC3E}">
        <p14:creationId xmlns:p14="http://schemas.microsoft.com/office/powerpoint/2010/main" val="1859223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aphic on left">
    <p:spTree>
      <p:nvGrpSpPr>
        <p:cNvPr id="1" name=""/>
        <p:cNvGrpSpPr/>
        <p:nvPr/>
      </p:nvGrpSpPr>
      <p:grpSpPr>
        <a:xfrm>
          <a:off x="0" y="0"/>
          <a:ext cx="0" cy="0"/>
          <a:chOff x="0" y="0"/>
          <a:chExt cx="0" cy="0"/>
        </a:xfrm>
      </p:grpSpPr>
      <p:sp>
        <p:nvSpPr>
          <p:cNvPr id="3" name="Title 1"/>
          <p:cNvSpPr txBox="1">
            <a:spLocks/>
          </p:cNvSpPr>
          <p:nvPr userDrawn="1"/>
        </p:nvSpPr>
        <p:spPr>
          <a:xfrm>
            <a:off x="609600" y="1577976"/>
            <a:ext cx="10972800" cy="1317625"/>
          </a:xfrm>
          <a:prstGeom prst="rect">
            <a:avLst/>
          </a:prstGeom>
        </p:spPr>
        <p:txBody>
          <a:bodyPr lIns="0" tIns="0" rIns="0" bIns="0"/>
          <a:lstStyle>
            <a:lvl1pPr algn="l" rtl="0" eaLnBrk="0" fontAlgn="base" hangingPunct="0">
              <a:lnSpc>
                <a:spcPts val="3800"/>
              </a:lnSpc>
              <a:spcBef>
                <a:spcPct val="0"/>
              </a:spcBef>
              <a:spcAft>
                <a:spcPct val="0"/>
              </a:spcAft>
              <a:defRPr sz="3600" b="1">
                <a:solidFill>
                  <a:srgbClr val="A81315"/>
                </a:solidFill>
                <a:latin typeface="+mj-lt"/>
                <a:ea typeface="+mj-ea"/>
                <a:cs typeface="ヒラギノ角ゴ Pro W3"/>
              </a:defRPr>
            </a:lvl1pPr>
            <a:lvl2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2pPr>
            <a:lvl3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3pPr>
            <a:lvl4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4pPr>
            <a:lvl5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5pPr>
            <a:lvl6pPr marL="457200" algn="l" rtl="0" fontAlgn="base">
              <a:spcBef>
                <a:spcPct val="0"/>
              </a:spcBef>
              <a:spcAft>
                <a:spcPct val="0"/>
              </a:spcAft>
              <a:defRPr sz="3600" b="1">
                <a:solidFill>
                  <a:srgbClr val="A81315"/>
                </a:solidFill>
                <a:latin typeface="Arial" charset="0"/>
                <a:ea typeface="ヒラギノ角ゴ Pro W3" pitchFamily="1" charset="-128"/>
              </a:defRPr>
            </a:lvl6pPr>
            <a:lvl7pPr marL="914400" algn="l" rtl="0" fontAlgn="base">
              <a:spcBef>
                <a:spcPct val="0"/>
              </a:spcBef>
              <a:spcAft>
                <a:spcPct val="0"/>
              </a:spcAft>
              <a:defRPr sz="3600" b="1">
                <a:solidFill>
                  <a:srgbClr val="A81315"/>
                </a:solidFill>
                <a:latin typeface="Arial" charset="0"/>
                <a:ea typeface="ヒラギノ角ゴ Pro W3" pitchFamily="1" charset="-128"/>
              </a:defRPr>
            </a:lvl7pPr>
            <a:lvl8pPr marL="1371600" algn="l" rtl="0" fontAlgn="base">
              <a:spcBef>
                <a:spcPct val="0"/>
              </a:spcBef>
              <a:spcAft>
                <a:spcPct val="0"/>
              </a:spcAft>
              <a:defRPr sz="3600" b="1">
                <a:solidFill>
                  <a:srgbClr val="A81315"/>
                </a:solidFill>
                <a:latin typeface="Arial" charset="0"/>
                <a:ea typeface="ヒラギノ角ゴ Pro W3" pitchFamily="1" charset="-128"/>
              </a:defRPr>
            </a:lvl8pPr>
            <a:lvl9pPr marL="1828800" algn="l" rtl="0" fontAlgn="base">
              <a:spcBef>
                <a:spcPct val="0"/>
              </a:spcBef>
              <a:spcAft>
                <a:spcPct val="0"/>
              </a:spcAft>
              <a:defRPr sz="3600" b="1">
                <a:solidFill>
                  <a:srgbClr val="A81315"/>
                </a:solidFill>
                <a:latin typeface="Arial" charset="0"/>
                <a:ea typeface="ヒラギノ角ゴ Pro W3" pitchFamily="1" charset="-128"/>
              </a:defRPr>
            </a:lvl9pPr>
          </a:lstStyle>
          <a:p>
            <a:r>
              <a:rPr lang="en-US" sz="3600" dirty="0"/>
              <a:t>Click to add title</a:t>
            </a:r>
          </a:p>
        </p:txBody>
      </p:sp>
      <p:sp>
        <p:nvSpPr>
          <p:cNvPr id="4" name="Content Placeholder 2"/>
          <p:cNvSpPr>
            <a:spLocks noGrp="1"/>
          </p:cNvSpPr>
          <p:nvPr>
            <p:ph idx="10"/>
          </p:nvPr>
        </p:nvSpPr>
        <p:spPr>
          <a:xfrm>
            <a:off x="609600" y="2895600"/>
            <a:ext cx="5181600" cy="3124200"/>
          </a:xfrm>
          <a:prstGeom prst="rect">
            <a:avLst/>
          </a:prstGeom>
          <a:ln>
            <a:solidFill>
              <a:schemeClr val="tx1">
                <a:lumMod val="75000"/>
                <a:lumOff val="25000"/>
              </a:schemeClr>
            </a:solidFill>
          </a:ln>
        </p:spPr>
        <p:txBody>
          <a:bodyPr wrap="none" lIns="0" tIns="0" rIns="0" bIns="0"/>
          <a:lstStyle>
            <a:lvl1pPr marL="0" indent="0">
              <a:lnSpc>
                <a:spcPts val="3100"/>
              </a:lnSpc>
              <a:spcBef>
                <a:spcPts val="900"/>
              </a:spcBef>
              <a:buNone/>
              <a:defRPr baseline="0"/>
            </a:lvl1pPr>
            <a:lvl2pPr marL="533400" indent="-228600">
              <a:lnSpc>
                <a:spcPts val="2800"/>
              </a:lnSpc>
              <a:spcBef>
                <a:spcPts val="600"/>
              </a:spcBef>
              <a:buFontTx/>
              <a:buChar char="–"/>
              <a:defRPr sz="2400" baseline="0"/>
            </a:lvl2pPr>
            <a:lvl3pPr marL="548640" indent="228600">
              <a:lnSpc>
                <a:spcPts val="2400"/>
              </a:lnSpc>
              <a:spcBef>
                <a:spcPts val="900"/>
              </a:spcBef>
              <a:defRPr sz="2000"/>
            </a:lvl3pPr>
            <a:lvl4pPr marL="838200" indent="228600">
              <a:lnSpc>
                <a:spcPts val="2400"/>
              </a:lnSpc>
              <a:spcBef>
                <a:spcPts val="900"/>
              </a:spcBef>
              <a:defRPr sz="2000"/>
            </a:lvl4pPr>
            <a:lvl5pPr marL="1082040" indent="228600">
              <a:lnSpc>
                <a:spcPts val="2200"/>
              </a:lnSpc>
              <a:spcBef>
                <a:spcPts val="900"/>
              </a:spcBef>
              <a:defRPr sz="1800"/>
            </a:lvl5pPr>
          </a:lstStyle>
          <a:p>
            <a:endParaRPr lang="en-US" dirty="0"/>
          </a:p>
        </p:txBody>
      </p:sp>
      <p:sp>
        <p:nvSpPr>
          <p:cNvPr id="5" name="Content Placeholder 2"/>
          <p:cNvSpPr>
            <a:spLocks noGrp="1"/>
          </p:cNvSpPr>
          <p:nvPr>
            <p:ph idx="11" hasCustomPrompt="1"/>
          </p:nvPr>
        </p:nvSpPr>
        <p:spPr>
          <a:xfrm>
            <a:off x="6502400" y="2895600"/>
            <a:ext cx="5080000" cy="3124200"/>
          </a:xfrm>
          <a:prstGeom prst="rect">
            <a:avLst/>
          </a:prstGeom>
        </p:spPr>
        <p:txBody>
          <a:bodyPr lIns="0" tIns="0" rIns="0" bIns="0"/>
          <a:lstStyle>
            <a:lvl1pPr marL="0" indent="0">
              <a:lnSpc>
                <a:spcPts val="2800"/>
              </a:lnSpc>
              <a:spcBef>
                <a:spcPts val="900"/>
              </a:spcBef>
              <a:buNone/>
              <a:defRPr sz="2400"/>
            </a:lvl1pPr>
            <a:lvl2pPr marL="228600" indent="228600">
              <a:lnSpc>
                <a:spcPts val="2800"/>
              </a:lnSpc>
              <a:spcBef>
                <a:spcPts val="600"/>
              </a:spcBef>
              <a:buFontTx/>
              <a:buChar char="–"/>
              <a:defRPr sz="2400" baseline="0"/>
            </a:lvl2pPr>
            <a:lvl3pPr marL="457200" indent="228600">
              <a:lnSpc>
                <a:spcPts val="2400"/>
              </a:lnSpc>
              <a:spcBef>
                <a:spcPts val="900"/>
              </a:spcBef>
              <a:defRPr sz="2000"/>
            </a:lvl3pPr>
            <a:lvl4pPr marL="685800" indent="228600">
              <a:lnSpc>
                <a:spcPts val="2400"/>
              </a:lnSpc>
              <a:spcBef>
                <a:spcPts val="900"/>
              </a:spcBef>
              <a:defRPr sz="2000"/>
            </a:lvl4pPr>
            <a:lvl5pPr marL="914400" indent="228600">
              <a:lnSpc>
                <a:spcPts val="2200"/>
              </a:lnSpc>
              <a:spcBef>
                <a:spcPts val="900"/>
              </a:spcBef>
              <a:defRPr sz="1800"/>
            </a:lvl5pPr>
          </a:lstStyle>
          <a:p>
            <a:r>
              <a:rPr lang="en-US" dirty="0"/>
              <a:t>Click to add text in paragraph format</a:t>
            </a:r>
          </a:p>
        </p:txBody>
      </p:sp>
    </p:spTree>
    <p:extLst>
      <p:ext uri="{BB962C8B-B14F-4D97-AF65-F5344CB8AC3E}">
        <p14:creationId xmlns:p14="http://schemas.microsoft.com/office/powerpoint/2010/main" val="1977428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aphic on right">
    <p:spTree>
      <p:nvGrpSpPr>
        <p:cNvPr id="1" name=""/>
        <p:cNvGrpSpPr/>
        <p:nvPr/>
      </p:nvGrpSpPr>
      <p:grpSpPr>
        <a:xfrm>
          <a:off x="0" y="0"/>
          <a:ext cx="0" cy="0"/>
          <a:chOff x="0" y="0"/>
          <a:chExt cx="0" cy="0"/>
        </a:xfrm>
      </p:grpSpPr>
      <p:sp>
        <p:nvSpPr>
          <p:cNvPr id="5" name="Content Placeholder 2"/>
          <p:cNvSpPr>
            <a:spLocks noGrp="1"/>
          </p:cNvSpPr>
          <p:nvPr>
            <p:ph idx="13"/>
          </p:nvPr>
        </p:nvSpPr>
        <p:spPr>
          <a:xfrm>
            <a:off x="6299200" y="2895600"/>
            <a:ext cx="5181600" cy="3124200"/>
          </a:xfrm>
          <a:prstGeom prst="rect">
            <a:avLst/>
          </a:prstGeom>
          <a:ln>
            <a:solidFill>
              <a:schemeClr val="tx1">
                <a:lumMod val="75000"/>
                <a:lumOff val="25000"/>
              </a:schemeClr>
            </a:solidFill>
          </a:ln>
        </p:spPr>
        <p:txBody>
          <a:bodyPr wrap="none" lIns="0" tIns="0" rIns="0" bIns="0"/>
          <a:lstStyle>
            <a:lvl1pPr marL="0" indent="0">
              <a:lnSpc>
                <a:spcPts val="3100"/>
              </a:lnSpc>
              <a:spcBef>
                <a:spcPts val="900"/>
              </a:spcBef>
              <a:buNone/>
              <a:defRPr baseline="0"/>
            </a:lvl1pPr>
            <a:lvl2pPr marL="533400" indent="-228600">
              <a:lnSpc>
                <a:spcPts val="2800"/>
              </a:lnSpc>
              <a:spcBef>
                <a:spcPts val="600"/>
              </a:spcBef>
              <a:buFontTx/>
              <a:buChar char="–"/>
              <a:defRPr sz="2400" baseline="0"/>
            </a:lvl2pPr>
            <a:lvl3pPr marL="548640" indent="228600">
              <a:lnSpc>
                <a:spcPts val="2400"/>
              </a:lnSpc>
              <a:spcBef>
                <a:spcPts val="900"/>
              </a:spcBef>
              <a:defRPr sz="2000"/>
            </a:lvl3pPr>
            <a:lvl4pPr marL="838200" indent="228600">
              <a:lnSpc>
                <a:spcPts val="2400"/>
              </a:lnSpc>
              <a:spcBef>
                <a:spcPts val="900"/>
              </a:spcBef>
              <a:defRPr sz="2000"/>
            </a:lvl4pPr>
            <a:lvl5pPr marL="1082040" indent="228600">
              <a:lnSpc>
                <a:spcPts val="2200"/>
              </a:lnSpc>
              <a:spcBef>
                <a:spcPts val="900"/>
              </a:spcBef>
              <a:defRPr sz="1800"/>
            </a:lvl5pPr>
          </a:lstStyle>
          <a:p>
            <a:endParaRPr lang="en-US" dirty="0"/>
          </a:p>
        </p:txBody>
      </p:sp>
      <p:sp>
        <p:nvSpPr>
          <p:cNvPr id="7" name="Title 1"/>
          <p:cNvSpPr txBox="1">
            <a:spLocks/>
          </p:cNvSpPr>
          <p:nvPr userDrawn="1"/>
        </p:nvSpPr>
        <p:spPr>
          <a:xfrm>
            <a:off x="609600" y="1577976"/>
            <a:ext cx="10972800" cy="1317625"/>
          </a:xfrm>
          <a:prstGeom prst="rect">
            <a:avLst/>
          </a:prstGeom>
        </p:spPr>
        <p:txBody>
          <a:bodyPr lIns="0" tIns="0" rIns="0" bIns="0"/>
          <a:lstStyle>
            <a:lvl1pPr algn="l" rtl="0" eaLnBrk="0" fontAlgn="base" hangingPunct="0">
              <a:lnSpc>
                <a:spcPts val="3800"/>
              </a:lnSpc>
              <a:spcBef>
                <a:spcPct val="0"/>
              </a:spcBef>
              <a:spcAft>
                <a:spcPct val="0"/>
              </a:spcAft>
              <a:defRPr sz="3600" b="1">
                <a:solidFill>
                  <a:srgbClr val="A81315"/>
                </a:solidFill>
                <a:latin typeface="+mj-lt"/>
                <a:ea typeface="+mj-ea"/>
                <a:cs typeface="ヒラギノ角ゴ Pro W3"/>
              </a:defRPr>
            </a:lvl1pPr>
            <a:lvl2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2pPr>
            <a:lvl3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3pPr>
            <a:lvl4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4pPr>
            <a:lvl5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5pPr>
            <a:lvl6pPr marL="457200" algn="l" rtl="0" fontAlgn="base">
              <a:spcBef>
                <a:spcPct val="0"/>
              </a:spcBef>
              <a:spcAft>
                <a:spcPct val="0"/>
              </a:spcAft>
              <a:defRPr sz="3600" b="1">
                <a:solidFill>
                  <a:srgbClr val="A81315"/>
                </a:solidFill>
                <a:latin typeface="Arial" charset="0"/>
                <a:ea typeface="ヒラギノ角ゴ Pro W3" pitchFamily="1" charset="-128"/>
              </a:defRPr>
            </a:lvl6pPr>
            <a:lvl7pPr marL="914400" algn="l" rtl="0" fontAlgn="base">
              <a:spcBef>
                <a:spcPct val="0"/>
              </a:spcBef>
              <a:spcAft>
                <a:spcPct val="0"/>
              </a:spcAft>
              <a:defRPr sz="3600" b="1">
                <a:solidFill>
                  <a:srgbClr val="A81315"/>
                </a:solidFill>
                <a:latin typeface="Arial" charset="0"/>
                <a:ea typeface="ヒラギノ角ゴ Pro W3" pitchFamily="1" charset="-128"/>
              </a:defRPr>
            </a:lvl7pPr>
            <a:lvl8pPr marL="1371600" algn="l" rtl="0" fontAlgn="base">
              <a:spcBef>
                <a:spcPct val="0"/>
              </a:spcBef>
              <a:spcAft>
                <a:spcPct val="0"/>
              </a:spcAft>
              <a:defRPr sz="3600" b="1">
                <a:solidFill>
                  <a:srgbClr val="A81315"/>
                </a:solidFill>
                <a:latin typeface="Arial" charset="0"/>
                <a:ea typeface="ヒラギノ角ゴ Pro W3" pitchFamily="1" charset="-128"/>
              </a:defRPr>
            </a:lvl8pPr>
            <a:lvl9pPr marL="1828800" algn="l" rtl="0" fontAlgn="base">
              <a:spcBef>
                <a:spcPct val="0"/>
              </a:spcBef>
              <a:spcAft>
                <a:spcPct val="0"/>
              </a:spcAft>
              <a:defRPr sz="3600" b="1">
                <a:solidFill>
                  <a:srgbClr val="A81315"/>
                </a:solidFill>
                <a:latin typeface="Arial" charset="0"/>
                <a:ea typeface="ヒラギノ角ゴ Pro W3" pitchFamily="1" charset="-128"/>
              </a:defRPr>
            </a:lvl9pPr>
          </a:lstStyle>
          <a:p>
            <a:r>
              <a:rPr lang="en-US" sz="3600" dirty="0"/>
              <a:t>Click to add title</a:t>
            </a:r>
          </a:p>
        </p:txBody>
      </p:sp>
      <p:sp>
        <p:nvSpPr>
          <p:cNvPr id="8" name="Content Placeholder 2"/>
          <p:cNvSpPr>
            <a:spLocks noGrp="1"/>
          </p:cNvSpPr>
          <p:nvPr>
            <p:ph idx="15" hasCustomPrompt="1"/>
          </p:nvPr>
        </p:nvSpPr>
        <p:spPr>
          <a:xfrm>
            <a:off x="609600" y="2895600"/>
            <a:ext cx="5080000" cy="3124200"/>
          </a:xfrm>
          <a:prstGeom prst="rect">
            <a:avLst/>
          </a:prstGeom>
        </p:spPr>
        <p:txBody>
          <a:bodyPr lIns="0" tIns="0" rIns="0" bIns="0"/>
          <a:lstStyle>
            <a:lvl1pPr marL="0" indent="0">
              <a:lnSpc>
                <a:spcPts val="2800"/>
              </a:lnSpc>
              <a:spcBef>
                <a:spcPts val="900"/>
              </a:spcBef>
              <a:buNone/>
              <a:defRPr sz="2400"/>
            </a:lvl1pPr>
            <a:lvl2pPr marL="228600" indent="228600">
              <a:lnSpc>
                <a:spcPts val="2800"/>
              </a:lnSpc>
              <a:spcBef>
                <a:spcPts val="600"/>
              </a:spcBef>
              <a:buFontTx/>
              <a:buChar char="–"/>
              <a:defRPr sz="2400" baseline="0"/>
            </a:lvl2pPr>
            <a:lvl3pPr marL="457200" indent="228600">
              <a:lnSpc>
                <a:spcPts val="2400"/>
              </a:lnSpc>
              <a:spcBef>
                <a:spcPts val="900"/>
              </a:spcBef>
              <a:defRPr sz="2000"/>
            </a:lvl3pPr>
            <a:lvl4pPr marL="685800" indent="228600">
              <a:lnSpc>
                <a:spcPts val="2400"/>
              </a:lnSpc>
              <a:spcBef>
                <a:spcPts val="900"/>
              </a:spcBef>
              <a:defRPr sz="2000"/>
            </a:lvl4pPr>
            <a:lvl5pPr marL="914400" indent="228600">
              <a:lnSpc>
                <a:spcPts val="2200"/>
              </a:lnSpc>
              <a:spcBef>
                <a:spcPts val="900"/>
              </a:spcBef>
              <a:defRPr sz="1800"/>
            </a:lvl5pPr>
          </a:lstStyle>
          <a:p>
            <a:r>
              <a:rPr lang="en-US" dirty="0"/>
              <a:t>Click to add text in paragraph format</a:t>
            </a:r>
          </a:p>
        </p:txBody>
      </p:sp>
    </p:spTree>
    <p:extLst>
      <p:ext uri="{BB962C8B-B14F-4D97-AF65-F5344CB8AC3E}">
        <p14:creationId xmlns:p14="http://schemas.microsoft.com/office/powerpoint/2010/main" val="2911444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600" y="1535113"/>
            <a:ext cx="5080000" cy="1055687"/>
          </a:xfrm>
          <a:prstGeom prst="rect">
            <a:avLst/>
          </a:prstGeom>
        </p:spPr>
        <p:txBody>
          <a:bodyPr wrap="square" lIns="0" tIns="0" rIns="0" bIns="0" anchor="t" anchorCtr="0"/>
          <a:lstStyle>
            <a:lvl1pPr marL="0" indent="0">
              <a:lnSpc>
                <a:spcPts val="2700"/>
              </a:lnSpc>
              <a:spcBef>
                <a:spcPts val="0"/>
              </a:spcBef>
              <a:buNone/>
              <a:defRPr sz="2200" b="1" u="none"/>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subhead</a:t>
            </a:r>
          </a:p>
        </p:txBody>
      </p:sp>
      <p:sp>
        <p:nvSpPr>
          <p:cNvPr id="12" name="Content Placeholder 2"/>
          <p:cNvSpPr>
            <a:spLocks noGrp="1"/>
          </p:cNvSpPr>
          <p:nvPr>
            <p:ph idx="15" hasCustomPrompt="1"/>
          </p:nvPr>
        </p:nvSpPr>
        <p:spPr>
          <a:xfrm>
            <a:off x="609600" y="2895600"/>
            <a:ext cx="5080000" cy="3124200"/>
          </a:xfrm>
          <a:prstGeom prst="rect">
            <a:avLst/>
          </a:prstGeom>
        </p:spPr>
        <p:txBody>
          <a:bodyPr lIns="0" tIns="0" rIns="0" bIns="0"/>
          <a:lstStyle>
            <a:lvl1pPr marL="0" indent="0" algn="l">
              <a:lnSpc>
                <a:spcPts val="2800"/>
              </a:lnSpc>
              <a:spcBef>
                <a:spcPts val="900"/>
              </a:spcBef>
              <a:buFont typeface="Arial"/>
              <a:buNone/>
              <a:defRPr sz="2400" baseline="0"/>
            </a:lvl1pPr>
            <a:lvl2pPr marL="228600" indent="228600">
              <a:lnSpc>
                <a:spcPts val="2800"/>
              </a:lnSpc>
              <a:spcBef>
                <a:spcPts val="600"/>
              </a:spcBef>
              <a:buFontTx/>
              <a:buChar char="–"/>
              <a:defRPr sz="2400" baseline="0"/>
            </a:lvl2pPr>
            <a:lvl3pPr marL="457200" indent="228600">
              <a:lnSpc>
                <a:spcPts val="2400"/>
              </a:lnSpc>
              <a:spcBef>
                <a:spcPts val="900"/>
              </a:spcBef>
              <a:defRPr sz="2000"/>
            </a:lvl3pPr>
            <a:lvl4pPr marL="685800" indent="228600">
              <a:lnSpc>
                <a:spcPts val="2400"/>
              </a:lnSpc>
              <a:spcBef>
                <a:spcPts val="900"/>
              </a:spcBef>
              <a:defRPr sz="2000"/>
            </a:lvl4pPr>
            <a:lvl5pPr marL="914400" indent="228600">
              <a:lnSpc>
                <a:spcPts val="2200"/>
              </a:lnSpc>
              <a:spcBef>
                <a:spcPts val="900"/>
              </a:spcBef>
              <a:defRPr sz="1800"/>
            </a:lvl5pPr>
          </a:lstStyle>
          <a:p>
            <a:r>
              <a:rPr lang="en-US" dirty="0"/>
              <a:t>Click to add text in paragraph format</a:t>
            </a:r>
          </a:p>
        </p:txBody>
      </p:sp>
      <p:sp>
        <p:nvSpPr>
          <p:cNvPr id="13" name="Text Placeholder 2"/>
          <p:cNvSpPr>
            <a:spLocks noGrp="1"/>
          </p:cNvSpPr>
          <p:nvPr>
            <p:ph type="body" idx="16" hasCustomPrompt="1"/>
          </p:nvPr>
        </p:nvSpPr>
        <p:spPr>
          <a:xfrm>
            <a:off x="6400800" y="1524000"/>
            <a:ext cx="5121931" cy="1066800"/>
          </a:xfrm>
          <a:prstGeom prst="rect">
            <a:avLst/>
          </a:prstGeom>
        </p:spPr>
        <p:txBody>
          <a:bodyPr wrap="square" lIns="0" tIns="0" rIns="0" bIns="0" anchor="t" anchorCtr="0"/>
          <a:lstStyle>
            <a:lvl1pPr marL="0" indent="0">
              <a:lnSpc>
                <a:spcPts val="2700"/>
              </a:lnSpc>
              <a:spcBef>
                <a:spcPts val="0"/>
              </a:spcBef>
              <a:buNone/>
              <a:defRPr sz="2200" b="1" u="none"/>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subhead</a:t>
            </a:r>
          </a:p>
        </p:txBody>
      </p:sp>
      <p:sp>
        <p:nvSpPr>
          <p:cNvPr id="16" name="Content Placeholder 2"/>
          <p:cNvSpPr>
            <a:spLocks noGrp="1"/>
          </p:cNvSpPr>
          <p:nvPr>
            <p:ph idx="18" hasCustomPrompt="1"/>
          </p:nvPr>
        </p:nvSpPr>
        <p:spPr>
          <a:xfrm>
            <a:off x="6400800" y="2895600"/>
            <a:ext cx="5181600" cy="3124200"/>
          </a:xfrm>
          <a:prstGeom prst="rect">
            <a:avLst/>
          </a:prstGeom>
        </p:spPr>
        <p:txBody>
          <a:bodyPr lIns="0" tIns="0" rIns="0" bIns="0"/>
          <a:lstStyle>
            <a:lvl1pPr marL="0" indent="228600">
              <a:lnSpc>
                <a:spcPts val="2400"/>
              </a:lnSpc>
              <a:spcBef>
                <a:spcPts val="600"/>
              </a:spcBef>
              <a:defRPr sz="2000"/>
            </a:lvl1pPr>
            <a:lvl2pPr marL="228600" indent="228600">
              <a:lnSpc>
                <a:spcPts val="2200"/>
              </a:lnSpc>
              <a:spcBef>
                <a:spcPts val="600"/>
              </a:spcBef>
              <a:buFontTx/>
              <a:buChar char="–"/>
              <a:defRPr sz="1800" baseline="0"/>
            </a:lvl2pPr>
            <a:lvl3pPr marL="457200" indent="228600">
              <a:lnSpc>
                <a:spcPts val="2200"/>
              </a:lnSpc>
              <a:spcBef>
                <a:spcPts val="900"/>
              </a:spcBef>
              <a:defRPr sz="1800"/>
            </a:lvl3pPr>
            <a:lvl4pPr marL="685800" indent="228600">
              <a:lnSpc>
                <a:spcPts val="2200"/>
              </a:lnSpc>
              <a:spcBef>
                <a:spcPts val="900"/>
              </a:spcBef>
              <a:defRPr sz="1800"/>
            </a:lvl4pPr>
            <a:lvl5pPr marL="914400" indent="228600">
              <a:lnSpc>
                <a:spcPts val="2000"/>
              </a:lnSpc>
              <a:spcBef>
                <a:spcPts val="900"/>
              </a:spcBef>
              <a:defRPr sz="1600"/>
            </a:lvl5pPr>
          </a:lstStyle>
          <a:p>
            <a:pPr lvl="0"/>
            <a:r>
              <a:rPr lang="en-US" dirty="0"/>
              <a:t>Click to add first level</a:t>
            </a:r>
          </a:p>
          <a:p>
            <a:pPr lvl="1"/>
            <a:r>
              <a:rPr lang="en-US" dirty="0"/>
              <a:t>Second level bulleted list</a:t>
            </a:r>
          </a:p>
          <a:p>
            <a:pPr lvl="2"/>
            <a:r>
              <a:rPr lang="en-US" dirty="0"/>
              <a:t>Third level bulleted list</a:t>
            </a:r>
          </a:p>
          <a:p>
            <a:pPr lvl="3"/>
            <a:r>
              <a:rPr lang="en-US" dirty="0"/>
              <a:t>Fourth level bulleted list</a:t>
            </a:r>
          </a:p>
          <a:p>
            <a:pPr lvl="4"/>
            <a:r>
              <a:rPr lang="en-US" dirty="0"/>
              <a:t>Fifth level bulleted list</a:t>
            </a:r>
          </a:p>
        </p:txBody>
      </p:sp>
    </p:spTree>
    <p:extLst>
      <p:ext uri="{BB962C8B-B14F-4D97-AF65-F5344CB8AC3E}">
        <p14:creationId xmlns:p14="http://schemas.microsoft.com/office/powerpoint/2010/main" val="715146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Text Placeholder 2"/>
          <p:cNvSpPr>
            <a:spLocks noGrp="1"/>
          </p:cNvSpPr>
          <p:nvPr>
            <p:ph type="body" idx="13" hasCustomPrompt="1"/>
          </p:nvPr>
        </p:nvSpPr>
        <p:spPr>
          <a:xfrm>
            <a:off x="609600" y="1535113"/>
            <a:ext cx="5080000" cy="1055687"/>
          </a:xfrm>
          <a:prstGeom prst="rect">
            <a:avLst/>
          </a:prstGeom>
        </p:spPr>
        <p:txBody>
          <a:bodyPr wrap="square" lIns="0" tIns="0" rIns="0" bIns="0" anchor="t" anchorCtr="0"/>
          <a:lstStyle>
            <a:lvl1pPr marL="0" indent="0">
              <a:lnSpc>
                <a:spcPts val="2700"/>
              </a:lnSpc>
              <a:spcBef>
                <a:spcPts val="0"/>
              </a:spcBef>
              <a:buNone/>
              <a:defRPr sz="2200" b="1" u="none"/>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subhead</a:t>
            </a:r>
          </a:p>
        </p:txBody>
      </p:sp>
      <p:sp>
        <p:nvSpPr>
          <p:cNvPr id="9" name="Content Placeholder 2"/>
          <p:cNvSpPr>
            <a:spLocks noGrp="1"/>
          </p:cNvSpPr>
          <p:nvPr>
            <p:ph idx="15" hasCustomPrompt="1"/>
          </p:nvPr>
        </p:nvSpPr>
        <p:spPr>
          <a:xfrm>
            <a:off x="609600" y="2895600"/>
            <a:ext cx="5080000" cy="3124200"/>
          </a:xfrm>
          <a:prstGeom prst="rect">
            <a:avLst/>
          </a:prstGeom>
        </p:spPr>
        <p:txBody>
          <a:bodyPr lIns="0" tIns="0" rIns="0" bIns="0"/>
          <a:lstStyle>
            <a:lvl1pPr marL="0" indent="0">
              <a:lnSpc>
                <a:spcPts val="2600"/>
              </a:lnSpc>
              <a:spcBef>
                <a:spcPts val="900"/>
              </a:spcBef>
              <a:buNone/>
              <a:defRPr sz="2200"/>
            </a:lvl1pPr>
            <a:lvl2pPr marL="228600" indent="228600">
              <a:lnSpc>
                <a:spcPts val="2800"/>
              </a:lnSpc>
              <a:spcBef>
                <a:spcPts val="600"/>
              </a:spcBef>
              <a:buFontTx/>
              <a:buChar char="–"/>
              <a:defRPr sz="2400" baseline="0"/>
            </a:lvl2pPr>
            <a:lvl3pPr marL="457200" indent="228600">
              <a:lnSpc>
                <a:spcPts val="2400"/>
              </a:lnSpc>
              <a:spcBef>
                <a:spcPts val="900"/>
              </a:spcBef>
              <a:defRPr sz="2000"/>
            </a:lvl3pPr>
            <a:lvl4pPr marL="685800" indent="228600">
              <a:lnSpc>
                <a:spcPts val="2400"/>
              </a:lnSpc>
              <a:spcBef>
                <a:spcPts val="900"/>
              </a:spcBef>
              <a:defRPr sz="2000"/>
            </a:lvl4pPr>
            <a:lvl5pPr marL="914400" indent="228600">
              <a:lnSpc>
                <a:spcPts val="2200"/>
              </a:lnSpc>
              <a:spcBef>
                <a:spcPts val="900"/>
              </a:spcBef>
              <a:defRPr sz="1800"/>
            </a:lvl5pPr>
          </a:lstStyle>
          <a:p>
            <a:r>
              <a:rPr lang="en-US" dirty="0"/>
              <a:t>Click to add text in paragraph format</a:t>
            </a:r>
          </a:p>
        </p:txBody>
      </p:sp>
      <p:sp>
        <p:nvSpPr>
          <p:cNvPr id="13" name="Content Placeholder 2"/>
          <p:cNvSpPr>
            <a:spLocks noGrp="1"/>
          </p:cNvSpPr>
          <p:nvPr>
            <p:ph idx="16" hasCustomPrompt="1"/>
          </p:nvPr>
        </p:nvSpPr>
        <p:spPr>
          <a:xfrm>
            <a:off x="6096000" y="1524000"/>
            <a:ext cx="5486400" cy="4495800"/>
          </a:xfrm>
          <a:prstGeom prst="rect">
            <a:avLst/>
          </a:prstGeom>
        </p:spPr>
        <p:txBody>
          <a:bodyPr lIns="0" tIns="0" rIns="0" bIns="0"/>
          <a:lstStyle>
            <a:lvl1pPr marL="0" indent="228600">
              <a:lnSpc>
                <a:spcPts val="2400"/>
              </a:lnSpc>
              <a:spcBef>
                <a:spcPts val="600"/>
              </a:spcBef>
              <a:defRPr sz="2000"/>
            </a:lvl1pPr>
            <a:lvl2pPr marL="228600" indent="228600">
              <a:lnSpc>
                <a:spcPts val="2200"/>
              </a:lnSpc>
              <a:spcBef>
                <a:spcPts val="600"/>
              </a:spcBef>
              <a:buFontTx/>
              <a:buChar char="–"/>
              <a:defRPr sz="1800" baseline="0"/>
            </a:lvl2pPr>
            <a:lvl3pPr marL="457200" indent="228600">
              <a:lnSpc>
                <a:spcPts val="2200"/>
              </a:lnSpc>
              <a:spcBef>
                <a:spcPts val="900"/>
              </a:spcBef>
              <a:defRPr sz="1800"/>
            </a:lvl3pPr>
            <a:lvl4pPr marL="685800" indent="228600">
              <a:lnSpc>
                <a:spcPts val="2200"/>
              </a:lnSpc>
              <a:spcBef>
                <a:spcPts val="900"/>
              </a:spcBef>
              <a:defRPr sz="1800"/>
            </a:lvl4pPr>
            <a:lvl5pPr marL="914400" indent="228600">
              <a:lnSpc>
                <a:spcPts val="2000"/>
              </a:lnSpc>
              <a:spcBef>
                <a:spcPts val="900"/>
              </a:spcBef>
              <a:defRPr sz="1600"/>
            </a:lvl5pPr>
          </a:lstStyle>
          <a:p>
            <a:pPr lvl="0"/>
            <a:r>
              <a:rPr lang="en-US" dirty="0"/>
              <a:t>Click to add first level</a:t>
            </a:r>
          </a:p>
          <a:p>
            <a:pPr lvl="1"/>
            <a:r>
              <a:rPr lang="en-US" dirty="0"/>
              <a:t>Second level bulleted list</a:t>
            </a:r>
          </a:p>
          <a:p>
            <a:pPr lvl="2"/>
            <a:r>
              <a:rPr lang="en-US" dirty="0"/>
              <a:t>Third level bulleted list</a:t>
            </a:r>
          </a:p>
          <a:p>
            <a:pPr lvl="3"/>
            <a:r>
              <a:rPr lang="en-US" dirty="0"/>
              <a:t>Fourth level bulleted list</a:t>
            </a:r>
          </a:p>
          <a:p>
            <a:pPr lvl="4"/>
            <a:r>
              <a:rPr lang="en-US" dirty="0"/>
              <a:t>Fifth level bullet list</a:t>
            </a:r>
          </a:p>
        </p:txBody>
      </p:sp>
    </p:spTree>
    <p:extLst>
      <p:ext uri="{BB962C8B-B14F-4D97-AF65-F5344CB8AC3E}">
        <p14:creationId xmlns:p14="http://schemas.microsoft.com/office/powerpoint/2010/main" val="1181245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38400" y="4876800"/>
            <a:ext cx="7416800" cy="566738"/>
          </a:xfrm>
          <a:prstGeom prst="rect">
            <a:avLst/>
          </a:prstGeom>
        </p:spPr>
        <p:txBody>
          <a:bodyPr lIns="0" tIns="0" bIns="0" anchor="t" anchorCtr="0"/>
          <a:lstStyle>
            <a:lvl1pPr algn="l">
              <a:lnSpc>
                <a:spcPts val="2200"/>
              </a:lnSpc>
              <a:defRPr sz="1800" b="1"/>
            </a:lvl1pPr>
          </a:lstStyle>
          <a:p>
            <a:r>
              <a:rPr lang="en-US" dirty="0"/>
              <a:t>Click to add caption title</a:t>
            </a:r>
            <a:br>
              <a:rPr lang="en-US" dirty="0"/>
            </a:br>
            <a:endParaRPr lang="en-US" dirty="0"/>
          </a:p>
        </p:txBody>
      </p:sp>
      <p:sp>
        <p:nvSpPr>
          <p:cNvPr id="3" name="Picture Placeholder 2"/>
          <p:cNvSpPr>
            <a:spLocks noGrp="1"/>
          </p:cNvSpPr>
          <p:nvPr>
            <p:ph type="pic" idx="1"/>
          </p:nvPr>
        </p:nvSpPr>
        <p:spPr>
          <a:xfrm>
            <a:off x="2438400" y="1524000"/>
            <a:ext cx="7416800" cy="3203575"/>
          </a:xfrm>
          <a:prstGeom prst="rect">
            <a:avLst/>
          </a:prstGeom>
        </p:spPr>
        <p:txBody>
          <a:bodyPr/>
          <a:lstStyle>
            <a:lvl1pPr marL="0" indent="0">
              <a:lnSpc>
                <a:spcPts val="3400"/>
              </a:lnSpc>
              <a:spcBef>
                <a:spcPts val="900"/>
              </a:spcBef>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hasCustomPrompt="1"/>
          </p:nvPr>
        </p:nvSpPr>
        <p:spPr>
          <a:xfrm>
            <a:off x="2438400" y="5562600"/>
            <a:ext cx="7416800" cy="804862"/>
          </a:xfrm>
          <a:prstGeom prst="rect">
            <a:avLst/>
          </a:prstGeom>
        </p:spPr>
        <p:txBody>
          <a:bodyPr lIns="0" tIns="0" bIns="0"/>
          <a:lstStyle>
            <a:lvl1pPr marL="0" indent="0">
              <a:lnSpc>
                <a:spcPts val="1700"/>
              </a:lnSpc>
              <a:spcBef>
                <a:spcPts val="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dirty="0"/>
              <a:t>Click to add caption text in paragraph format</a:t>
            </a:r>
          </a:p>
          <a:p>
            <a:endParaRPr lang="en-US" dirty="0"/>
          </a:p>
        </p:txBody>
      </p:sp>
    </p:spTree>
    <p:extLst>
      <p:ext uri="{BB962C8B-B14F-4D97-AF65-F5344CB8AC3E}">
        <p14:creationId xmlns:p14="http://schemas.microsoft.com/office/powerpoint/2010/main" val="314819836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theme" Target="../theme/theme2.xml"/><Relationship Id="rId5" Type="http://schemas.openxmlformats.org/officeDocument/2006/relationships/image" Target="../media/image2.png"/><Relationship Id="rId1" Type="http://schemas.openxmlformats.org/officeDocument/2006/relationships/slideLayout" Target="../slideLayouts/slideLayout11.xml"/><Relationship Id="rId2"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575910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54" r:id="rId10"/>
  </p:sldLayoutIdLst>
  <p:txStyles>
    <p:titleStyle>
      <a:lvl1pPr algn="l" rtl="0" eaLnBrk="0" fontAlgn="base" hangingPunct="0">
        <a:spcBef>
          <a:spcPct val="0"/>
        </a:spcBef>
        <a:spcAft>
          <a:spcPct val="0"/>
        </a:spcAft>
        <a:defRPr sz="3600" b="1">
          <a:solidFill>
            <a:srgbClr val="A81315"/>
          </a:solidFill>
          <a:latin typeface="+mj-lt"/>
          <a:ea typeface="+mj-ea"/>
          <a:cs typeface="ヒラギノ角ゴ Pro W3"/>
        </a:defRPr>
      </a:lvl1pPr>
      <a:lvl2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2pPr>
      <a:lvl3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3pPr>
      <a:lvl4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4pPr>
      <a:lvl5pPr algn="l" rtl="0" eaLnBrk="0" fontAlgn="base" hangingPunct="0">
        <a:spcBef>
          <a:spcPct val="0"/>
        </a:spcBef>
        <a:spcAft>
          <a:spcPct val="0"/>
        </a:spcAft>
        <a:defRPr sz="3600" b="1">
          <a:solidFill>
            <a:srgbClr val="A81315"/>
          </a:solidFill>
          <a:latin typeface="Arial" charset="0"/>
          <a:ea typeface="ヒラギノ角ゴ Pro W3" pitchFamily="1" charset="-128"/>
          <a:cs typeface="ヒラギノ角ゴ Pro W3"/>
        </a:defRPr>
      </a:lvl5pPr>
      <a:lvl6pPr marL="457200" algn="l" rtl="0" fontAlgn="base">
        <a:spcBef>
          <a:spcPct val="0"/>
        </a:spcBef>
        <a:spcAft>
          <a:spcPct val="0"/>
        </a:spcAft>
        <a:defRPr sz="3600" b="1">
          <a:solidFill>
            <a:srgbClr val="A81315"/>
          </a:solidFill>
          <a:latin typeface="Arial" charset="0"/>
          <a:ea typeface="ヒラギノ角ゴ Pro W3" pitchFamily="1" charset="-128"/>
        </a:defRPr>
      </a:lvl6pPr>
      <a:lvl7pPr marL="914400" algn="l" rtl="0" fontAlgn="base">
        <a:spcBef>
          <a:spcPct val="0"/>
        </a:spcBef>
        <a:spcAft>
          <a:spcPct val="0"/>
        </a:spcAft>
        <a:defRPr sz="3600" b="1">
          <a:solidFill>
            <a:srgbClr val="A81315"/>
          </a:solidFill>
          <a:latin typeface="Arial" charset="0"/>
          <a:ea typeface="ヒラギノ角ゴ Pro W3" pitchFamily="1" charset="-128"/>
        </a:defRPr>
      </a:lvl7pPr>
      <a:lvl8pPr marL="1371600" algn="l" rtl="0" fontAlgn="base">
        <a:spcBef>
          <a:spcPct val="0"/>
        </a:spcBef>
        <a:spcAft>
          <a:spcPct val="0"/>
        </a:spcAft>
        <a:defRPr sz="3600" b="1">
          <a:solidFill>
            <a:srgbClr val="A81315"/>
          </a:solidFill>
          <a:latin typeface="Arial" charset="0"/>
          <a:ea typeface="ヒラギノ角ゴ Pro W3" pitchFamily="1" charset="-128"/>
        </a:defRPr>
      </a:lvl8pPr>
      <a:lvl9pPr marL="1828800" algn="l" rtl="0" fontAlgn="base">
        <a:spcBef>
          <a:spcPct val="0"/>
        </a:spcBef>
        <a:spcAft>
          <a:spcPct val="0"/>
        </a:spcAft>
        <a:defRPr sz="3600" b="1">
          <a:solidFill>
            <a:srgbClr val="A81315"/>
          </a:solidFill>
          <a:latin typeface="Arial" charset="0"/>
          <a:ea typeface="ヒラギノ角ゴ Pro W3" pitchFamily="1" charset="-128"/>
        </a:defRPr>
      </a:lvl9pPr>
    </p:titleStyle>
    <p:bodyStyle>
      <a:lvl1pPr marL="342900" indent="-342900" algn="l" rtl="0" eaLnBrk="0" fontAlgn="base" hangingPunct="0">
        <a:spcBef>
          <a:spcPct val="20000"/>
        </a:spcBef>
        <a:spcAft>
          <a:spcPct val="0"/>
        </a:spcAft>
        <a:buClr>
          <a:srgbClr val="FBB03F"/>
        </a:buClr>
        <a:buChar char="•"/>
        <a:defRPr sz="2800">
          <a:solidFill>
            <a:schemeClr val="tx1"/>
          </a:solidFill>
          <a:latin typeface="+mn-lt"/>
          <a:ea typeface="+mn-ea"/>
          <a:cs typeface="ヒラギノ角ゴ Pro W3"/>
        </a:defRPr>
      </a:lvl1pPr>
      <a:lvl2pPr marL="742950" indent="-285750" algn="l" rtl="0" eaLnBrk="0" fontAlgn="base" hangingPunct="0">
        <a:spcBef>
          <a:spcPct val="20000"/>
        </a:spcBef>
        <a:spcAft>
          <a:spcPct val="0"/>
        </a:spcAft>
        <a:buChar char="–"/>
        <a:defRPr sz="2200">
          <a:solidFill>
            <a:schemeClr val="tx1"/>
          </a:solidFill>
          <a:latin typeface="+mn-lt"/>
          <a:ea typeface="+mn-ea"/>
          <a:cs typeface="ヒラギノ角ゴ Pro W3"/>
        </a:defRPr>
      </a:lvl2pPr>
      <a:lvl3pPr marL="1143000" indent="-228600" algn="l" rtl="0" eaLnBrk="0" fontAlgn="base" hangingPunct="0">
        <a:spcBef>
          <a:spcPct val="20000"/>
        </a:spcBef>
        <a:spcAft>
          <a:spcPct val="0"/>
        </a:spcAft>
        <a:buChar char="•"/>
        <a:defRPr sz="2200">
          <a:solidFill>
            <a:schemeClr val="tx1"/>
          </a:solidFill>
          <a:latin typeface="+mn-lt"/>
          <a:ea typeface="+mn-ea"/>
          <a:cs typeface="ヒラギノ角ゴ Pro W3"/>
        </a:defRPr>
      </a:lvl3pPr>
      <a:lvl4pPr marL="1600200" indent="-228600" algn="l" rtl="0" eaLnBrk="0" fontAlgn="base" hangingPunct="0">
        <a:spcBef>
          <a:spcPct val="20000"/>
        </a:spcBef>
        <a:spcAft>
          <a:spcPct val="0"/>
        </a:spcAft>
        <a:buChar char="–"/>
        <a:defRPr sz="2200">
          <a:solidFill>
            <a:schemeClr val="tx1"/>
          </a:solidFill>
          <a:latin typeface="+mn-lt"/>
          <a:ea typeface="+mn-ea"/>
          <a:cs typeface="ヒラギノ角ゴ Pro W3"/>
        </a:defRPr>
      </a:lvl4pPr>
      <a:lvl5pPr marL="2057400" indent="-228600" algn="l" rtl="0" eaLnBrk="0" fontAlgn="base" hangingPunct="0">
        <a:spcBef>
          <a:spcPct val="20000"/>
        </a:spcBef>
        <a:spcAft>
          <a:spcPct val="0"/>
        </a:spcAft>
        <a:buChar char="»"/>
        <a:defRPr sz="2200">
          <a:solidFill>
            <a:schemeClr val="tx1"/>
          </a:solidFill>
          <a:latin typeface="+mn-lt"/>
          <a:ea typeface="+mn-ea"/>
          <a:cs typeface="ヒラギノ角ゴ Pro W3"/>
        </a:defRPr>
      </a:lvl5pPr>
      <a:lvl6pPr marL="2514600" indent="-228600" algn="l" rtl="0" fontAlgn="base">
        <a:spcBef>
          <a:spcPct val="20000"/>
        </a:spcBef>
        <a:spcAft>
          <a:spcPct val="0"/>
        </a:spcAft>
        <a:buChar char="»"/>
        <a:defRPr sz="2200">
          <a:solidFill>
            <a:schemeClr val="tx1"/>
          </a:solidFill>
          <a:latin typeface="+mn-lt"/>
          <a:ea typeface="+mn-ea"/>
        </a:defRPr>
      </a:lvl6pPr>
      <a:lvl7pPr marL="2971800" indent="-228600" algn="l" rtl="0" fontAlgn="base">
        <a:spcBef>
          <a:spcPct val="20000"/>
        </a:spcBef>
        <a:spcAft>
          <a:spcPct val="0"/>
        </a:spcAft>
        <a:buChar char="»"/>
        <a:defRPr sz="2200">
          <a:solidFill>
            <a:schemeClr val="tx1"/>
          </a:solidFill>
          <a:latin typeface="+mn-lt"/>
          <a:ea typeface="+mn-ea"/>
        </a:defRPr>
      </a:lvl7pPr>
      <a:lvl8pPr marL="3429000" indent="-228600" algn="l" rtl="0" fontAlgn="base">
        <a:spcBef>
          <a:spcPct val="20000"/>
        </a:spcBef>
        <a:spcAft>
          <a:spcPct val="0"/>
        </a:spcAft>
        <a:buChar char="»"/>
        <a:defRPr sz="2200">
          <a:solidFill>
            <a:schemeClr val="tx1"/>
          </a:solidFill>
          <a:latin typeface="+mn-lt"/>
          <a:ea typeface="+mn-ea"/>
        </a:defRPr>
      </a:lvl8pPr>
      <a:lvl9pPr marL="3886200" indent="-228600" algn="l" rtl="0" fontAlgn="base">
        <a:spcBef>
          <a:spcPct val="20000"/>
        </a:spcBef>
        <a:spcAft>
          <a:spcPct val="0"/>
        </a:spcAft>
        <a:buChar char="»"/>
        <a:defRPr sz="22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dt" idx="10"/>
          </p:nvPr>
        </p:nvSpPr>
        <p:spPr>
          <a:xfrm>
            <a:off x="529506" y="6323036"/>
            <a:ext cx="11138876" cy="193675"/>
          </a:xfrm>
          <a:prstGeom prst="rect">
            <a:avLst/>
          </a:prstGeom>
          <a:noFill/>
          <a:ln>
            <a:noFill/>
          </a:ln>
        </p:spPr>
        <p:txBody>
          <a:bodyPr spcFirstLastPara="1" wrap="square" lIns="91425" tIns="91425" rIns="91425" bIns="91425" anchor="t" anchorCtr="0"/>
          <a:lstStyle>
            <a:lvl1pPr marR="0" lvl="0" algn="ctr" rtl="0">
              <a:spcBef>
                <a:spcPts val="0"/>
              </a:spcBef>
              <a:spcAft>
                <a:spcPts val="0"/>
              </a:spcAft>
              <a:buSzPts val="1400"/>
              <a:buNone/>
              <a:defRPr sz="16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pPr>
              <a:buClr>
                <a:srgbClr val="000000"/>
              </a:buClr>
              <a:buFont typeface="Arial"/>
              <a:buNone/>
            </a:pPr>
            <a:endParaRPr kern="0">
              <a:solidFill>
                <a:srgbClr val="000000"/>
              </a:solidFill>
            </a:endParaRPr>
          </a:p>
        </p:txBody>
      </p:sp>
      <p:sp>
        <p:nvSpPr>
          <p:cNvPr id="11" name="Shape 11"/>
          <p:cNvSpPr txBox="1">
            <a:spLocks noGrp="1"/>
          </p:cNvSpPr>
          <p:nvPr>
            <p:ph type="sldNum" idx="12"/>
          </p:nvPr>
        </p:nvSpPr>
        <p:spPr>
          <a:xfrm>
            <a:off x="529506" y="6323036"/>
            <a:ext cx="11138876" cy="193675"/>
          </a:xfrm>
          <a:prstGeom prst="rect">
            <a:avLst/>
          </a:prstGeom>
          <a:noFill/>
          <a:ln>
            <a:noFill/>
          </a:ln>
        </p:spPr>
        <p:txBody>
          <a:bodyPr spcFirstLastPara="1" wrap="square" lIns="0" tIns="0" rIns="0" bIns="0" anchor="t" anchorCtr="0">
            <a:noAutofit/>
          </a:bodyPr>
          <a:lstStyle>
            <a:lvl1pPr marL="0" marR="0" lvl="0" indent="0" algn="r" rtl="0">
              <a:spcBef>
                <a:spcPts val="0"/>
              </a:spcBef>
              <a:spcAft>
                <a:spcPts val="0"/>
              </a:spcAft>
              <a:buNone/>
              <a:defRPr sz="1600" b="0" i="0" u="none" strike="noStrike" cap="none">
                <a:solidFill>
                  <a:srgbClr val="000000"/>
                </a:solidFill>
                <a:latin typeface="Arial"/>
                <a:ea typeface="Arial"/>
                <a:cs typeface="Arial"/>
                <a:sym typeface="Arial"/>
              </a:defRPr>
            </a:lvl1pPr>
            <a:lvl2pPr marL="0" marR="0" lvl="1" indent="0" algn="r" rtl="0">
              <a:spcBef>
                <a:spcPts val="0"/>
              </a:spcBef>
              <a:spcAft>
                <a:spcPts val="0"/>
              </a:spcAft>
              <a:buNone/>
              <a:defRPr sz="1600" b="0" i="0" u="none" strike="noStrike" cap="none">
                <a:solidFill>
                  <a:srgbClr val="000000"/>
                </a:solidFill>
                <a:latin typeface="Arial"/>
                <a:ea typeface="Arial"/>
                <a:cs typeface="Arial"/>
                <a:sym typeface="Arial"/>
              </a:defRPr>
            </a:lvl2pPr>
            <a:lvl3pPr marL="0" marR="0" lvl="2" indent="0" algn="r" rtl="0">
              <a:spcBef>
                <a:spcPts val="0"/>
              </a:spcBef>
              <a:spcAft>
                <a:spcPts val="0"/>
              </a:spcAft>
              <a:buNone/>
              <a:defRPr sz="1600" b="0" i="0" u="none" strike="noStrike" cap="none">
                <a:solidFill>
                  <a:srgbClr val="000000"/>
                </a:solidFill>
                <a:latin typeface="Arial"/>
                <a:ea typeface="Arial"/>
                <a:cs typeface="Arial"/>
                <a:sym typeface="Arial"/>
              </a:defRPr>
            </a:lvl3pPr>
            <a:lvl4pPr marL="0" marR="0" lvl="3" indent="0" algn="r" rtl="0">
              <a:spcBef>
                <a:spcPts val="0"/>
              </a:spcBef>
              <a:spcAft>
                <a:spcPts val="0"/>
              </a:spcAft>
              <a:buNone/>
              <a:defRPr sz="1600" b="0" i="0" u="none" strike="noStrike" cap="none">
                <a:solidFill>
                  <a:srgbClr val="000000"/>
                </a:solidFill>
                <a:latin typeface="Arial"/>
                <a:ea typeface="Arial"/>
                <a:cs typeface="Arial"/>
                <a:sym typeface="Arial"/>
              </a:defRPr>
            </a:lvl4pPr>
            <a:lvl5pPr marL="0" marR="0" lvl="4" indent="0" algn="r" rtl="0">
              <a:spcBef>
                <a:spcPts val="0"/>
              </a:spcBef>
              <a:spcAft>
                <a:spcPts val="0"/>
              </a:spcAft>
              <a:buNone/>
              <a:defRPr sz="1600" b="0" i="0" u="none" strike="noStrike" cap="none">
                <a:solidFill>
                  <a:srgbClr val="000000"/>
                </a:solidFill>
                <a:latin typeface="Arial"/>
                <a:ea typeface="Arial"/>
                <a:cs typeface="Arial"/>
                <a:sym typeface="Arial"/>
              </a:defRPr>
            </a:lvl5pPr>
            <a:lvl6pPr marL="0" marR="0" lvl="5" indent="0" algn="r" rtl="0">
              <a:spcBef>
                <a:spcPts val="0"/>
              </a:spcBef>
              <a:spcAft>
                <a:spcPts val="0"/>
              </a:spcAft>
              <a:buNone/>
              <a:defRPr sz="1600" b="0" i="0" u="none" strike="noStrike" cap="none">
                <a:solidFill>
                  <a:srgbClr val="000000"/>
                </a:solidFill>
                <a:latin typeface="Arial"/>
                <a:ea typeface="Arial"/>
                <a:cs typeface="Arial"/>
                <a:sym typeface="Arial"/>
              </a:defRPr>
            </a:lvl6pPr>
            <a:lvl7pPr marL="0" marR="0" lvl="6" indent="0" algn="r" rtl="0">
              <a:spcBef>
                <a:spcPts val="0"/>
              </a:spcBef>
              <a:spcAft>
                <a:spcPts val="0"/>
              </a:spcAft>
              <a:buNone/>
              <a:defRPr sz="1600" b="0" i="0" u="none" strike="noStrike" cap="none">
                <a:solidFill>
                  <a:srgbClr val="000000"/>
                </a:solidFill>
                <a:latin typeface="Arial"/>
                <a:ea typeface="Arial"/>
                <a:cs typeface="Arial"/>
                <a:sym typeface="Arial"/>
              </a:defRPr>
            </a:lvl7pPr>
            <a:lvl8pPr marL="0" marR="0" lvl="7" indent="0" algn="r" rtl="0">
              <a:spcBef>
                <a:spcPts val="0"/>
              </a:spcBef>
              <a:spcAft>
                <a:spcPts val="0"/>
              </a:spcAft>
              <a:buNone/>
              <a:defRPr sz="1600" b="0" i="0" u="none" strike="noStrike" cap="none">
                <a:solidFill>
                  <a:srgbClr val="000000"/>
                </a:solidFill>
                <a:latin typeface="Arial"/>
                <a:ea typeface="Arial"/>
                <a:cs typeface="Arial"/>
                <a:sym typeface="Arial"/>
              </a:defRPr>
            </a:lvl8pPr>
            <a:lvl9pPr marL="0" marR="0" lvl="8" indent="0" algn="r" rtl="0">
              <a:spcBef>
                <a:spcPts val="0"/>
              </a:spcBef>
              <a:spcAft>
                <a:spcPts val="0"/>
              </a:spcAft>
              <a:buNone/>
              <a:defRPr sz="1600" b="0" i="0" u="none" strike="noStrike" cap="none">
                <a:solidFill>
                  <a:srgbClr val="000000"/>
                </a:solidFill>
                <a:latin typeface="Arial"/>
                <a:ea typeface="Arial"/>
                <a:cs typeface="Arial"/>
                <a:sym typeface="Arial"/>
              </a:defRPr>
            </a:lvl9pPr>
          </a:lstStyle>
          <a:p>
            <a:pPr>
              <a:buClr>
                <a:srgbClr val="000000"/>
              </a:buClr>
              <a:buFont typeface="Arial"/>
              <a:buNone/>
            </a:pPr>
            <a:fld id="{00000000-1234-1234-1234-123412341234}" type="slidenum">
              <a:rPr lang="de-DE" kern="0"/>
              <a:pPr>
                <a:buClr>
                  <a:srgbClr val="000000"/>
                </a:buClr>
                <a:buFont typeface="Arial"/>
                <a:buNone/>
              </a:pPr>
              <a:t>‹#›</a:t>
            </a:fld>
            <a:endParaRPr kern="0"/>
          </a:p>
        </p:txBody>
      </p:sp>
      <p:sp>
        <p:nvSpPr>
          <p:cNvPr id="12" name="Shape 12"/>
          <p:cNvSpPr txBox="1">
            <a:spLocks noGrp="1"/>
          </p:cNvSpPr>
          <p:nvPr>
            <p:ph type="title"/>
          </p:nvPr>
        </p:nvSpPr>
        <p:spPr>
          <a:xfrm>
            <a:off x="517771" y="452443"/>
            <a:ext cx="9816123" cy="1309687"/>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2600" b="1"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6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6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6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6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6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6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6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600" b="1"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body" idx="1"/>
          </p:nvPr>
        </p:nvSpPr>
        <p:spPr>
          <a:xfrm>
            <a:off x="529506" y="1806575"/>
            <a:ext cx="11138876" cy="4471988"/>
          </a:xfrm>
          <a:prstGeom prst="rect">
            <a:avLst/>
          </a:prstGeom>
          <a:noFill/>
          <a:ln>
            <a:noFill/>
          </a:ln>
        </p:spPr>
        <p:txBody>
          <a:bodyPr spcFirstLastPara="1" wrap="square" lIns="91425" tIns="91425" rIns="91425" bIns="91425" anchor="t" anchorCtr="0"/>
          <a:lstStyle>
            <a:lvl1pPr marL="457200" marR="0" lvl="0" indent="-228600" algn="l" rtl="0">
              <a:spcBef>
                <a:spcPts val="135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spcBef>
                <a:spcPts val="54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Noto Sans Symbols"/>
              <a:buChar char="−"/>
              <a:defRPr sz="18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4" name="Shape 14"/>
          <p:cNvPicPr preferRelativeResize="0"/>
          <p:nvPr/>
        </p:nvPicPr>
        <p:blipFill rotWithShape="1">
          <a:blip r:embed="rId5">
            <a:alphaModFix/>
          </a:blip>
          <a:srcRect/>
          <a:stretch/>
        </p:blipFill>
        <p:spPr>
          <a:xfrm>
            <a:off x="10967561" y="180340"/>
            <a:ext cx="979297" cy="668408"/>
          </a:xfrm>
          <a:prstGeom prst="rect">
            <a:avLst/>
          </a:prstGeom>
          <a:noFill/>
          <a:ln>
            <a:noFill/>
          </a:ln>
        </p:spPr>
      </p:pic>
    </p:spTree>
    <p:extLst>
      <p:ext uri="{BB962C8B-B14F-4D97-AF65-F5344CB8AC3E}">
        <p14:creationId xmlns:p14="http://schemas.microsoft.com/office/powerpoint/2010/main" val="4140522928"/>
      </p:ext>
    </p:extLst>
  </p:cSld>
  <p:clrMap bg1="lt1" tx1="dk1" bg2="dk2" tx2="lt2" accent1="accent1" accent2="accent2" accent3="accent3" accent4="accent4" accent5="accent5" accent6="accent6" hlink="hlink" folHlink="folHlink"/>
  <p:sldLayoutIdLst>
    <p:sldLayoutId id="2147483750" r:id="rId1"/>
    <p:sldLayoutId id="2147483751" r:id="rId2"/>
    <p:sldLayoutId id="2147483752"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3.tiff"/><Relationship Id="rId4" Type="http://schemas.openxmlformats.org/officeDocument/2006/relationships/image" Target="../media/image18.tif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1.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5" Type="http://schemas.openxmlformats.org/officeDocument/2006/relationships/image" Target="../media/image9.tiff"/><Relationship Id="rId6" Type="http://schemas.openxmlformats.org/officeDocument/2006/relationships/image" Target="../media/image10.tif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5" Type="http://schemas.openxmlformats.org/officeDocument/2006/relationships/image" Target="../media/image9.tiff"/><Relationship Id="rId6" Type="http://schemas.openxmlformats.org/officeDocument/2006/relationships/image" Target="../media/image11.jpg"/><Relationship Id="rId7" Type="http://schemas.openxmlformats.org/officeDocument/2006/relationships/image" Target="../media/image12.tiff"/><Relationship Id="rId8" Type="http://schemas.openxmlformats.org/officeDocument/2006/relationships/image" Target="../media/image13.tiff"/><Relationship Id="rId9" Type="http://schemas.openxmlformats.org/officeDocument/2006/relationships/image" Target="../media/image14.tiff"/><Relationship Id="rId10" Type="http://schemas.openxmlformats.org/officeDocument/2006/relationships/image" Target="../media/image10.tif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1" Type="http://schemas.openxmlformats.org/officeDocument/2006/relationships/image" Target="../media/image17.tiff"/><Relationship Id="rId12" Type="http://schemas.openxmlformats.org/officeDocument/2006/relationships/image" Target="../media/image18.tiff"/><Relationship Id="rId13" Type="http://schemas.openxmlformats.org/officeDocument/2006/relationships/image" Target="../media/image14.tiff"/><Relationship Id="rId14" Type="http://schemas.openxmlformats.org/officeDocument/2006/relationships/image" Target="../media/image10.tiff"/><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jpg"/><Relationship Id="rId4" Type="http://schemas.openxmlformats.org/officeDocument/2006/relationships/image" Target="../media/image8.jpg"/><Relationship Id="rId5" Type="http://schemas.openxmlformats.org/officeDocument/2006/relationships/image" Target="../media/image9.tiff"/><Relationship Id="rId6" Type="http://schemas.openxmlformats.org/officeDocument/2006/relationships/image" Target="../media/image11.jpg"/><Relationship Id="rId7" Type="http://schemas.openxmlformats.org/officeDocument/2006/relationships/image" Target="../media/image12.tiff"/><Relationship Id="rId8" Type="http://schemas.openxmlformats.org/officeDocument/2006/relationships/image" Target="../media/image13.tiff"/><Relationship Id="rId9" Type="http://schemas.openxmlformats.org/officeDocument/2006/relationships/image" Target="../media/image15.jpg"/><Relationship Id="rId10" Type="http://schemas.openxmlformats.org/officeDocument/2006/relationships/image" Target="../media/image1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7.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hyperlink" Target="https://qz.com/901823/the-easy-way-your-smart-coffee-machine-could-get-hacked-and-ruin-your-life/" TargetMode="Externa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Shape 46"/>
          <p:cNvSpPr txBox="1">
            <a:spLocks noGrp="1"/>
          </p:cNvSpPr>
          <p:nvPr>
            <p:ph type="ctrTitle"/>
          </p:nvPr>
        </p:nvSpPr>
        <p:spPr>
          <a:xfrm>
            <a:off x="537574" y="3104964"/>
            <a:ext cx="11151590" cy="491790"/>
          </a:xfrm>
          <a:prstGeom prst="rect">
            <a:avLst/>
          </a:prstGeom>
          <a:noFill/>
          <a:ln>
            <a:noFill/>
          </a:ln>
        </p:spPr>
        <p:txBody>
          <a:bodyPr spcFirstLastPara="1" wrap="square" lIns="0" tIns="0" rIns="0" bIns="0" anchor="t" anchorCtr="0">
            <a:noAutofit/>
          </a:bodyPr>
          <a:lstStyle/>
          <a:p>
            <a:r>
              <a:rPr lang="en-US" dirty="0" smtClean="0"/>
              <a:t>Internet of Things</a:t>
            </a:r>
            <a:endParaRPr dirty="0"/>
          </a:p>
        </p:txBody>
      </p:sp>
      <p:sp>
        <p:nvSpPr>
          <p:cNvPr id="47" name="Shape 47"/>
          <p:cNvSpPr txBox="1">
            <a:spLocks noGrp="1"/>
          </p:cNvSpPr>
          <p:nvPr>
            <p:ph type="subTitle" idx="1"/>
          </p:nvPr>
        </p:nvSpPr>
        <p:spPr>
          <a:xfrm>
            <a:off x="326110" y="3596754"/>
            <a:ext cx="11151590" cy="576263"/>
          </a:xfrm>
          <a:prstGeom prst="rect">
            <a:avLst/>
          </a:prstGeom>
          <a:noFill/>
          <a:ln>
            <a:noFill/>
          </a:ln>
        </p:spPr>
        <p:txBody>
          <a:bodyPr spcFirstLastPara="1" wrap="square" lIns="0" tIns="0" rIns="0" bIns="0" anchor="t" anchorCtr="0">
            <a:noAutofit/>
          </a:bodyPr>
          <a:lstStyle/>
          <a:p>
            <a:r>
              <a:rPr lang="en-US" sz="2400" dirty="0" smtClean="0"/>
              <a:t>Michael J. McCarthy</a:t>
            </a:r>
            <a:r>
              <a:rPr lang="en-US" sz="2400" dirty="0" smtClean="0"/>
              <a:t>, IOT, Heinz College, </a:t>
            </a:r>
            <a:r>
              <a:rPr lang="en-US" sz="2400" dirty="0"/>
              <a:t>Carnegie Mellon University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110" y="457201"/>
            <a:ext cx="2170467" cy="483623"/>
          </a:xfrm>
          <a:prstGeom prst="rect">
            <a:avLst/>
          </a:prstGeom>
        </p:spPr>
      </p:pic>
    </p:spTree>
    <p:extLst>
      <p:ext uri="{BB962C8B-B14F-4D97-AF65-F5344CB8AC3E}">
        <p14:creationId xmlns:p14="http://schemas.microsoft.com/office/powerpoint/2010/main" val="22724615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815CF6-4DCD-D64B-8DF0-447646C547AB}"/>
              </a:ext>
            </a:extLst>
          </p:cNvPr>
          <p:cNvSpPr>
            <a:spLocks noGrp="1"/>
          </p:cNvSpPr>
          <p:nvPr>
            <p:ph type="ctrTitle"/>
          </p:nvPr>
        </p:nvSpPr>
        <p:spPr>
          <a:xfrm>
            <a:off x="144741" y="176679"/>
            <a:ext cx="10972800" cy="1089025"/>
          </a:xfrm>
        </p:spPr>
        <p:txBody>
          <a:bodyPr/>
          <a:lstStyle/>
          <a:p>
            <a:r>
              <a:rPr lang="en-US" dirty="0" smtClean="0"/>
              <a:t>Smart and Connected</a:t>
            </a:r>
            <a:endParaRPr lang="en-US" dirty="0"/>
          </a:p>
        </p:txBody>
      </p:sp>
      <p:pic>
        <p:nvPicPr>
          <p:cNvPr id="7" name="Picture 6">
            <a:extLst>
              <a:ext uri="{FF2B5EF4-FFF2-40B4-BE49-F238E27FC236}">
                <a16:creationId xmlns:a16="http://schemas.microsoft.com/office/drawing/2014/main" xmlns="" id="{A54EB380-CDE2-1949-831D-1F5B9FFA03B2}"/>
              </a:ext>
            </a:extLst>
          </p:cNvPr>
          <p:cNvPicPr>
            <a:picLocks noChangeAspect="1"/>
          </p:cNvPicPr>
          <p:nvPr/>
        </p:nvPicPr>
        <p:blipFill>
          <a:blip r:embed="rId3"/>
          <a:stretch>
            <a:fillRect/>
          </a:stretch>
        </p:blipFill>
        <p:spPr>
          <a:xfrm>
            <a:off x="658580" y="1467412"/>
            <a:ext cx="839684" cy="169911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xmlns="" id="{B57FA1FC-1EF6-574A-89F8-6FF702FE2893}"/>
              </a:ext>
            </a:extLst>
          </p:cNvPr>
          <p:cNvPicPr>
            <a:picLocks noChangeAspect="1"/>
          </p:cNvPicPr>
          <p:nvPr/>
        </p:nvPicPr>
        <p:blipFill rotWithShape="1">
          <a:blip r:embed="rId4"/>
          <a:srcRect l="16216" t="8100" r="17824"/>
          <a:stretch/>
        </p:blipFill>
        <p:spPr>
          <a:xfrm>
            <a:off x="1608897" y="2184186"/>
            <a:ext cx="529390" cy="982338"/>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3275635" y="1608881"/>
            <a:ext cx="8007320" cy="2031325"/>
          </a:xfrm>
          <a:prstGeom prst="rect">
            <a:avLst/>
          </a:prstGeom>
          <a:noFill/>
        </p:spPr>
        <p:txBody>
          <a:bodyPr wrap="none" rtlCol="0">
            <a:spAutoFit/>
          </a:bodyPr>
          <a:lstStyle/>
          <a:p>
            <a:r>
              <a:rPr lang="en-US" dirty="0" smtClean="0"/>
              <a:t>Proactive maintenance is available. Dashboards showing location and status</a:t>
            </a:r>
          </a:p>
          <a:p>
            <a:r>
              <a:rPr lang="en-US" dirty="0" smtClean="0"/>
              <a:t>of elevator fleet. A rules engine is used to detect and respond to emergency </a:t>
            </a:r>
          </a:p>
          <a:p>
            <a:r>
              <a:rPr lang="en-US" dirty="0"/>
              <a:t>c</a:t>
            </a:r>
            <a:r>
              <a:rPr lang="en-US" dirty="0" smtClean="0"/>
              <a:t>onditions. API’s and SDK’s are provided for developers. Users are able to </a:t>
            </a:r>
          </a:p>
          <a:p>
            <a:r>
              <a:rPr lang="en-US" dirty="0"/>
              <a:t>f</a:t>
            </a:r>
            <a:r>
              <a:rPr lang="en-US" dirty="0" smtClean="0"/>
              <a:t>ind an appropriate elevator within a bank of elevators using a smart phone.</a:t>
            </a:r>
          </a:p>
          <a:p>
            <a:r>
              <a:rPr lang="en-US" dirty="0"/>
              <a:t>Improve operating capabilities and efficiency to obtain real-time accurate </a:t>
            </a:r>
            <a:endParaRPr lang="en-US" dirty="0" smtClean="0"/>
          </a:p>
          <a:p>
            <a:r>
              <a:rPr lang="en-US" dirty="0" smtClean="0"/>
              <a:t>information remotely.</a:t>
            </a:r>
            <a:endParaRPr lang="en-US" dirty="0"/>
          </a:p>
          <a:p>
            <a:endParaRPr lang="en-US" dirty="0"/>
          </a:p>
        </p:txBody>
      </p:sp>
      <p:sp>
        <p:nvSpPr>
          <p:cNvPr id="9" name="TextBox 8"/>
          <p:cNvSpPr txBox="1"/>
          <p:nvPr/>
        </p:nvSpPr>
        <p:spPr>
          <a:xfrm>
            <a:off x="3275635" y="3798717"/>
            <a:ext cx="8058745" cy="1077218"/>
          </a:xfrm>
          <a:prstGeom prst="rect">
            <a:avLst/>
          </a:prstGeom>
          <a:noFill/>
        </p:spPr>
        <p:txBody>
          <a:bodyPr wrap="none" rtlCol="0">
            <a:spAutoFit/>
          </a:bodyPr>
          <a:lstStyle/>
          <a:p>
            <a:r>
              <a:rPr lang="en-US" dirty="0" smtClean="0"/>
              <a:t>“The </a:t>
            </a:r>
            <a:r>
              <a:rPr lang="en-US" dirty="0"/>
              <a:t>idea of a hackable elevator, where someone can trap and move around </a:t>
            </a:r>
            <a:endParaRPr lang="en-US" dirty="0" smtClean="0"/>
          </a:p>
          <a:p>
            <a:r>
              <a:rPr lang="en-US" dirty="0" smtClean="0"/>
              <a:t>its </a:t>
            </a:r>
            <a:r>
              <a:rPr lang="en-US" dirty="0"/>
              <a:t>occupants on a whim, maybe while watching the whole thing via the </a:t>
            </a:r>
            <a:endParaRPr lang="en-US" dirty="0" smtClean="0"/>
          </a:p>
          <a:p>
            <a:r>
              <a:rPr lang="en-US" dirty="0" smtClean="0"/>
              <a:t>security </a:t>
            </a:r>
            <a:r>
              <a:rPr lang="en-US" dirty="0"/>
              <a:t>camera, is just horrifying</a:t>
            </a:r>
            <a:r>
              <a:rPr lang="en-US" dirty="0"/>
              <a:t>.” </a:t>
            </a:r>
            <a:endParaRPr lang="en-US" dirty="0" smtClean="0"/>
          </a:p>
          <a:p>
            <a:r>
              <a:rPr lang="en-US" sz="1000" dirty="0" smtClean="0"/>
              <a:t>From </a:t>
            </a:r>
            <a:r>
              <a:rPr lang="en-US" sz="1000" dirty="0"/>
              <a:t>https://</a:t>
            </a:r>
            <a:r>
              <a:rPr lang="en-US" sz="1000" dirty="0" err="1"/>
              <a:t>www.infosecurity-magazine.com</a:t>
            </a:r>
            <a:r>
              <a:rPr lang="en-US" sz="1000" dirty="0"/>
              <a:t>/</a:t>
            </a:r>
            <a:r>
              <a:rPr lang="en-US" sz="1000" dirty="0" err="1"/>
              <a:t>slackspace</a:t>
            </a:r>
            <a:r>
              <a:rPr lang="en-US" sz="1000" dirty="0"/>
              <a:t>/connected-elevators-</a:t>
            </a:r>
            <a:r>
              <a:rPr lang="en-US" sz="1000" dirty="0" err="1"/>
              <a:t>iot</a:t>
            </a:r>
            <a:r>
              <a:rPr lang="en-US" sz="1000" dirty="0"/>
              <a:t>-doomsday/</a:t>
            </a:r>
          </a:p>
        </p:txBody>
      </p:sp>
    </p:spTree>
    <p:extLst>
      <p:ext uri="{BB962C8B-B14F-4D97-AF65-F5344CB8AC3E}">
        <p14:creationId xmlns:p14="http://schemas.microsoft.com/office/powerpoint/2010/main" val="56405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5508" y="131141"/>
            <a:ext cx="10972800" cy="1089025"/>
          </a:xfrm>
        </p:spPr>
        <p:txBody>
          <a:bodyPr/>
          <a:lstStyle/>
          <a:p>
            <a:r>
              <a:rPr lang="en-US" dirty="0"/>
              <a:t>Smart </a:t>
            </a:r>
            <a:r>
              <a:rPr lang="en-US" dirty="0" smtClean="0"/>
              <a:t>and Connected </a:t>
            </a:r>
            <a:r>
              <a:rPr lang="en-US" dirty="0"/>
              <a:t>Products</a:t>
            </a:r>
            <a:br>
              <a:rPr lang="en-US" dirty="0"/>
            </a:br>
            <a:endParaRPr lang="en-US" dirty="0"/>
          </a:p>
        </p:txBody>
      </p:sp>
      <p:sp>
        <p:nvSpPr>
          <p:cNvPr id="3" name="Content Placeholder 2"/>
          <p:cNvSpPr>
            <a:spLocks noGrp="1"/>
          </p:cNvSpPr>
          <p:nvPr>
            <p:ph idx="10"/>
          </p:nvPr>
        </p:nvSpPr>
        <p:spPr>
          <a:xfrm>
            <a:off x="517003" y="1220166"/>
            <a:ext cx="10972800" cy="3505200"/>
          </a:xfrm>
        </p:spPr>
        <p:txBody>
          <a:bodyPr/>
          <a:lstStyle/>
          <a:p>
            <a:r>
              <a:rPr lang="en-US" sz="2000" dirty="0"/>
              <a:t>IT is revolutionizing products.</a:t>
            </a:r>
          </a:p>
          <a:p>
            <a:r>
              <a:rPr lang="en-US" sz="2000" dirty="0"/>
              <a:t>Once, solely mechanical and electrical parts.</a:t>
            </a:r>
          </a:p>
          <a:p>
            <a:r>
              <a:rPr lang="en-US" sz="2000" dirty="0"/>
              <a:t>Now, complex systems with connectivity.</a:t>
            </a:r>
          </a:p>
          <a:p>
            <a:r>
              <a:rPr lang="en-US" sz="2000" dirty="0"/>
              <a:t>Smart, connected products </a:t>
            </a:r>
            <a:r>
              <a:rPr lang="en-US" sz="2000" dirty="0" smtClean="0"/>
              <a:t>are </a:t>
            </a:r>
            <a:r>
              <a:rPr lang="en-US" sz="2000" dirty="0"/>
              <a:t>unleashing a new era of competition.</a:t>
            </a:r>
          </a:p>
          <a:p>
            <a:r>
              <a:rPr lang="en-US" sz="2000" dirty="0"/>
              <a:t>Some companies will ask “What business am I in ?”</a:t>
            </a:r>
          </a:p>
          <a:p>
            <a:r>
              <a:rPr lang="en-US" sz="2000" dirty="0"/>
              <a:t>The product contains a computer and has a representation in the   </a:t>
            </a:r>
            <a:endParaRPr lang="en-US" sz="2000" dirty="0" smtClean="0"/>
          </a:p>
          <a:p>
            <a:pPr indent="0">
              <a:buNone/>
            </a:pPr>
            <a:r>
              <a:rPr lang="en-US" sz="2000" dirty="0" smtClean="0"/>
              <a:t>   cloud</a:t>
            </a:r>
            <a:r>
              <a:rPr lang="en-US" sz="2000" dirty="0"/>
              <a:t>.</a:t>
            </a:r>
          </a:p>
          <a:p>
            <a:r>
              <a:rPr lang="en-US" sz="2000" dirty="0"/>
              <a:t>This changes product design, marketing, manufacturing, </a:t>
            </a:r>
            <a:r>
              <a:rPr lang="en-US" sz="2000" dirty="0" smtClean="0"/>
              <a:t>and after </a:t>
            </a:r>
            <a:r>
              <a:rPr lang="en-US" sz="2000" dirty="0"/>
              <a:t>sales service.</a:t>
            </a:r>
          </a:p>
          <a:p>
            <a:r>
              <a:rPr lang="en-US" sz="2000" dirty="0"/>
              <a:t>This creates </a:t>
            </a:r>
            <a:r>
              <a:rPr lang="en-US" sz="2000" dirty="0" smtClean="0"/>
              <a:t>opportunities </a:t>
            </a:r>
            <a:r>
              <a:rPr lang="en-US" sz="2000" dirty="0"/>
              <a:t>for </a:t>
            </a:r>
            <a:r>
              <a:rPr lang="en-US" sz="2000" dirty="0" smtClean="0"/>
              <a:t>rich data analytics. </a:t>
            </a:r>
          </a:p>
          <a:p>
            <a:r>
              <a:rPr lang="en-US" sz="2000" dirty="0" smtClean="0"/>
              <a:t>Security is a recurring concern.</a:t>
            </a:r>
            <a:endParaRPr lang="en-US" sz="2000" dirty="0"/>
          </a:p>
          <a:p>
            <a:endParaRPr lang="en-US" dirty="0"/>
          </a:p>
        </p:txBody>
      </p:sp>
      <p:sp>
        <p:nvSpPr>
          <p:cNvPr id="4" name="TextBox 3"/>
          <p:cNvSpPr txBox="1"/>
          <p:nvPr/>
        </p:nvSpPr>
        <p:spPr>
          <a:xfrm>
            <a:off x="1990845" y="5208608"/>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13100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9681" y="200589"/>
            <a:ext cx="10972800" cy="1089025"/>
          </a:xfrm>
        </p:spPr>
        <p:txBody>
          <a:bodyPr/>
          <a:lstStyle/>
          <a:p>
            <a:r>
              <a:rPr lang="en-US" dirty="0"/>
              <a:t>Connectivity</a:t>
            </a:r>
          </a:p>
        </p:txBody>
      </p:sp>
      <p:sp>
        <p:nvSpPr>
          <p:cNvPr id="3" name="Content Placeholder 2"/>
          <p:cNvSpPr>
            <a:spLocks noGrp="1"/>
          </p:cNvSpPr>
          <p:nvPr>
            <p:ph idx="10"/>
          </p:nvPr>
        </p:nvSpPr>
        <p:spPr>
          <a:xfrm>
            <a:off x="389681" y="1402466"/>
            <a:ext cx="10972800" cy="3505200"/>
          </a:xfrm>
        </p:spPr>
        <p:txBody>
          <a:bodyPr/>
          <a:lstStyle/>
          <a:p>
            <a:r>
              <a:rPr lang="en-US" sz="2000" dirty="0">
                <a:solidFill>
                  <a:srgbClr val="A80000"/>
                </a:solidFill>
              </a:rPr>
              <a:t>One-to-one</a:t>
            </a:r>
            <a:r>
              <a:rPr lang="en-US" sz="2000" dirty="0"/>
              <a:t>: An individual product connects to the user, manufacturer or another product. For </a:t>
            </a:r>
            <a:r>
              <a:rPr lang="en-US" sz="2000" dirty="0" smtClean="0"/>
              <a:t>  </a:t>
            </a:r>
          </a:p>
          <a:p>
            <a:pPr indent="0">
              <a:buNone/>
            </a:pPr>
            <a:r>
              <a:rPr lang="en-US" sz="2000" dirty="0" smtClean="0"/>
              <a:t>    example</a:t>
            </a:r>
            <a:r>
              <a:rPr lang="en-US" sz="2000" dirty="0"/>
              <a:t>, </a:t>
            </a:r>
            <a:r>
              <a:rPr lang="en-US" sz="2000" dirty="0" smtClean="0"/>
              <a:t>a car </a:t>
            </a:r>
            <a:r>
              <a:rPr lang="en-US" sz="2000" dirty="0"/>
              <a:t>connected to a diagnostic machine.</a:t>
            </a:r>
          </a:p>
          <a:p>
            <a:r>
              <a:rPr lang="en-US" sz="2000" dirty="0">
                <a:solidFill>
                  <a:srgbClr val="960000"/>
                </a:solidFill>
              </a:rPr>
              <a:t>One-to-many</a:t>
            </a:r>
            <a:r>
              <a:rPr lang="en-US" sz="2000" dirty="0"/>
              <a:t>: A central system collects data from many products simultaneously. For example, </a:t>
            </a:r>
            <a:endParaRPr lang="en-US" sz="2000" dirty="0" smtClean="0"/>
          </a:p>
          <a:p>
            <a:pPr indent="0">
              <a:buNone/>
            </a:pPr>
            <a:r>
              <a:rPr lang="en-US" sz="2000" dirty="0" smtClean="0"/>
              <a:t>    a </a:t>
            </a:r>
            <a:r>
              <a:rPr lang="en-US" sz="2000" dirty="0"/>
              <a:t>Tesla car makes reports to a single manufacturer system – monitoring performance, provide </a:t>
            </a:r>
            <a:endParaRPr lang="en-US" sz="2000" dirty="0" smtClean="0"/>
          </a:p>
          <a:p>
            <a:pPr indent="0">
              <a:buNone/>
            </a:pPr>
            <a:r>
              <a:rPr lang="en-US" sz="2000" dirty="0"/>
              <a:t> </a:t>
            </a:r>
            <a:r>
              <a:rPr lang="en-US" sz="2000" dirty="0" smtClean="0"/>
              <a:t>   remote </a:t>
            </a:r>
            <a:r>
              <a:rPr lang="en-US" sz="2000" dirty="0"/>
              <a:t>services and upgrades.</a:t>
            </a:r>
          </a:p>
          <a:p>
            <a:r>
              <a:rPr lang="en-US" sz="2000" dirty="0">
                <a:solidFill>
                  <a:srgbClr val="A80000"/>
                </a:solidFill>
              </a:rPr>
              <a:t>Many-to-many</a:t>
            </a:r>
            <a:r>
              <a:rPr lang="en-US" sz="2000" dirty="0"/>
              <a:t>: Multiple products connected to many other types of products and to the cloud </a:t>
            </a:r>
            <a:endParaRPr lang="en-US" sz="2000" dirty="0" smtClean="0"/>
          </a:p>
          <a:p>
            <a:pPr indent="0">
              <a:buNone/>
            </a:pPr>
            <a:r>
              <a:rPr lang="en-US" sz="2000" dirty="0" smtClean="0"/>
              <a:t>   as </a:t>
            </a:r>
            <a:r>
              <a:rPr lang="en-US" sz="2000" dirty="0"/>
              <a:t>well. For example, automated tillers inject nitrogen fertilizer at precise depths and intervals, </a:t>
            </a:r>
            <a:r>
              <a:rPr lang="en-US" sz="2000" dirty="0" smtClean="0"/>
              <a:t>   </a:t>
            </a:r>
          </a:p>
          <a:p>
            <a:pPr indent="0">
              <a:buNone/>
            </a:pPr>
            <a:r>
              <a:rPr lang="en-US" sz="2000" dirty="0" smtClean="0"/>
              <a:t>   and </a:t>
            </a:r>
            <a:r>
              <a:rPr lang="en-US" sz="2000" dirty="0"/>
              <a:t>seeders follow, placing corn seeds directly in the fertilized soil.</a:t>
            </a:r>
          </a:p>
          <a:p>
            <a:pPr indent="0">
              <a:buNone/>
            </a:pPr>
            <a:endParaRPr lang="en-US" dirty="0"/>
          </a:p>
        </p:txBody>
      </p:sp>
    </p:spTree>
    <p:extLst>
      <p:ext uri="{BB962C8B-B14F-4D97-AF65-F5344CB8AC3E}">
        <p14:creationId xmlns:p14="http://schemas.microsoft.com/office/powerpoint/2010/main" val="7102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22841" y="199574"/>
            <a:ext cx="9905998" cy="1478570"/>
          </a:xfrm>
        </p:spPr>
        <p:txBody>
          <a:bodyPr/>
          <a:lstStyle/>
          <a:p>
            <a:r>
              <a:rPr lang="en-US" dirty="0" smtClean="0"/>
              <a:t>What can smart, connected products do?</a:t>
            </a:r>
            <a:endParaRPr lang="en-US" dirty="0"/>
          </a:p>
        </p:txBody>
      </p:sp>
      <p:pic>
        <p:nvPicPr>
          <p:cNvPr id="6" name="Picture 2" descr="/var/folders/7q/h4t7jhf55wx6x11408f0t6qc0000gp/T/com.microsoft.Powerpoint/WebArchiveCopyPasteTempFiles/R1411C_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050" y="1030415"/>
            <a:ext cx="11902949" cy="50186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47446" y="6049108"/>
            <a:ext cx="4255524" cy="646331"/>
          </a:xfrm>
          <a:prstGeom prst="rect">
            <a:avLst/>
          </a:prstGeom>
          <a:noFill/>
        </p:spPr>
        <p:txBody>
          <a:bodyPr wrap="none" rtlCol="0">
            <a:spAutoFit/>
          </a:bodyPr>
          <a:lstStyle/>
          <a:p>
            <a:r>
              <a:rPr lang="en-US" dirty="0"/>
              <a:t>From HBR article by Porter and </a:t>
            </a:r>
            <a:r>
              <a:rPr lang="en-US" dirty="0" err="1"/>
              <a:t>Heppelmann</a:t>
            </a:r>
            <a:endParaRPr lang="en-US" dirty="0"/>
          </a:p>
          <a:p>
            <a:endParaRPr lang="en-US" dirty="0"/>
          </a:p>
        </p:txBody>
      </p:sp>
    </p:spTree>
    <p:extLst>
      <p:ext uri="{BB962C8B-B14F-4D97-AF65-F5344CB8AC3E}">
        <p14:creationId xmlns:p14="http://schemas.microsoft.com/office/powerpoint/2010/main" val="6580394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013" y="167106"/>
            <a:ext cx="9905998" cy="1478570"/>
          </a:xfrm>
        </p:spPr>
        <p:txBody>
          <a:bodyPr/>
          <a:lstStyle/>
          <a:p>
            <a:r>
              <a:rPr lang="en-US" dirty="0" smtClean="0"/>
              <a:t>Monitoring</a:t>
            </a:r>
            <a:endParaRPr lang="en-US" dirty="0"/>
          </a:p>
        </p:txBody>
      </p:sp>
      <p:sp>
        <p:nvSpPr>
          <p:cNvPr id="3" name="Content Placeholder 2"/>
          <p:cNvSpPr>
            <a:spLocks noGrp="1"/>
          </p:cNvSpPr>
          <p:nvPr>
            <p:ph idx="1"/>
          </p:nvPr>
        </p:nvSpPr>
        <p:spPr>
          <a:xfrm>
            <a:off x="423782" y="1645676"/>
            <a:ext cx="9905999" cy="3541714"/>
          </a:xfrm>
        </p:spPr>
        <p:txBody>
          <a:bodyPr/>
          <a:lstStyle/>
          <a:p>
            <a:r>
              <a:rPr lang="en-US" dirty="0"/>
              <a:t>In some cases, such as medical devices, monitoring is the core element of value creation. Medtronic’s digital blood-glucose meter uses a sensor inserted under the patient’s skin to measure glucose levels in tissue fluid and connects wirelessly to a device that alerts patients and clinicians up to 30 minutes before a patient reaches a threshold blood-glucose level, enabling appropriate therapy adjustments.</a:t>
            </a:r>
          </a:p>
        </p:txBody>
      </p:sp>
      <p:sp>
        <p:nvSpPr>
          <p:cNvPr id="4" name="Rectangle 3"/>
          <p:cNvSpPr/>
          <p:nvPr/>
        </p:nvSpPr>
        <p:spPr>
          <a:xfrm>
            <a:off x="1397316" y="5943600"/>
            <a:ext cx="4255524" cy="369332"/>
          </a:xfrm>
          <a:prstGeom prst="rect">
            <a:avLst/>
          </a:prstGeom>
        </p:spPr>
        <p:txBody>
          <a:bodyPr wrap="none">
            <a:spAutoFit/>
          </a:bodyPr>
          <a:lstStyle/>
          <a:p>
            <a:r>
              <a:rPr lang="en-US" dirty="0"/>
              <a:t>From HBR article by Porter and </a:t>
            </a:r>
            <a:r>
              <a:rPr lang="en-US" dirty="0" err="1"/>
              <a:t>Heppelmann</a:t>
            </a:r>
            <a:endParaRPr lang="en-US" dirty="0"/>
          </a:p>
        </p:txBody>
      </p:sp>
    </p:spTree>
    <p:extLst>
      <p:ext uri="{BB962C8B-B14F-4D97-AF65-F5344CB8AC3E}">
        <p14:creationId xmlns:p14="http://schemas.microsoft.com/office/powerpoint/2010/main" val="122601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886" y="248128"/>
            <a:ext cx="9905998" cy="1478570"/>
          </a:xfrm>
        </p:spPr>
        <p:txBody>
          <a:bodyPr/>
          <a:lstStyle/>
          <a:p>
            <a:r>
              <a:rPr lang="en-US" dirty="0" smtClean="0"/>
              <a:t>Control</a:t>
            </a:r>
            <a:endParaRPr lang="en-US" dirty="0"/>
          </a:p>
        </p:txBody>
      </p:sp>
      <p:sp>
        <p:nvSpPr>
          <p:cNvPr id="4" name="Rectangle 3"/>
          <p:cNvSpPr/>
          <p:nvPr/>
        </p:nvSpPr>
        <p:spPr>
          <a:xfrm>
            <a:off x="1397316" y="5943600"/>
            <a:ext cx="4255524" cy="369332"/>
          </a:xfrm>
          <a:prstGeom prst="rect">
            <a:avLst/>
          </a:prstGeom>
        </p:spPr>
        <p:txBody>
          <a:bodyPr wrap="none">
            <a:spAutoFit/>
          </a:bodyPr>
          <a:lstStyle/>
          <a:p>
            <a:r>
              <a:rPr lang="en-US" dirty="0"/>
              <a:t>From HBR article by Porter and </a:t>
            </a:r>
            <a:r>
              <a:rPr lang="en-US" dirty="0" err="1"/>
              <a:t>Heppelmann</a:t>
            </a:r>
            <a:endParaRPr lang="en-US" dirty="0"/>
          </a:p>
        </p:txBody>
      </p:sp>
      <p:sp>
        <p:nvSpPr>
          <p:cNvPr id="5" name="Content Placeholder 4"/>
          <p:cNvSpPr>
            <a:spLocks noGrp="1"/>
          </p:cNvSpPr>
          <p:nvPr>
            <p:ph idx="1"/>
          </p:nvPr>
        </p:nvSpPr>
        <p:spPr>
          <a:xfrm>
            <a:off x="412207" y="1335087"/>
            <a:ext cx="9905999" cy="3541714"/>
          </a:xfrm>
        </p:spPr>
        <p:txBody>
          <a:bodyPr/>
          <a:lstStyle/>
          <a:p>
            <a:r>
              <a:rPr lang="en-US" dirty="0" smtClean="0"/>
              <a:t>Users </a:t>
            </a:r>
            <a:r>
              <a:rPr lang="en-US" dirty="0"/>
              <a:t>can adjust their Philips Lighting hue lightbulbs via smartphone, turning them on and off, programming them to blink red if an intruder is detected, or dimming them slowly at night. </a:t>
            </a:r>
            <a:r>
              <a:rPr lang="en-US" dirty="0" err="1"/>
              <a:t>Doorbot</a:t>
            </a:r>
            <a:r>
              <a:rPr lang="en-US" dirty="0"/>
              <a:t>, a smart, connected doorbell and lock, allows customers to give visitors access to the home remotely after screening them on their smartphones.</a:t>
            </a:r>
          </a:p>
        </p:txBody>
      </p:sp>
    </p:spTree>
    <p:extLst>
      <p:ext uri="{BB962C8B-B14F-4D97-AF65-F5344CB8AC3E}">
        <p14:creationId xmlns:p14="http://schemas.microsoft.com/office/powerpoint/2010/main" val="123998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013" y="155531"/>
            <a:ext cx="9905998" cy="1478570"/>
          </a:xfrm>
        </p:spPr>
        <p:txBody>
          <a:bodyPr/>
          <a:lstStyle/>
          <a:p>
            <a:r>
              <a:rPr lang="en-US" dirty="0"/>
              <a:t>O</a:t>
            </a:r>
            <a:r>
              <a:rPr lang="en-US" dirty="0" smtClean="0"/>
              <a:t>ptimization</a:t>
            </a:r>
            <a:endParaRPr lang="en-US" dirty="0"/>
          </a:p>
        </p:txBody>
      </p:sp>
      <p:sp>
        <p:nvSpPr>
          <p:cNvPr id="4" name="Rectangle 3"/>
          <p:cNvSpPr/>
          <p:nvPr/>
        </p:nvSpPr>
        <p:spPr>
          <a:xfrm>
            <a:off x="1397316" y="5943600"/>
            <a:ext cx="4255524" cy="369332"/>
          </a:xfrm>
          <a:prstGeom prst="rect">
            <a:avLst/>
          </a:prstGeom>
        </p:spPr>
        <p:txBody>
          <a:bodyPr wrap="none">
            <a:spAutoFit/>
          </a:bodyPr>
          <a:lstStyle/>
          <a:p>
            <a:r>
              <a:rPr lang="en-US" dirty="0"/>
              <a:t>From HBR article by Porter and </a:t>
            </a:r>
            <a:r>
              <a:rPr lang="en-US" dirty="0" err="1"/>
              <a:t>Heppelmann</a:t>
            </a:r>
            <a:endParaRPr lang="en-US" dirty="0"/>
          </a:p>
        </p:txBody>
      </p:sp>
      <p:sp>
        <p:nvSpPr>
          <p:cNvPr id="5" name="Content Placeholder 4"/>
          <p:cNvSpPr>
            <a:spLocks noGrp="1"/>
          </p:cNvSpPr>
          <p:nvPr>
            <p:ph idx="1"/>
          </p:nvPr>
        </p:nvSpPr>
        <p:spPr>
          <a:xfrm>
            <a:off x="227013" y="1508707"/>
            <a:ext cx="9905999" cy="3541714"/>
          </a:xfrm>
        </p:spPr>
        <p:txBody>
          <a:bodyPr>
            <a:normAutofit fontScale="92500" lnSpcReduction="20000"/>
          </a:bodyPr>
          <a:lstStyle/>
          <a:p>
            <a:r>
              <a:rPr lang="en-US" dirty="0"/>
              <a:t>The rich flow of monitoring data from smart, connected products, coupled with the capacity to control product operation, allows companies to optimize product performance in numerous ways, many of which have not been previously possible. </a:t>
            </a:r>
          </a:p>
          <a:p>
            <a:r>
              <a:rPr lang="en-US" dirty="0" smtClean="0"/>
              <a:t>Diebold</a:t>
            </a:r>
            <a:r>
              <a:rPr lang="en-US" dirty="0"/>
              <a:t>, for example, monitors many of its automated teller machines for early signs of trouble. After assessing a malfunctioning ATM’s status, the machine is repaired remotely if possible, or the company deploys a technician who has been given a detailed diagnosis of the problem, a recommended repair process, and, often, the needed parts.</a:t>
            </a:r>
          </a:p>
        </p:txBody>
      </p:sp>
    </p:spTree>
    <p:extLst>
      <p:ext uri="{BB962C8B-B14F-4D97-AF65-F5344CB8AC3E}">
        <p14:creationId xmlns:p14="http://schemas.microsoft.com/office/powerpoint/2010/main" val="126747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461" y="120807"/>
            <a:ext cx="9905998" cy="1478570"/>
          </a:xfrm>
        </p:spPr>
        <p:txBody>
          <a:bodyPr/>
          <a:lstStyle/>
          <a:p>
            <a:r>
              <a:rPr lang="en-US" dirty="0"/>
              <a:t>A</a:t>
            </a:r>
            <a:r>
              <a:rPr lang="en-US" dirty="0" smtClean="0"/>
              <a:t>utonomy</a:t>
            </a:r>
            <a:endParaRPr lang="en-US" dirty="0"/>
          </a:p>
        </p:txBody>
      </p:sp>
      <p:sp>
        <p:nvSpPr>
          <p:cNvPr id="4" name="Rectangle 3"/>
          <p:cNvSpPr/>
          <p:nvPr/>
        </p:nvSpPr>
        <p:spPr>
          <a:xfrm>
            <a:off x="1397316" y="5943600"/>
            <a:ext cx="4255524" cy="369332"/>
          </a:xfrm>
          <a:prstGeom prst="rect">
            <a:avLst/>
          </a:prstGeom>
        </p:spPr>
        <p:txBody>
          <a:bodyPr wrap="none">
            <a:spAutoFit/>
          </a:bodyPr>
          <a:lstStyle/>
          <a:p>
            <a:r>
              <a:rPr lang="en-US" dirty="0"/>
              <a:t>From HBR article by Porter and </a:t>
            </a:r>
            <a:r>
              <a:rPr lang="en-US" dirty="0" err="1"/>
              <a:t>Heppelmann</a:t>
            </a:r>
            <a:endParaRPr lang="en-US" dirty="0"/>
          </a:p>
        </p:txBody>
      </p:sp>
      <p:sp>
        <p:nvSpPr>
          <p:cNvPr id="5" name="Content Placeholder 4"/>
          <p:cNvSpPr>
            <a:spLocks noGrp="1"/>
          </p:cNvSpPr>
          <p:nvPr>
            <p:ph idx="1"/>
          </p:nvPr>
        </p:nvSpPr>
        <p:spPr>
          <a:xfrm>
            <a:off x="296461" y="1445446"/>
            <a:ext cx="9905999" cy="3541714"/>
          </a:xfrm>
        </p:spPr>
        <p:txBody>
          <a:bodyPr>
            <a:normAutofit fontScale="85000" lnSpcReduction="10000"/>
          </a:bodyPr>
          <a:lstStyle/>
          <a:p>
            <a:r>
              <a:rPr lang="en-US" dirty="0"/>
              <a:t>More-sophisticated products are able to learn about their environment, self-diagnose their own service needs, and adapt to users’ preferences. Autonomy not only can reduce the need for operators but can improve safety in dangerous environments and facilitate operation in remote locations</a:t>
            </a:r>
            <a:r>
              <a:rPr lang="en-US" dirty="0" smtClean="0"/>
              <a:t>.</a:t>
            </a:r>
          </a:p>
          <a:p>
            <a:r>
              <a:rPr lang="en-US" dirty="0"/>
              <a:t>Joy </a:t>
            </a:r>
            <a:r>
              <a:rPr lang="en-US" dirty="0" err="1"/>
              <a:t>Global’s</a:t>
            </a:r>
            <a:r>
              <a:rPr lang="en-US" dirty="0"/>
              <a:t> Longwall Mining System, for example, is able to operate autonomously far underground, overseen by a mine control center on the surface. Equipment is monitored continuously for performance and faults, and technicians are dispatched underground to deal with issues requiring human intervention.</a:t>
            </a:r>
          </a:p>
        </p:txBody>
      </p:sp>
    </p:spTree>
    <p:extLst>
      <p:ext uri="{BB962C8B-B14F-4D97-AF65-F5344CB8AC3E}">
        <p14:creationId xmlns:p14="http://schemas.microsoft.com/office/powerpoint/2010/main" val="143521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411C_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530" y="1444486"/>
            <a:ext cx="11430000" cy="33242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5530" y="240528"/>
            <a:ext cx="8945217" cy="646331"/>
          </a:xfrm>
          <a:prstGeom prst="rect">
            <a:avLst/>
          </a:prstGeom>
          <a:noFill/>
        </p:spPr>
        <p:txBody>
          <a:bodyPr wrap="square" rtlCol="0">
            <a:spAutoFit/>
          </a:bodyPr>
          <a:lstStyle/>
          <a:p>
            <a:r>
              <a:rPr lang="en-US" sz="3600" b="1" dirty="0" smtClean="0">
                <a:solidFill>
                  <a:srgbClr val="960000"/>
                </a:solidFill>
                <a:latin typeface="+mj-lt"/>
              </a:rPr>
              <a:t>We used to make tractors!</a:t>
            </a:r>
            <a:endParaRPr lang="en-US" sz="3600" b="1" dirty="0">
              <a:solidFill>
                <a:srgbClr val="960000"/>
              </a:solidFill>
              <a:latin typeface="+mj-lt"/>
            </a:endParaRPr>
          </a:p>
        </p:txBody>
      </p:sp>
      <p:sp>
        <p:nvSpPr>
          <p:cNvPr id="5" name="TextBox 4"/>
          <p:cNvSpPr txBox="1"/>
          <p:nvPr/>
        </p:nvSpPr>
        <p:spPr>
          <a:xfrm>
            <a:off x="416689" y="4667374"/>
            <a:ext cx="4255524" cy="646331"/>
          </a:xfrm>
          <a:prstGeom prst="rect">
            <a:avLst/>
          </a:prstGeom>
          <a:noFill/>
        </p:spPr>
        <p:txBody>
          <a:bodyPr wrap="none" rtlCol="0">
            <a:spAutoFit/>
          </a:bodyPr>
          <a:lstStyle/>
          <a:p>
            <a:r>
              <a:rPr lang="en-US" dirty="0"/>
              <a:t>From HBR article by Porter and </a:t>
            </a:r>
            <a:r>
              <a:rPr lang="en-US" dirty="0" err="1"/>
              <a:t>Heppelmann</a:t>
            </a:r>
            <a:endParaRPr lang="en-US" dirty="0"/>
          </a:p>
          <a:p>
            <a:endParaRPr lang="en-US" dirty="0"/>
          </a:p>
        </p:txBody>
      </p:sp>
      <p:sp>
        <p:nvSpPr>
          <p:cNvPr id="2" name="TextBox 1"/>
          <p:cNvSpPr txBox="1"/>
          <p:nvPr/>
        </p:nvSpPr>
        <p:spPr>
          <a:xfrm>
            <a:off x="416689" y="5451676"/>
            <a:ext cx="7327903" cy="369332"/>
          </a:xfrm>
          <a:prstGeom prst="rect">
            <a:avLst/>
          </a:prstGeom>
          <a:noFill/>
        </p:spPr>
        <p:txBody>
          <a:bodyPr wrap="none" rtlCol="0">
            <a:spAutoFit/>
          </a:bodyPr>
          <a:lstStyle/>
          <a:p>
            <a:r>
              <a:rPr lang="en-US" dirty="0" smtClean="0"/>
              <a:t>To build a system of systems, we need to interoperate well with others.</a:t>
            </a:r>
            <a:endParaRPr lang="en-US" dirty="0"/>
          </a:p>
        </p:txBody>
      </p:sp>
      <p:sp>
        <p:nvSpPr>
          <p:cNvPr id="3" name="TextBox 2"/>
          <p:cNvSpPr txBox="1"/>
          <p:nvPr/>
        </p:nvSpPr>
        <p:spPr>
          <a:xfrm>
            <a:off x="306330" y="5996670"/>
            <a:ext cx="9525043" cy="369332"/>
          </a:xfrm>
          <a:prstGeom prst="rect">
            <a:avLst/>
          </a:prstGeom>
          <a:noFill/>
        </p:spPr>
        <p:txBody>
          <a:bodyPr wrap="none" rtlCol="0">
            <a:spAutoFit/>
          </a:bodyPr>
          <a:lstStyle/>
          <a:p>
            <a:r>
              <a:rPr lang="en-US" dirty="0" smtClean="0"/>
              <a:t> The principles from the Web, provide us with guidance on the construction of such systems.</a:t>
            </a:r>
            <a:endParaRPr lang="en-US" dirty="0"/>
          </a:p>
        </p:txBody>
      </p:sp>
    </p:spTree>
    <p:extLst>
      <p:ext uri="{BB962C8B-B14F-4D97-AF65-F5344CB8AC3E}">
        <p14:creationId xmlns:p14="http://schemas.microsoft.com/office/powerpoint/2010/main" val="194932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0"/>
          </p:nvPr>
        </p:nvSpPr>
        <p:spPr>
          <a:xfrm>
            <a:off x="495300" y="1546860"/>
            <a:ext cx="10972800" cy="3505200"/>
          </a:xfrm>
        </p:spPr>
        <p:txBody>
          <a:bodyPr/>
          <a:lstStyle/>
          <a:p>
            <a:pPr indent="0">
              <a:buNone/>
            </a:pPr>
            <a:endParaRPr lang="en-US" dirty="0" smtClean="0"/>
          </a:p>
          <a:p>
            <a:pPr indent="0">
              <a:buNone/>
            </a:pPr>
            <a:r>
              <a:rPr lang="en-US" dirty="0" smtClean="0"/>
              <a:t>      “Fools ignore complexity. Pragmatists suffer it. Some avoid it. </a:t>
            </a:r>
          </a:p>
          <a:p>
            <a:pPr indent="0">
              <a:buNone/>
            </a:pPr>
            <a:r>
              <a:rPr lang="en-US" dirty="0"/>
              <a:t> </a:t>
            </a:r>
            <a:r>
              <a:rPr lang="en-US" dirty="0" smtClean="0"/>
              <a:t>      Geniuses remove it.”</a:t>
            </a:r>
          </a:p>
          <a:p>
            <a:pPr indent="0">
              <a:buNone/>
            </a:pPr>
            <a:r>
              <a:rPr lang="en-US" dirty="0"/>
              <a:t> </a:t>
            </a:r>
            <a:r>
              <a:rPr lang="en-US" dirty="0" smtClean="0"/>
              <a:t>                                                     Alan Perlis</a:t>
            </a:r>
          </a:p>
          <a:p>
            <a:pPr indent="0">
              <a:buNone/>
            </a:pPr>
            <a:r>
              <a:rPr lang="en-US" dirty="0"/>
              <a:t> </a:t>
            </a:r>
            <a:r>
              <a:rPr lang="en-US" dirty="0" smtClean="0"/>
              <a:t>                                                     Turing Award 1966</a:t>
            </a:r>
            <a:endParaRPr lang="en-US" dirty="0"/>
          </a:p>
        </p:txBody>
      </p:sp>
      <p:sp>
        <p:nvSpPr>
          <p:cNvPr id="5" name="TextBox 4"/>
          <p:cNvSpPr txBox="1"/>
          <p:nvPr/>
        </p:nvSpPr>
        <p:spPr>
          <a:xfrm>
            <a:off x="231493" y="208344"/>
            <a:ext cx="7492757" cy="677108"/>
          </a:xfrm>
          <a:prstGeom prst="rect">
            <a:avLst/>
          </a:prstGeom>
          <a:noFill/>
        </p:spPr>
        <p:txBody>
          <a:bodyPr wrap="none" rtlCol="0">
            <a:spAutoFit/>
          </a:bodyPr>
          <a:lstStyle/>
          <a:p>
            <a:r>
              <a:rPr lang="en-US" sz="3800" b="1" dirty="0" smtClean="0">
                <a:solidFill>
                  <a:srgbClr val="A80000"/>
                </a:solidFill>
                <a:latin typeface="+mj-lt"/>
              </a:rPr>
              <a:t>Enabling The Internet of Things</a:t>
            </a:r>
            <a:endParaRPr lang="en-US" sz="3800" b="1" dirty="0">
              <a:solidFill>
                <a:srgbClr val="A80000"/>
              </a:solidFill>
              <a:latin typeface="+mj-lt"/>
            </a:endParaRPr>
          </a:p>
        </p:txBody>
      </p:sp>
    </p:spTree>
    <p:extLst>
      <p:ext uri="{BB962C8B-B14F-4D97-AF65-F5344CB8AC3E}">
        <p14:creationId xmlns:p14="http://schemas.microsoft.com/office/powerpoint/2010/main" val="11053585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28625" y="225426"/>
            <a:ext cx="10972800" cy="1089025"/>
          </a:xfrm>
        </p:spPr>
        <p:txBody>
          <a:bodyPr/>
          <a:lstStyle/>
          <a:p>
            <a:r>
              <a:rPr lang="en-US" dirty="0" smtClean="0"/>
              <a:t>The Internet of Things Two Readings</a:t>
            </a:r>
            <a:endParaRPr lang="en-US" dirty="0"/>
          </a:p>
        </p:txBody>
      </p:sp>
      <p:sp>
        <p:nvSpPr>
          <p:cNvPr id="5" name="Content Placeholder 4"/>
          <p:cNvSpPr>
            <a:spLocks noGrp="1"/>
          </p:cNvSpPr>
          <p:nvPr>
            <p:ph idx="10"/>
          </p:nvPr>
        </p:nvSpPr>
        <p:spPr>
          <a:xfrm>
            <a:off x="504825" y="1200150"/>
            <a:ext cx="10972800" cy="4648200"/>
          </a:xfrm>
        </p:spPr>
        <p:txBody>
          <a:bodyPr/>
          <a:lstStyle/>
          <a:p>
            <a:r>
              <a:rPr lang="en-US" dirty="0" smtClean="0"/>
              <a:t>“How Smart, Connected Products are Transforming Competition”</a:t>
            </a:r>
          </a:p>
          <a:p>
            <a:r>
              <a:rPr lang="en-US" dirty="0" smtClean="0"/>
              <a:t>“Enabling the Internet of Things”</a:t>
            </a:r>
            <a:endParaRPr lang="en-US" dirty="0"/>
          </a:p>
          <a:p>
            <a:pPr lvl="1" indent="0">
              <a:buNone/>
            </a:pPr>
            <a:endParaRPr lang="en-US" dirty="0"/>
          </a:p>
          <a:p>
            <a:pPr lvl="1"/>
            <a:endParaRPr lang="en-US" dirty="0"/>
          </a:p>
          <a:p>
            <a:pPr lvl="1" indent="0">
              <a:buNone/>
            </a:pPr>
            <a:endParaRPr lang="en-US" dirty="0"/>
          </a:p>
          <a:p>
            <a:pPr lvl="1"/>
            <a:endParaRPr lang="en-US" dirty="0"/>
          </a:p>
        </p:txBody>
      </p:sp>
    </p:spTree>
    <p:extLst>
      <p:ext uri="{BB962C8B-B14F-4D97-AF65-F5344CB8AC3E}">
        <p14:creationId xmlns:p14="http://schemas.microsoft.com/office/powerpoint/2010/main" val="20435799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0"/>
          </p:nvPr>
        </p:nvSpPr>
        <p:spPr>
          <a:xfrm>
            <a:off x="495300" y="1546860"/>
            <a:ext cx="10972800" cy="3505200"/>
          </a:xfrm>
        </p:spPr>
        <p:txBody>
          <a:bodyPr/>
          <a:lstStyle/>
          <a:p>
            <a:r>
              <a:rPr lang="en-US" dirty="0"/>
              <a:t>Consider the </a:t>
            </a:r>
            <a:r>
              <a:rPr lang="en-US" dirty="0" err="1"/>
              <a:t>IoT</a:t>
            </a:r>
            <a:r>
              <a:rPr lang="en-US" dirty="0"/>
              <a:t> as an extension of the World Wide </a:t>
            </a:r>
            <a:r>
              <a:rPr lang="en-US" dirty="0" smtClean="0"/>
              <a:t>Web.</a:t>
            </a:r>
          </a:p>
          <a:p>
            <a:r>
              <a:rPr lang="en-US" dirty="0" smtClean="0"/>
              <a:t>Build a physical web = web technologies + </a:t>
            </a:r>
            <a:r>
              <a:rPr lang="en-US" dirty="0" err="1" smtClean="0"/>
              <a:t>IoT</a:t>
            </a:r>
            <a:r>
              <a:rPr lang="en-US" dirty="0" smtClean="0"/>
              <a:t>.</a:t>
            </a:r>
          </a:p>
          <a:p>
            <a:r>
              <a:rPr lang="en-US" dirty="0" smtClean="0"/>
              <a:t>Web technologies include URL’s, JSON, HTTP, </a:t>
            </a:r>
            <a:r>
              <a:rPr lang="en-US" dirty="0" err="1" smtClean="0"/>
              <a:t>Websockets</a:t>
            </a:r>
            <a:r>
              <a:rPr lang="en-US" dirty="0" smtClean="0"/>
              <a:t>,</a:t>
            </a:r>
          </a:p>
          <a:p>
            <a:pPr indent="0">
              <a:buNone/>
            </a:pPr>
            <a:r>
              <a:rPr lang="en-US" dirty="0"/>
              <a:t> </a:t>
            </a:r>
            <a:r>
              <a:rPr lang="en-US" dirty="0" smtClean="0"/>
              <a:t>  REST, and </a:t>
            </a:r>
            <a:r>
              <a:rPr lang="en-US" dirty="0" err="1" smtClean="0"/>
              <a:t>CoAp</a:t>
            </a:r>
            <a:r>
              <a:rPr lang="en-US" dirty="0" smtClean="0"/>
              <a:t>. </a:t>
            </a:r>
          </a:p>
          <a:p>
            <a:pPr>
              <a:buFont typeface="Arial" charset="0"/>
              <a:buChar char="•"/>
            </a:pPr>
            <a:r>
              <a:rPr lang="en-US" dirty="0" smtClean="0"/>
              <a:t>To </a:t>
            </a:r>
            <a:r>
              <a:rPr lang="en-US" dirty="0"/>
              <a:t>overcome scale and complexity, preferentially discover things </a:t>
            </a:r>
            <a:endParaRPr lang="en-US" dirty="0" smtClean="0"/>
          </a:p>
          <a:p>
            <a:pPr indent="0">
              <a:buNone/>
            </a:pPr>
            <a:r>
              <a:rPr lang="en-US" dirty="0" smtClean="0"/>
              <a:t>   nearby.</a:t>
            </a:r>
          </a:p>
          <a:p>
            <a:pPr>
              <a:buFont typeface="Arial" charset="0"/>
              <a:buChar char="•"/>
            </a:pPr>
            <a:r>
              <a:rPr lang="en-US" dirty="0" smtClean="0"/>
              <a:t>Useful processing may be performed on the edge.</a:t>
            </a:r>
          </a:p>
          <a:p>
            <a:pPr>
              <a:buFont typeface="Arial" charset="0"/>
              <a:buChar char="•"/>
            </a:pPr>
            <a:r>
              <a:rPr lang="en-US" dirty="0" smtClean="0"/>
              <a:t>Consider peer to peer connections and cloudlets.</a:t>
            </a:r>
          </a:p>
          <a:p>
            <a:pPr>
              <a:buFont typeface="Arial" charset="0"/>
              <a:buChar char="•"/>
            </a:pPr>
            <a:r>
              <a:rPr lang="en-US" dirty="0" smtClean="0"/>
              <a:t>Consider the integration </a:t>
            </a:r>
            <a:r>
              <a:rPr lang="en-US" dirty="0"/>
              <a:t>of devices that have little or no processing </a:t>
            </a:r>
            <a:endParaRPr lang="en-US" dirty="0" smtClean="0"/>
          </a:p>
          <a:p>
            <a:pPr indent="0">
              <a:buNone/>
            </a:pPr>
            <a:r>
              <a:rPr lang="en-US" dirty="0" smtClean="0"/>
              <a:t>  capabilities.</a:t>
            </a:r>
          </a:p>
          <a:p>
            <a:pPr indent="0">
              <a:buNone/>
            </a:pPr>
            <a:endParaRPr lang="en-US" dirty="0" smtClean="0"/>
          </a:p>
          <a:p>
            <a:pPr indent="0">
              <a:buNone/>
            </a:pPr>
            <a:endParaRPr lang="en-US" dirty="0"/>
          </a:p>
        </p:txBody>
      </p:sp>
      <p:sp>
        <p:nvSpPr>
          <p:cNvPr id="5" name="TextBox 4"/>
          <p:cNvSpPr txBox="1"/>
          <p:nvPr/>
        </p:nvSpPr>
        <p:spPr>
          <a:xfrm>
            <a:off x="231493" y="208344"/>
            <a:ext cx="3188693" cy="677108"/>
          </a:xfrm>
          <a:prstGeom prst="rect">
            <a:avLst/>
          </a:prstGeom>
          <a:noFill/>
        </p:spPr>
        <p:txBody>
          <a:bodyPr wrap="none" rtlCol="0">
            <a:spAutoFit/>
          </a:bodyPr>
          <a:lstStyle/>
          <a:p>
            <a:r>
              <a:rPr lang="en-US" sz="3800" b="1" dirty="0" smtClean="0">
                <a:solidFill>
                  <a:srgbClr val="A80000"/>
                </a:solidFill>
                <a:latin typeface="+mj-lt"/>
              </a:rPr>
              <a:t>IOT Enablers</a:t>
            </a:r>
            <a:endParaRPr lang="en-US" sz="3800" b="1" dirty="0">
              <a:solidFill>
                <a:srgbClr val="A80000"/>
              </a:solidFill>
              <a:latin typeface="+mj-lt"/>
            </a:endParaRPr>
          </a:p>
        </p:txBody>
      </p:sp>
    </p:spTree>
    <p:extLst>
      <p:ext uri="{BB962C8B-B14F-4D97-AF65-F5344CB8AC3E}">
        <p14:creationId xmlns:p14="http://schemas.microsoft.com/office/powerpoint/2010/main" val="1799918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0"/>
          </p:nvPr>
        </p:nvSpPr>
        <p:spPr>
          <a:xfrm>
            <a:off x="495300" y="1546860"/>
            <a:ext cx="10972800" cy="3505200"/>
          </a:xfrm>
        </p:spPr>
        <p:txBody>
          <a:bodyPr/>
          <a:lstStyle/>
          <a:p>
            <a:pPr>
              <a:buFont typeface="Arial" charset="0"/>
              <a:buChar char="•"/>
            </a:pPr>
            <a:r>
              <a:rPr lang="en-US" dirty="0" smtClean="0"/>
              <a:t>Things need to be identified</a:t>
            </a:r>
          </a:p>
          <a:p>
            <a:pPr>
              <a:buFont typeface="Arial" charset="0"/>
              <a:buChar char="•"/>
            </a:pPr>
            <a:r>
              <a:rPr lang="en-US" dirty="0" smtClean="0"/>
              <a:t>At a low level, IPV6 supports 128-bit addresses</a:t>
            </a:r>
          </a:p>
          <a:p>
            <a:pPr>
              <a:buFont typeface="Arial" charset="0"/>
              <a:buChar char="•"/>
            </a:pPr>
            <a:r>
              <a:rPr lang="en-US" dirty="0" smtClean="0"/>
              <a:t>At a higher level, identify things with URI’s (URL’s and URN’s)</a:t>
            </a:r>
          </a:p>
          <a:p>
            <a:r>
              <a:rPr lang="en-US" dirty="0"/>
              <a:t>URL’s in conjunction with DNS route and connect to services</a:t>
            </a:r>
          </a:p>
          <a:p>
            <a:r>
              <a:rPr lang="en-US" dirty="0" smtClean="0"/>
              <a:t>URN’s </a:t>
            </a:r>
            <a:r>
              <a:rPr lang="en-US" dirty="0"/>
              <a:t>provide a name but not necessarily a location</a:t>
            </a:r>
          </a:p>
          <a:p>
            <a:pPr>
              <a:buFont typeface="Arial" charset="0"/>
              <a:buChar char="•"/>
            </a:pPr>
            <a:endParaRPr lang="en-US" dirty="0" smtClean="0"/>
          </a:p>
          <a:p>
            <a:pPr>
              <a:buFont typeface="Arial" charset="0"/>
              <a:buChar char="•"/>
            </a:pPr>
            <a:endParaRPr lang="en-US" dirty="0" smtClean="0"/>
          </a:p>
          <a:p>
            <a:pPr indent="0">
              <a:buNone/>
            </a:pPr>
            <a:endParaRPr lang="en-US" dirty="0" smtClean="0"/>
          </a:p>
          <a:p>
            <a:pPr indent="0">
              <a:buNone/>
            </a:pPr>
            <a:endParaRPr lang="en-US" dirty="0"/>
          </a:p>
        </p:txBody>
      </p:sp>
      <p:sp>
        <p:nvSpPr>
          <p:cNvPr id="5" name="TextBox 4"/>
          <p:cNvSpPr txBox="1"/>
          <p:nvPr/>
        </p:nvSpPr>
        <p:spPr>
          <a:xfrm>
            <a:off x="231493" y="208344"/>
            <a:ext cx="4245073" cy="677108"/>
          </a:xfrm>
          <a:prstGeom prst="rect">
            <a:avLst/>
          </a:prstGeom>
          <a:noFill/>
        </p:spPr>
        <p:txBody>
          <a:bodyPr wrap="none" rtlCol="0">
            <a:spAutoFit/>
          </a:bodyPr>
          <a:lstStyle/>
          <a:p>
            <a:r>
              <a:rPr lang="en-US" sz="3800" b="1" dirty="0" err="1" smtClean="0">
                <a:solidFill>
                  <a:srgbClr val="A80000"/>
                </a:solidFill>
                <a:latin typeface="+mj-lt"/>
              </a:rPr>
              <a:t>IdentifyingThings</a:t>
            </a:r>
            <a:endParaRPr lang="en-US" sz="3800" b="1" dirty="0">
              <a:solidFill>
                <a:srgbClr val="A80000"/>
              </a:solidFill>
              <a:latin typeface="+mj-lt"/>
            </a:endParaRPr>
          </a:p>
        </p:txBody>
      </p:sp>
    </p:spTree>
    <p:extLst>
      <p:ext uri="{BB962C8B-B14F-4D97-AF65-F5344CB8AC3E}">
        <p14:creationId xmlns:p14="http://schemas.microsoft.com/office/powerpoint/2010/main" val="2979424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0"/>
          </p:nvPr>
        </p:nvSpPr>
        <p:spPr>
          <a:xfrm>
            <a:off x="495300" y="1546860"/>
            <a:ext cx="10972800" cy="3505200"/>
          </a:xfrm>
        </p:spPr>
        <p:txBody>
          <a:bodyPr/>
          <a:lstStyle/>
          <a:p>
            <a:r>
              <a:rPr lang="en-US" dirty="0"/>
              <a:t>Any device, in practice, that connects directly to the internet </a:t>
            </a:r>
            <a:r>
              <a:rPr lang="en-US" dirty="0" smtClean="0"/>
              <a:t> </a:t>
            </a:r>
          </a:p>
          <a:p>
            <a:pPr indent="0">
              <a:buNone/>
            </a:pPr>
            <a:r>
              <a:rPr lang="en-US" dirty="0" smtClean="0"/>
              <a:t>  requires </a:t>
            </a:r>
            <a:r>
              <a:rPr lang="en-US" dirty="0"/>
              <a:t>a physical </a:t>
            </a:r>
            <a:r>
              <a:rPr lang="en-US" dirty="0" smtClean="0"/>
              <a:t>Ethernet</a:t>
            </a:r>
            <a:r>
              <a:rPr lang="en-US" dirty="0"/>
              <a:t>, Wi-Fi radio, or cellular modem. </a:t>
            </a:r>
            <a:endParaRPr lang="en-US" dirty="0" smtClean="0"/>
          </a:p>
          <a:p>
            <a:r>
              <a:rPr lang="en-US" dirty="0" smtClean="0"/>
              <a:t>All </a:t>
            </a:r>
            <a:r>
              <a:rPr lang="en-US" dirty="0"/>
              <a:t>of these </a:t>
            </a:r>
            <a:r>
              <a:rPr lang="en-US" dirty="0">
                <a:solidFill>
                  <a:srgbClr val="C00000"/>
                </a:solidFill>
              </a:rPr>
              <a:t>increase cost </a:t>
            </a:r>
            <a:r>
              <a:rPr lang="en-US" dirty="0"/>
              <a:t>and </a:t>
            </a:r>
            <a:r>
              <a:rPr lang="en-US" dirty="0">
                <a:solidFill>
                  <a:srgbClr val="C00000"/>
                </a:solidFill>
              </a:rPr>
              <a:t>power </a:t>
            </a:r>
            <a:r>
              <a:rPr lang="en-US" dirty="0" smtClean="0">
                <a:solidFill>
                  <a:srgbClr val="C00000"/>
                </a:solidFill>
              </a:rPr>
              <a:t>consumption</a:t>
            </a:r>
            <a:r>
              <a:rPr lang="en-US" dirty="0">
                <a:solidFill>
                  <a:srgbClr val="C00000"/>
                </a:solidFill>
              </a:rPr>
              <a:t>. </a:t>
            </a:r>
            <a:endParaRPr lang="en-US" dirty="0" smtClean="0">
              <a:solidFill>
                <a:srgbClr val="C00000"/>
              </a:solidFill>
            </a:endParaRPr>
          </a:p>
          <a:p>
            <a:r>
              <a:rPr lang="en-US" dirty="0"/>
              <a:t>It might be best to have one bridging device that supports Wi-Fi and </a:t>
            </a:r>
            <a:endParaRPr lang="en-US" dirty="0" smtClean="0"/>
          </a:p>
          <a:p>
            <a:pPr indent="0">
              <a:buNone/>
            </a:pPr>
            <a:r>
              <a:rPr lang="en-US" dirty="0" smtClean="0"/>
              <a:t>  enables simple peripheral </a:t>
            </a:r>
            <a:r>
              <a:rPr lang="en-US" dirty="0" err="1"/>
              <a:t>IoT</a:t>
            </a:r>
            <a:r>
              <a:rPr lang="en-US" dirty="0"/>
              <a:t> devices to talk to the bridge.</a:t>
            </a:r>
          </a:p>
          <a:p>
            <a:endParaRPr lang="en-US" dirty="0">
              <a:solidFill>
                <a:srgbClr val="C00000"/>
              </a:solidFill>
            </a:endParaRPr>
          </a:p>
          <a:p>
            <a:pPr>
              <a:buFont typeface="Arial" charset="0"/>
              <a:buChar char="•"/>
            </a:pPr>
            <a:endParaRPr lang="en-US" dirty="0" smtClean="0"/>
          </a:p>
          <a:p>
            <a:pPr indent="0">
              <a:buNone/>
            </a:pPr>
            <a:endParaRPr lang="en-US" dirty="0" smtClean="0"/>
          </a:p>
          <a:p>
            <a:pPr indent="0">
              <a:buNone/>
            </a:pPr>
            <a:endParaRPr lang="en-US" dirty="0"/>
          </a:p>
        </p:txBody>
      </p:sp>
      <p:sp>
        <p:nvSpPr>
          <p:cNvPr id="5" name="TextBox 4"/>
          <p:cNvSpPr txBox="1"/>
          <p:nvPr/>
        </p:nvSpPr>
        <p:spPr>
          <a:xfrm>
            <a:off x="231493" y="208344"/>
            <a:ext cx="4599336" cy="677108"/>
          </a:xfrm>
          <a:prstGeom prst="rect">
            <a:avLst/>
          </a:prstGeom>
          <a:noFill/>
        </p:spPr>
        <p:txBody>
          <a:bodyPr wrap="none" rtlCol="0">
            <a:spAutoFit/>
          </a:bodyPr>
          <a:lstStyle/>
          <a:p>
            <a:r>
              <a:rPr lang="en-US" sz="3800" b="1" dirty="0" smtClean="0">
                <a:solidFill>
                  <a:srgbClr val="A80000"/>
                </a:solidFill>
                <a:latin typeface="+mj-lt"/>
              </a:rPr>
              <a:t>Connecting Things</a:t>
            </a:r>
            <a:endParaRPr lang="en-US" sz="3800" b="1" dirty="0">
              <a:solidFill>
                <a:srgbClr val="A80000"/>
              </a:solidFill>
              <a:latin typeface="+mj-lt"/>
            </a:endParaRPr>
          </a:p>
        </p:txBody>
      </p:sp>
    </p:spTree>
    <p:extLst>
      <p:ext uri="{BB962C8B-B14F-4D97-AF65-F5344CB8AC3E}">
        <p14:creationId xmlns:p14="http://schemas.microsoft.com/office/powerpoint/2010/main" val="14869784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1493" y="208344"/>
            <a:ext cx="8811258" cy="677108"/>
          </a:xfrm>
          <a:prstGeom prst="rect">
            <a:avLst/>
          </a:prstGeom>
          <a:noFill/>
        </p:spPr>
        <p:txBody>
          <a:bodyPr wrap="none" rtlCol="0">
            <a:spAutoFit/>
          </a:bodyPr>
          <a:lstStyle/>
          <a:p>
            <a:r>
              <a:rPr lang="en-US" sz="3800" b="1" dirty="0" smtClean="0">
                <a:solidFill>
                  <a:srgbClr val="A80000"/>
                </a:solidFill>
                <a:latin typeface="+mj-lt"/>
              </a:rPr>
              <a:t>Providing a Web Presence for Things</a:t>
            </a:r>
            <a:endParaRPr lang="en-US" sz="3800" b="1" dirty="0">
              <a:solidFill>
                <a:srgbClr val="A80000"/>
              </a:solidFill>
              <a:latin typeface="+mj-lt"/>
            </a:endParaRPr>
          </a:p>
        </p:txBody>
      </p:sp>
      <p:sp>
        <p:nvSpPr>
          <p:cNvPr id="65" name="Rectangle 64"/>
          <p:cNvSpPr/>
          <p:nvPr/>
        </p:nvSpPr>
        <p:spPr>
          <a:xfrm>
            <a:off x="5174529" y="1577130"/>
            <a:ext cx="457200" cy="927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6" name="Rectangle 65"/>
          <p:cNvSpPr/>
          <p:nvPr/>
        </p:nvSpPr>
        <p:spPr>
          <a:xfrm>
            <a:off x="2278929" y="3037630"/>
            <a:ext cx="901700" cy="101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7" name="Rectangle 66"/>
          <p:cNvSpPr/>
          <p:nvPr/>
        </p:nvSpPr>
        <p:spPr>
          <a:xfrm>
            <a:off x="7739929" y="3037630"/>
            <a:ext cx="901700" cy="101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8" name="Rectangle 67"/>
          <p:cNvSpPr/>
          <p:nvPr/>
        </p:nvSpPr>
        <p:spPr>
          <a:xfrm>
            <a:off x="3726729" y="4510830"/>
            <a:ext cx="457200" cy="927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9" name="Rectangle 68"/>
          <p:cNvSpPr/>
          <p:nvPr/>
        </p:nvSpPr>
        <p:spPr>
          <a:xfrm>
            <a:off x="6622329" y="4510830"/>
            <a:ext cx="457200" cy="927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0" name="Cloud 69"/>
          <p:cNvSpPr/>
          <p:nvPr/>
        </p:nvSpPr>
        <p:spPr>
          <a:xfrm>
            <a:off x="4577629" y="3037630"/>
            <a:ext cx="1511300" cy="10795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1" name="TextBox 70"/>
          <p:cNvSpPr txBox="1"/>
          <p:nvPr/>
        </p:nvSpPr>
        <p:spPr>
          <a:xfrm>
            <a:off x="8133629" y="5437930"/>
            <a:ext cx="1870512"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NFC Tag on Poster</a:t>
            </a:r>
            <a:endParaRPr lang="en-US" dirty="0"/>
          </a:p>
        </p:txBody>
      </p:sp>
      <p:sp>
        <p:nvSpPr>
          <p:cNvPr id="72" name="TextBox 71"/>
          <p:cNvSpPr txBox="1"/>
          <p:nvPr/>
        </p:nvSpPr>
        <p:spPr>
          <a:xfrm>
            <a:off x="7079529" y="6111030"/>
            <a:ext cx="1745606"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Bluetooth LE Tag</a:t>
            </a:r>
            <a:endParaRPr lang="en-US" dirty="0"/>
          </a:p>
        </p:txBody>
      </p:sp>
      <p:cxnSp>
        <p:nvCxnSpPr>
          <p:cNvPr id="73" name="Straight Arrow Connector 72"/>
          <p:cNvCxnSpPr/>
          <p:nvPr/>
        </p:nvCxnSpPr>
        <p:spPr>
          <a:xfrm flipH="1" flipV="1">
            <a:off x="7206529" y="5056930"/>
            <a:ext cx="927100" cy="292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H="1" flipV="1">
            <a:off x="7079529" y="5652798"/>
            <a:ext cx="927100" cy="292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7358929" y="5437930"/>
            <a:ext cx="514885"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URI</a:t>
            </a:r>
            <a:endParaRPr lang="en-US" dirty="0"/>
          </a:p>
        </p:txBody>
      </p:sp>
      <p:cxnSp>
        <p:nvCxnSpPr>
          <p:cNvPr id="76" name="Straight Arrow Connector 75"/>
          <p:cNvCxnSpPr/>
          <p:nvPr/>
        </p:nvCxnSpPr>
        <p:spPr>
          <a:xfrm flipH="1" flipV="1">
            <a:off x="5822229" y="4078514"/>
            <a:ext cx="927100" cy="292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5631729" y="4370614"/>
            <a:ext cx="863600" cy="2799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a:off x="6279429" y="3577380"/>
            <a:ext cx="1336942" cy="2857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6947900" y="2674132"/>
            <a:ext cx="2839495"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Proxy web service for poster</a:t>
            </a:r>
            <a:endParaRPr lang="en-US" dirty="0"/>
          </a:p>
        </p:txBody>
      </p:sp>
      <p:sp>
        <p:nvSpPr>
          <p:cNvPr id="80" name="TextBox 79"/>
          <p:cNvSpPr txBox="1"/>
          <p:nvPr/>
        </p:nvSpPr>
        <p:spPr>
          <a:xfrm>
            <a:off x="5822229" y="1856530"/>
            <a:ext cx="4168449"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Smart phone or browser client interaction </a:t>
            </a:r>
          </a:p>
          <a:p>
            <a:r>
              <a:rPr lang="en-US" dirty="0" smtClean="0"/>
              <a:t>with services</a:t>
            </a:r>
            <a:endParaRPr lang="en-US" dirty="0"/>
          </a:p>
        </p:txBody>
      </p:sp>
      <p:sp>
        <p:nvSpPr>
          <p:cNvPr id="81" name="Direct Access Storage 80"/>
          <p:cNvSpPr/>
          <p:nvPr/>
        </p:nvSpPr>
        <p:spPr>
          <a:xfrm>
            <a:off x="2075729" y="5652798"/>
            <a:ext cx="457200" cy="685800"/>
          </a:xfrm>
          <a:prstGeom prst="flowChartMagneticDru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2" name="TextBox 81"/>
          <p:cNvSpPr txBox="1"/>
          <p:nvPr/>
        </p:nvSpPr>
        <p:spPr>
          <a:xfrm>
            <a:off x="2710729" y="5944898"/>
            <a:ext cx="675185"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smtClean="0"/>
              <a:t>FitBit</a:t>
            </a:r>
            <a:endParaRPr lang="en-US" dirty="0"/>
          </a:p>
        </p:txBody>
      </p:sp>
      <p:cxnSp>
        <p:nvCxnSpPr>
          <p:cNvPr id="83" name="Straight Arrow Connector 82"/>
          <p:cNvCxnSpPr/>
          <p:nvPr/>
        </p:nvCxnSpPr>
        <p:spPr>
          <a:xfrm flipV="1">
            <a:off x="2490223" y="5131027"/>
            <a:ext cx="1236506" cy="52177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flipV="1">
            <a:off x="4323629" y="4097822"/>
            <a:ext cx="501650" cy="3114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flipH="1">
            <a:off x="4183929" y="4053630"/>
            <a:ext cx="546961" cy="355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a:off x="3210658" y="3516261"/>
            <a:ext cx="1336942" cy="2857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2223878" y="2665878"/>
            <a:ext cx="1131785"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smtClean="0"/>
              <a:t>Fitbit.com</a:t>
            </a:r>
            <a:endParaRPr lang="en-US" dirty="0"/>
          </a:p>
        </p:txBody>
      </p:sp>
      <p:cxnSp>
        <p:nvCxnSpPr>
          <p:cNvPr id="88" name="Straight Arrow Connector 87"/>
          <p:cNvCxnSpPr/>
          <p:nvPr/>
        </p:nvCxnSpPr>
        <p:spPr>
          <a:xfrm flipV="1">
            <a:off x="5333279" y="2597376"/>
            <a:ext cx="0" cy="4064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89" name="TextBox 88"/>
          <p:cNvSpPr txBox="1"/>
          <p:nvPr/>
        </p:nvSpPr>
        <p:spPr>
          <a:xfrm>
            <a:off x="4695062" y="6149130"/>
            <a:ext cx="936667"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Figure 1</a:t>
            </a:r>
            <a:endParaRPr lang="en-US"/>
          </a:p>
        </p:txBody>
      </p:sp>
      <p:sp>
        <p:nvSpPr>
          <p:cNvPr id="90" name="TextBox 89"/>
          <p:cNvSpPr txBox="1"/>
          <p:nvPr/>
        </p:nvSpPr>
        <p:spPr>
          <a:xfrm>
            <a:off x="1652542" y="4724627"/>
            <a:ext cx="1794787" cy="92333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Low level peer to</a:t>
            </a:r>
          </a:p>
          <a:p>
            <a:r>
              <a:rPr lang="en-US" dirty="0" smtClean="0"/>
              <a:t>Peer – Bluetooth</a:t>
            </a:r>
          </a:p>
          <a:p>
            <a:r>
              <a:rPr lang="en-US" dirty="0"/>
              <a:t>o</a:t>
            </a:r>
            <a:r>
              <a:rPr lang="en-US" dirty="0" smtClean="0"/>
              <a:t>r </a:t>
            </a:r>
            <a:r>
              <a:rPr lang="en-US" dirty="0" err="1" smtClean="0"/>
              <a:t>wi-fi</a:t>
            </a:r>
            <a:endParaRPr lang="en-US" dirty="0"/>
          </a:p>
        </p:txBody>
      </p:sp>
      <p:sp>
        <p:nvSpPr>
          <p:cNvPr id="91" name="TextBox 90"/>
          <p:cNvSpPr txBox="1"/>
          <p:nvPr/>
        </p:nvSpPr>
        <p:spPr>
          <a:xfrm>
            <a:off x="2670407" y="5545364"/>
            <a:ext cx="1914948"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Status </a:t>
            </a:r>
            <a:r>
              <a:rPr lang="en-US" smtClean="0"/>
              <a:t>and Control</a:t>
            </a:r>
            <a:endParaRPr lang="en-US"/>
          </a:p>
        </p:txBody>
      </p:sp>
      <p:sp>
        <p:nvSpPr>
          <p:cNvPr id="92" name="TextBox 91"/>
          <p:cNvSpPr txBox="1"/>
          <p:nvPr/>
        </p:nvSpPr>
        <p:spPr>
          <a:xfrm>
            <a:off x="8336829" y="5056930"/>
            <a:ext cx="1898725"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Identification data</a:t>
            </a:r>
            <a:endParaRPr lang="en-US" dirty="0"/>
          </a:p>
        </p:txBody>
      </p:sp>
      <p:sp>
        <p:nvSpPr>
          <p:cNvPr id="94" name="TextBox 93"/>
          <p:cNvSpPr txBox="1"/>
          <p:nvPr/>
        </p:nvSpPr>
        <p:spPr>
          <a:xfrm>
            <a:off x="4256909" y="4522151"/>
            <a:ext cx="1120820" cy="646331"/>
          </a:xfrm>
          <a:prstGeom prst="rect">
            <a:avLst/>
          </a:prstGeom>
          <a:noFill/>
        </p:spPr>
        <p:txBody>
          <a:bodyPr wrap="none" rtlCol="0">
            <a:spAutoFit/>
          </a:bodyPr>
          <a:lstStyle/>
          <a:p>
            <a:r>
              <a:rPr lang="en-US" dirty="0" smtClean="0"/>
              <a:t>Phone or</a:t>
            </a:r>
          </a:p>
          <a:p>
            <a:r>
              <a:rPr lang="en-US" dirty="0" smtClean="0"/>
              <a:t>gateway</a:t>
            </a:r>
            <a:endParaRPr lang="en-US" dirty="0"/>
          </a:p>
        </p:txBody>
      </p:sp>
    </p:spTree>
    <p:extLst>
      <p:ext uri="{BB962C8B-B14F-4D97-AF65-F5344CB8AC3E}">
        <p14:creationId xmlns:p14="http://schemas.microsoft.com/office/powerpoint/2010/main" val="21156702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9545" y="204952"/>
            <a:ext cx="5699830" cy="677108"/>
          </a:xfrm>
          <a:prstGeom prst="rect">
            <a:avLst/>
          </a:prstGeom>
          <a:noFill/>
        </p:spPr>
        <p:txBody>
          <a:bodyPr wrap="none" rtlCol="0">
            <a:spAutoFit/>
          </a:bodyPr>
          <a:lstStyle/>
          <a:p>
            <a:r>
              <a:rPr lang="en-US" sz="3800" b="1" dirty="0" smtClean="0">
                <a:solidFill>
                  <a:srgbClr val="960000"/>
                </a:solidFill>
                <a:latin typeface="+mj-lt"/>
              </a:rPr>
              <a:t>Tagging passive Things</a:t>
            </a:r>
            <a:endParaRPr lang="en-US" sz="3800" b="1" dirty="0">
              <a:solidFill>
                <a:srgbClr val="960000"/>
              </a:solidFill>
              <a:latin typeface="+mj-lt"/>
            </a:endParaRPr>
          </a:p>
        </p:txBody>
      </p:sp>
      <p:sp>
        <p:nvSpPr>
          <p:cNvPr id="3" name="Rectangle 2"/>
          <p:cNvSpPr/>
          <p:nvPr/>
        </p:nvSpPr>
        <p:spPr>
          <a:xfrm>
            <a:off x="299544" y="1183793"/>
            <a:ext cx="10689021" cy="5170646"/>
          </a:xfrm>
          <a:prstGeom prst="rect">
            <a:avLst/>
          </a:prstGeom>
        </p:spPr>
        <p:txBody>
          <a:bodyPr wrap="square">
            <a:spAutoFit/>
          </a:bodyPr>
          <a:lstStyle/>
          <a:p>
            <a:pPr marL="342900" indent="-342900">
              <a:buFont typeface="Arial" charset="0"/>
              <a:buChar char="•"/>
            </a:pPr>
            <a:r>
              <a:rPr lang="en-US" sz="2200" dirty="0"/>
              <a:t>Passive </a:t>
            </a:r>
            <a:r>
              <a:rPr lang="en-US" sz="2200" dirty="0" smtClean="0"/>
              <a:t>things </a:t>
            </a:r>
            <a:r>
              <a:rPr lang="en-US" sz="2200" dirty="0"/>
              <a:t>are not suitable for direct wired or wireless connections to the internet.</a:t>
            </a:r>
          </a:p>
          <a:p>
            <a:pPr marL="342900" indent="-342900">
              <a:buFont typeface="Arial" charset="0"/>
              <a:buChar char="•"/>
            </a:pPr>
            <a:r>
              <a:rPr lang="en-US" sz="2200" dirty="0"/>
              <a:t>For these </a:t>
            </a:r>
            <a:r>
              <a:rPr lang="en-US" sz="2200" dirty="0" smtClean="0"/>
              <a:t>things, </a:t>
            </a:r>
            <a:r>
              <a:rPr lang="en-US" sz="2200" dirty="0"/>
              <a:t>we need perhaps a tag, a smartphone and a proxy web service. </a:t>
            </a:r>
          </a:p>
          <a:p>
            <a:r>
              <a:rPr lang="en-US" sz="2200" dirty="0" smtClean="0"/>
              <a:t>    See </a:t>
            </a:r>
            <a:r>
              <a:rPr lang="en-US" sz="2200" dirty="0"/>
              <a:t>the NFC tag on </a:t>
            </a:r>
            <a:r>
              <a:rPr lang="en-US" sz="2200" dirty="0" smtClean="0"/>
              <a:t>the movie </a:t>
            </a:r>
            <a:r>
              <a:rPr lang="en-US" sz="2200" dirty="0"/>
              <a:t>poster</a:t>
            </a:r>
            <a:r>
              <a:rPr lang="en-US" sz="2200" dirty="0" smtClean="0"/>
              <a:t>.</a:t>
            </a:r>
            <a:endParaRPr lang="en-US" sz="2200" dirty="0"/>
          </a:p>
          <a:p>
            <a:pPr marL="342900" indent="-342900">
              <a:buFont typeface="Arial" charset="0"/>
              <a:buChar char="•"/>
            </a:pPr>
            <a:r>
              <a:rPr lang="en-US" sz="2200" dirty="0"/>
              <a:t>Three popular approaches to </a:t>
            </a:r>
            <a:r>
              <a:rPr lang="en-US" sz="2200" dirty="0">
                <a:solidFill>
                  <a:srgbClr val="C00000"/>
                </a:solidFill>
              </a:rPr>
              <a:t>passive tagging</a:t>
            </a:r>
          </a:p>
          <a:p>
            <a:r>
              <a:rPr lang="en-US" sz="2200" dirty="0"/>
              <a:t> </a:t>
            </a:r>
            <a:r>
              <a:rPr lang="en-US" sz="2200" dirty="0" smtClean="0"/>
              <a:t>    (</a:t>
            </a:r>
            <a:r>
              <a:rPr lang="en-US" sz="2200" dirty="0"/>
              <a:t>1) UHF RFID &lt; 10 </a:t>
            </a:r>
            <a:r>
              <a:rPr lang="en-US" sz="2200" dirty="0" err="1"/>
              <a:t>ft</a:t>
            </a:r>
            <a:r>
              <a:rPr lang="en-US" sz="2200" dirty="0"/>
              <a:t> not successful</a:t>
            </a:r>
          </a:p>
          <a:p>
            <a:r>
              <a:rPr lang="en-US" sz="2200" dirty="0"/>
              <a:t>       </a:t>
            </a:r>
            <a:r>
              <a:rPr lang="en-US" sz="2200" dirty="0" smtClean="0"/>
              <a:t>   NFC </a:t>
            </a:r>
            <a:r>
              <a:rPr lang="en-US" sz="2200" dirty="0"/>
              <a:t>is a form of RFID with potential (Apple pay)</a:t>
            </a:r>
          </a:p>
          <a:p>
            <a:r>
              <a:rPr lang="en-US" sz="2200" dirty="0" smtClean="0"/>
              <a:t>     (</a:t>
            </a:r>
            <a:r>
              <a:rPr lang="en-US" sz="2200" dirty="0"/>
              <a:t>2) Optical tags (Quick Response Codes)</a:t>
            </a:r>
          </a:p>
          <a:p>
            <a:r>
              <a:rPr lang="en-US" sz="2200" dirty="0"/>
              <a:t>      </a:t>
            </a:r>
            <a:r>
              <a:rPr lang="en-US" sz="2200" dirty="0" smtClean="0"/>
              <a:t>    Requires </a:t>
            </a:r>
            <a:r>
              <a:rPr lang="en-US" sz="2200" dirty="0"/>
              <a:t>a camera and an application </a:t>
            </a:r>
          </a:p>
          <a:p>
            <a:r>
              <a:rPr lang="en-US" sz="2200" dirty="0"/>
              <a:t>      </a:t>
            </a:r>
            <a:r>
              <a:rPr lang="en-US" sz="2200" dirty="0" smtClean="0"/>
              <a:t>    Yields </a:t>
            </a:r>
            <a:r>
              <a:rPr lang="en-US" sz="2200" dirty="0"/>
              <a:t>text, number or URI</a:t>
            </a:r>
          </a:p>
          <a:p>
            <a:r>
              <a:rPr lang="en-US" sz="2200" dirty="0" smtClean="0"/>
              <a:t>     (</a:t>
            </a:r>
            <a:r>
              <a:rPr lang="en-US" sz="2200" dirty="0"/>
              <a:t>3) Bluetooth Low Energy (BLE)</a:t>
            </a:r>
          </a:p>
          <a:p>
            <a:r>
              <a:rPr lang="en-US" sz="2200" dirty="0"/>
              <a:t>      </a:t>
            </a:r>
            <a:r>
              <a:rPr lang="en-US" sz="2200" dirty="0" smtClean="0"/>
              <a:t>    All </a:t>
            </a:r>
            <a:r>
              <a:rPr lang="en-US" sz="2200" dirty="0"/>
              <a:t>modern smart phones support</a:t>
            </a:r>
          </a:p>
          <a:p>
            <a:r>
              <a:rPr lang="en-US" sz="2200" dirty="0"/>
              <a:t>     </a:t>
            </a:r>
            <a:r>
              <a:rPr lang="en-US" sz="2200" dirty="0" smtClean="0"/>
              <a:t>     </a:t>
            </a:r>
            <a:r>
              <a:rPr lang="en-US" sz="2200" dirty="0"/>
              <a:t>Advertise a packet, perhaps a URL, every second</a:t>
            </a:r>
          </a:p>
          <a:p>
            <a:r>
              <a:rPr lang="en-US" sz="2200" dirty="0"/>
              <a:t>     </a:t>
            </a:r>
            <a:r>
              <a:rPr lang="en-US" sz="2200" dirty="0" smtClean="0"/>
              <a:t>     One </a:t>
            </a:r>
            <a:r>
              <a:rPr lang="en-US" sz="2200" dirty="0"/>
              <a:t>year on one small battery</a:t>
            </a:r>
          </a:p>
          <a:p>
            <a:r>
              <a:rPr lang="en-US" sz="2200" dirty="0"/>
              <a:t>     </a:t>
            </a:r>
            <a:r>
              <a:rPr lang="en-US" sz="2200" dirty="0" smtClean="0"/>
              <a:t>     BLE </a:t>
            </a:r>
            <a:r>
              <a:rPr lang="en-US" sz="2200" dirty="0"/>
              <a:t>is used by iBeacon (Apple) and </a:t>
            </a:r>
            <a:r>
              <a:rPr lang="en-US" sz="2200" dirty="0" err="1"/>
              <a:t>Eddystone</a:t>
            </a:r>
            <a:r>
              <a:rPr lang="en-US" sz="2200" dirty="0"/>
              <a:t> (Google)</a:t>
            </a:r>
            <a:endParaRPr lang="en-US" sz="2200" dirty="0"/>
          </a:p>
        </p:txBody>
      </p:sp>
    </p:spTree>
    <p:extLst>
      <p:ext uri="{BB962C8B-B14F-4D97-AF65-F5344CB8AC3E}">
        <p14:creationId xmlns:p14="http://schemas.microsoft.com/office/powerpoint/2010/main" val="92272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9544" y="331076"/>
            <a:ext cx="3409908" cy="677108"/>
          </a:xfrm>
          <a:prstGeom prst="rect">
            <a:avLst/>
          </a:prstGeom>
          <a:noFill/>
        </p:spPr>
        <p:txBody>
          <a:bodyPr wrap="none" rtlCol="0">
            <a:spAutoFit/>
          </a:bodyPr>
          <a:lstStyle/>
          <a:p>
            <a:r>
              <a:rPr lang="en-US" sz="3800" b="1" dirty="0" smtClean="0">
                <a:solidFill>
                  <a:srgbClr val="A80000"/>
                </a:solidFill>
                <a:latin typeface="+Headings" charset="0"/>
              </a:rPr>
              <a:t>RFID and NFC</a:t>
            </a:r>
            <a:endParaRPr lang="en-US" sz="3800" b="1" dirty="0">
              <a:solidFill>
                <a:srgbClr val="A80000"/>
              </a:solidFill>
              <a:latin typeface="+Headings" charset="0"/>
            </a:endParaRPr>
          </a:p>
        </p:txBody>
      </p:sp>
      <p:sp>
        <p:nvSpPr>
          <p:cNvPr id="5" name="Rectangle 4"/>
          <p:cNvSpPr/>
          <p:nvPr/>
        </p:nvSpPr>
        <p:spPr>
          <a:xfrm>
            <a:off x="299543" y="1168027"/>
            <a:ext cx="10909739" cy="5509200"/>
          </a:xfrm>
          <a:prstGeom prst="rect">
            <a:avLst/>
          </a:prstGeom>
        </p:spPr>
        <p:txBody>
          <a:bodyPr wrap="square">
            <a:spAutoFit/>
          </a:bodyPr>
          <a:lstStyle/>
          <a:p>
            <a:pPr marL="285750" indent="-285750">
              <a:buFont typeface="Arial" charset="0"/>
              <a:buChar char="•"/>
            </a:pPr>
            <a:r>
              <a:rPr lang="en-US" sz="2200" dirty="0"/>
              <a:t>RFID is the process by which items are uniquely identified using radio waves.</a:t>
            </a:r>
          </a:p>
          <a:p>
            <a:pPr marL="285750" indent="-285750">
              <a:buFont typeface="Arial" charset="0"/>
              <a:buChar char="•"/>
            </a:pPr>
            <a:r>
              <a:rPr lang="en-US" sz="2200" dirty="0"/>
              <a:t>NFC is a subset of RFID but with other capabilities.</a:t>
            </a:r>
          </a:p>
          <a:p>
            <a:pPr marL="285750" indent="-285750">
              <a:buFont typeface="Arial" charset="0"/>
              <a:buChar char="•"/>
            </a:pPr>
            <a:r>
              <a:rPr lang="en-US" sz="2200" dirty="0"/>
              <a:t>At a minimum, an RFID system comprises three things: a tag, reader and an antenna.</a:t>
            </a:r>
          </a:p>
          <a:p>
            <a:pPr marL="285750" indent="-285750">
              <a:buFont typeface="Arial" charset="0"/>
              <a:buChar char="•"/>
            </a:pPr>
            <a:r>
              <a:rPr lang="en-US" sz="2200" dirty="0"/>
              <a:t>The reader requests the antenna to signal the tag. The tag responds with its unique </a:t>
            </a:r>
          </a:p>
          <a:p>
            <a:r>
              <a:rPr lang="en-US" sz="2200" dirty="0" smtClean="0"/>
              <a:t>     identifier</a:t>
            </a:r>
            <a:r>
              <a:rPr lang="en-US" sz="2200" dirty="0"/>
              <a:t>. The tag may be </a:t>
            </a:r>
            <a:r>
              <a:rPr lang="en-US" sz="2200" dirty="0">
                <a:solidFill>
                  <a:srgbClr val="C00000"/>
                </a:solidFill>
              </a:rPr>
              <a:t>active</a:t>
            </a:r>
            <a:r>
              <a:rPr lang="en-US" sz="2200" dirty="0"/>
              <a:t> or </a:t>
            </a:r>
            <a:r>
              <a:rPr lang="en-US" sz="2200" dirty="0">
                <a:solidFill>
                  <a:srgbClr val="C00000"/>
                </a:solidFill>
              </a:rPr>
              <a:t>passive</a:t>
            </a:r>
            <a:r>
              <a:rPr lang="en-US" sz="2200" dirty="0"/>
              <a:t>.</a:t>
            </a:r>
          </a:p>
          <a:p>
            <a:pPr marL="285750" indent="-285750">
              <a:buFont typeface="Arial" charset="0"/>
              <a:buChar char="•"/>
            </a:pPr>
            <a:r>
              <a:rPr lang="en-US" sz="2200" dirty="0">
                <a:solidFill>
                  <a:srgbClr val="C00000"/>
                </a:solidFill>
              </a:rPr>
              <a:t>Active tags </a:t>
            </a:r>
            <a:r>
              <a:rPr lang="en-US" sz="2200" dirty="0"/>
              <a:t>have their own power source and may broadcast with a range of up to 100 M.</a:t>
            </a:r>
          </a:p>
          <a:p>
            <a:pPr marL="285750" indent="-285750">
              <a:buFont typeface="Arial" charset="0"/>
              <a:buChar char="•"/>
            </a:pPr>
            <a:r>
              <a:rPr lang="en-US" sz="2200" dirty="0">
                <a:solidFill>
                  <a:srgbClr val="C00000"/>
                </a:solidFill>
              </a:rPr>
              <a:t>Passive tags </a:t>
            </a:r>
            <a:r>
              <a:rPr lang="en-US" sz="2200" dirty="0"/>
              <a:t>have no power of their own. They leverage the power provided by the reader.</a:t>
            </a:r>
          </a:p>
          <a:p>
            <a:pPr marL="285750" indent="-285750">
              <a:buFont typeface="Arial" charset="0"/>
              <a:buChar char="•"/>
            </a:pPr>
            <a:r>
              <a:rPr lang="en-US" sz="2200" dirty="0"/>
              <a:t>The range of passive tags is up to 25 M.</a:t>
            </a:r>
          </a:p>
          <a:p>
            <a:pPr marL="285750" indent="-285750">
              <a:buFont typeface="Arial" charset="0"/>
              <a:buChar char="•"/>
            </a:pPr>
            <a:r>
              <a:rPr lang="en-US" sz="2200" dirty="0"/>
              <a:t>RFID uses three frequency ranges: LF, HF, and UHF.</a:t>
            </a:r>
          </a:p>
          <a:p>
            <a:pPr marL="285750" indent="-285750">
              <a:buFont typeface="Arial" charset="0"/>
              <a:buChar char="•"/>
            </a:pPr>
            <a:r>
              <a:rPr lang="en-US" sz="2200" dirty="0"/>
              <a:t>NFC uses the same frequency as HF RFID readers and tags: 13.56 MHz</a:t>
            </a:r>
          </a:p>
          <a:p>
            <a:pPr marL="285750" indent="-285750">
              <a:buFont typeface="Arial" charset="0"/>
              <a:buChar char="•"/>
            </a:pPr>
            <a:r>
              <a:rPr lang="en-US" sz="2200" dirty="0"/>
              <a:t>NFC capable devices may act as both readers and tags. P2P capable.</a:t>
            </a:r>
          </a:p>
          <a:p>
            <a:pPr marL="285750" indent="-285750">
              <a:buFont typeface="Arial" charset="0"/>
              <a:buChar char="•"/>
            </a:pPr>
            <a:r>
              <a:rPr lang="en-US" sz="2200" dirty="0"/>
              <a:t>NFC devices must be in close proximity (usually no more than a few centimeters)</a:t>
            </a:r>
          </a:p>
          <a:p>
            <a:pPr marL="285750" indent="-285750">
              <a:buFont typeface="Arial" charset="0"/>
              <a:buChar char="•"/>
            </a:pPr>
            <a:r>
              <a:rPr lang="en-US" sz="2200" dirty="0"/>
              <a:t>NFC found in hundreds of millions of devices.</a:t>
            </a:r>
            <a:endParaRPr lang="en-US" sz="2200" dirty="0"/>
          </a:p>
        </p:txBody>
      </p:sp>
    </p:spTree>
    <p:extLst>
      <p:ext uri="{BB962C8B-B14F-4D97-AF65-F5344CB8AC3E}">
        <p14:creationId xmlns:p14="http://schemas.microsoft.com/office/powerpoint/2010/main" val="149344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9544" y="331076"/>
            <a:ext cx="4099199" cy="677108"/>
          </a:xfrm>
          <a:prstGeom prst="rect">
            <a:avLst/>
          </a:prstGeom>
          <a:noFill/>
        </p:spPr>
        <p:txBody>
          <a:bodyPr wrap="none" rtlCol="0">
            <a:spAutoFit/>
          </a:bodyPr>
          <a:lstStyle/>
          <a:p>
            <a:r>
              <a:rPr lang="en-US" sz="3800" b="1" dirty="0" smtClean="0">
                <a:solidFill>
                  <a:srgbClr val="A80000"/>
                </a:solidFill>
                <a:latin typeface="+Headings" charset="0"/>
              </a:rPr>
              <a:t>RFID and NFC (2)</a:t>
            </a:r>
            <a:endParaRPr lang="en-US" sz="3800" b="1" dirty="0">
              <a:solidFill>
                <a:srgbClr val="A80000"/>
              </a:solidFill>
              <a:latin typeface="+Headings" charset="0"/>
            </a:endParaRPr>
          </a:p>
        </p:txBody>
      </p:sp>
      <p:sp>
        <p:nvSpPr>
          <p:cNvPr id="2" name="Rectangle 1"/>
          <p:cNvSpPr/>
          <p:nvPr/>
        </p:nvSpPr>
        <p:spPr>
          <a:xfrm>
            <a:off x="299543" y="1217529"/>
            <a:ext cx="10893973" cy="4493538"/>
          </a:xfrm>
          <a:prstGeom prst="rect">
            <a:avLst/>
          </a:prstGeom>
        </p:spPr>
        <p:txBody>
          <a:bodyPr wrap="square">
            <a:spAutoFit/>
          </a:bodyPr>
          <a:lstStyle/>
          <a:p>
            <a:pPr marL="285750" indent="-285750">
              <a:buFont typeface="Arial" charset="0"/>
              <a:buChar char="•"/>
            </a:pPr>
            <a:r>
              <a:rPr lang="en-US" sz="2200" dirty="0"/>
              <a:t>The bottom line: NFC builds on the standards of HF RFID and turns the limitations </a:t>
            </a:r>
          </a:p>
          <a:p>
            <a:r>
              <a:rPr lang="en-US" sz="2200" dirty="0"/>
              <a:t> </a:t>
            </a:r>
            <a:r>
              <a:rPr lang="en-US" sz="2200" dirty="0" smtClean="0"/>
              <a:t>    of </a:t>
            </a:r>
            <a:r>
              <a:rPr lang="en-US" sz="2200" dirty="0"/>
              <a:t>near field HF RFID into a feature. </a:t>
            </a:r>
          </a:p>
          <a:p>
            <a:pPr marL="285750" indent="-285750">
              <a:buFont typeface="Arial" charset="0"/>
              <a:buChar char="•"/>
            </a:pPr>
            <a:r>
              <a:rPr lang="en-US" sz="2200" dirty="0"/>
              <a:t>An NFC device may have the following capabilities:</a:t>
            </a:r>
          </a:p>
          <a:p>
            <a:r>
              <a:rPr lang="en-US" sz="2200" dirty="0"/>
              <a:t>   </a:t>
            </a:r>
            <a:r>
              <a:rPr lang="en-US" sz="2200" dirty="0" smtClean="0"/>
              <a:t>  - </a:t>
            </a:r>
            <a:r>
              <a:rPr lang="en-US" sz="2200" dirty="0"/>
              <a:t>Act as a reader and tag</a:t>
            </a:r>
          </a:p>
          <a:p>
            <a:r>
              <a:rPr lang="en-US" sz="2200" dirty="0"/>
              <a:t>   </a:t>
            </a:r>
            <a:r>
              <a:rPr lang="en-US" sz="2200" dirty="0" smtClean="0"/>
              <a:t>  - </a:t>
            </a:r>
            <a:r>
              <a:rPr lang="en-US" sz="2200" dirty="0"/>
              <a:t>Provide peer to peer capability</a:t>
            </a:r>
          </a:p>
          <a:p>
            <a:r>
              <a:rPr lang="en-US" sz="2200" dirty="0"/>
              <a:t>   </a:t>
            </a:r>
            <a:r>
              <a:rPr lang="en-US" sz="2200" dirty="0" smtClean="0"/>
              <a:t>  - </a:t>
            </a:r>
            <a:r>
              <a:rPr lang="en-US" sz="2200" dirty="0"/>
              <a:t>Typically included in smart phones for payments</a:t>
            </a:r>
          </a:p>
          <a:p>
            <a:r>
              <a:rPr lang="en-US" sz="2200" dirty="0"/>
              <a:t>   </a:t>
            </a:r>
            <a:r>
              <a:rPr lang="en-US" sz="2200" dirty="0" smtClean="0"/>
              <a:t>  - </a:t>
            </a:r>
            <a:r>
              <a:rPr lang="en-US" sz="2200" dirty="0"/>
              <a:t>May read passive RFID or NFC tags</a:t>
            </a:r>
          </a:p>
          <a:p>
            <a:r>
              <a:rPr lang="en-US" sz="2200" dirty="0"/>
              <a:t>   </a:t>
            </a:r>
            <a:r>
              <a:rPr lang="en-US" sz="2200" dirty="0" smtClean="0"/>
              <a:t>  - </a:t>
            </a:r>
            <a:r>
              <a:rPr lang="en-US" sz="2200" dirty="0"/>
              <a:t>Data on a tag may include commands for the device to execute (open an app)</a:t>
            </a:r>
          </a:p>
          <a:p>
            <a:r>
              <a:rPr lang="en-US" sz="2200" dirty="0"/>
              <a:t>   </a:t>
            </a:r>
            <a:r>
              <a:rPr lang="en-US" sz="2200" dirty="0" smtClean="0"/>
              <a:t>  - </a:t>
            </a:r>
            <a:r>
              <a:rPr lang="en-US" sz="2200" dirty="0"/>
              <a:t>Along with HF RFID Tags, may be found on posters, advertisements, and signs.</a:t>
            </a:r>
          </a:p>
          <a:p>
            <a:r>
              <a:rPr lang="en-US" sz="2200" dirty="0"/>
              <a:t>   </a:t>
            </a:r>
            <a:r>
              <a:rPr lang="en-US" sz="2200" dirty="0" smtClean="0"/>
              <a:t>  - </a:t>
            </a:r>
            <a:r>
              <a:rPr lang="en-US" sz="2200" dirty="0"/>
              <a:t>An NFC tag may contain a URL to a configured web site, blog, how-to video, or </a:t>
            </a:r>
            <a:r>
              <a:rPr lang="en-US" sz="2200" dirty="0" smtClean="0"/>
              <a:t>   </a:t>
            </a:r>
          </a:p>
          <a:p>
            <a:r>
              <a:rPr lang="en-US" sz="2200" dirty="0" smtClean="0"/>
              <a:t>       coupon</a:t>
            </a:r>
            <a:r>
              <a:rPr lang="en-US" sz="2200" dirty="0"/>
              <a:t>.</a:t>
            </a:r>
          </a:p>
          <a:p>
            <a:r>
              <a:rPr lang="en-US" sz="2200" dirty="0"/>
              <a:t>   </a:t>
            </a:r>
            <a:r>
              <a:rPr lang="en-US" sz="2200" dirty="0" smtClean="0"/>
              <a:t>  - </a:t>
            </a:r>
            <a:r>
              <a:rPr lang="en-US" sz="2200" dirty="0"/>
              <a:t>As opposed to QR codes, NFC does not require that the user open an </a:t>
            </a:r>
            <a:r>
              <a:rPr lang="en-US" sz="2200" dirty="0" smtClean="0"/>
              <a:t>application  </a:t>
            </a:r>
          </a:p>
          <a:p>
            <a:r>
              <a:rPr lang="en-US" sz="2200" dirty="0"/>
              <a:t> </a:t>
            </a:r>
            <a:r>
              <a:rPr lang="en-US" sz="2200" dirty="0" smtClean="0"/>
              <a:t>      and focus </a:t>
            </a:r>
            <a:r>
              <a:rPr lang="en-US" sz="2200" dirty="0"/>
              <a:t>a camera. </a:t>
            </a:r>
            <a:endParaRPr lang="en-US" sz="2200" dirty="0"/>
          </a:p>
        </p:txBody>
      </p:sp>
    </p:spTree>
    <p:extLst>
      <p:ext uri="{BB962C8B-B14F-4D97-AF65-F5344CB8AC3E}">
        <p14:creationId xmlns:p14="http://schemas.microsoft.com/office/powerpoint/2010/main" val="1150844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5671" y="157655"/>
            <a:ext cx="3193503" cy="1261884"/>
          </a:xfrm>
          <a:prstGeom prst="rect">
            <a:avLst/>
          </a:prstGeom>
          <a:noFill/>
        </p:spPr>
        <p:txBody>
          <a:bodyPr wrap="none" rtlCol="0">
            <a:spAutoFit/>
          </a:bodyPr>
          <a:lstStyle/>
          <a:p>
            <a:r>
              <a:rPr lang="en-US" sz="3800" b="1" dirty="0">
                <a:solidFill>
                  <a:srgbClr val="960000"/>
                </a:solidFill>
                <a:latin typeface="+Headings" charset="0"/>
              </a:rPr>
              <a:t>NFC </a:t>
            </a:r>
            <a:r>
              <a:rPr lang="en-US" sz="3800" b="1" dirty="0" smtClean="0">
                <a:solidFill>
                  <a:srgbClr val="960000"/>
                </a:solidFill>
                <a:latin typeface="+Headings" charset="0"/>
              </a:rPr>
              <a:t>and </a:t>
            </a:r>
            <a:r>
              <a:rPr lang="en-US" sz="3800" b="1" dirty="0">
                <a:solidFill>
                  <a:srgbClr val="960000"/>
                </a:solidFill>
                <a:latin typeface="+Headings" charset="0"/>
              </a:rPr>
              <a:t>BLE</a:t>
            </a:r>
          </a:p>
          <a:p>
            <a:endParaRPr lang="en-US" sz="3800" b="1" dirty="0">
              <a:solidFill>
                <a:srgbClr val="A80000"/>
              </a:solidFill>
              <a:latin typeface="+Headings" charset="0"/>
            </a:endParaRPr>
          </a:p>
        </p:txBody>
      </p:sp>
      <p:sp>
        <p:nvSpPr>
          <p:cNvPr id="3" name="TextBox 2"/>
          <p:cNvSpPr txBox="1"/>
          <p:nvPr/>
        </p:nvSpPr>
        <p:spPr>
          <a:xfrm>
            <a:off x="615671" y="1592317"/>
            <a:ext cx="10640908" cy="3754874"/>
          </a:xfrm>
          <a:prstGeom prst="rect">
            <a:avLst/>
          </a:prstGeom>
          <a:noFill/>
        </p:spPr>
        <p:txBody>
          <a:bodyPr wrap="square" rtlCol="0">
            <a:spAutoFit/>
          </a:bodyPr>
          <a:lstStyle/>
          <a:p>
            <a:pPr marL="285750" indent="-285750">
              <a:buFont typeface="Arial" charset="0"/>
              <a:buChar char="•"/>
            </a:pPr>
            <a:r>
              <a:rPr lang="en-US" sz="2200" dirty="0"/>
              <a:t>The wireless coverage of a cell tower is measured in miles.</a:t>
            </a:r>
          </a:p>
          <a:p>
            <a:pPr marL="285750" indent="-285750">
              <a:buFont typeface="Arial" charset="0"/>
              <a:buChar char="•"/>
            </a:pPr>
            <a:r>
              <a:rPr lang="en-US" sz="2200" dirty="0"/>
              <a:t>The wireless coverage of Wi-Fi is measured in yards.</a:t>
            </a:r>
          </a:p>
          <a:p>
            <a:pPr marL="285750" indent="-285750">
              <a:buFont typeface="Arial" charset="0"/>
              <a:buChar char="•"/>
            </a:pPr>
            <a:r>
              <a:rPr lang="en-US" sz="2200" dirty="0"/>
              <a:t>BLE wireless coverage is measured feet. Available 1 to many.</a:t>
            </a:r>
          </a:p>
          <a:p>
            <a:pPr marL="285750" indent="-285750">
              <a:buFont typeface="Arial" charset="0"/>
              <a:buChar char="•"/>
            </a:pPr>
            <a:r>
              <a:rPr lang="en-US" sz="2200" dirty="0"/>
              <a:t>NFC wireless coverage is measure in centimeters. Forces 1 to 1 interaction.</a:t>
            </a:r>
          </a:p>
          <a:p>
            <a:pPr marL="285750" indent="-285750">
              <a:buFont typeface="Arial" charset="0"/>
              <a:buChar char="•"/>
            </a:pPr>
            <a:r>
              <a:rPr lang="en-US" sz="2200" dirty="0"/>
              <a:t>NFC requires user attention and engagement. BLE does not.</a:t>
            </a:r>
          </a:p>
          <a:p>
            <a:pPr marL="285750" indent="-285750">
              <a:buFont typeface="Arial" charset="0"/>
              <a:buChar char="•"/>
            </a:pPr>
            <a:r>
              <a:rPr lang="en-US" sz="2200" dirty="0"/>
              <a:t>BLE Beacons continually transmit a discovery signal to be received by a </a:t>
            </a:r>
          </a:p>
          <a:p>
            <a:r>
              <a:rPr lang="en-US" sz="2200" dirty="0" smtClean="0"/>
              <a:t>    BLE </a:t>
            </a:r>
            <a:r>
              <a:rPr lang="en-US" sz="2200" dirty="0"/>
              <a:t>enabled device (Smartphone)</a:t>
            </a:r>
          </a:p>
          <a:p>
            <a:pPr marL="285750" indent="-285750">
              <a:buFont typeface="Arial" charset="0"/>
              <a:buChar char="•"/>
            </a:pPr>
            <a:r>
              <a:rPr lang="en-US" sz="2200" dirty="0"/>
              <a:t>NFC Tags communicate only when close to an NFC enabled device (smartphone)</a:t>
            </a:r>
          </a:p>
          <a:p>
            <a:pPr marL="285750" indent="-285750">
              <a:buFont typeface="Arial" charset="0"/>
              <a:buChar char="•"/>
            </a:pPr>
            <a:r>
              <a:rPr lang="en-US" sz="2200" dirty="0"/>
              <a:t>BLE beacons have been around since 2006</a:t>
            </a:r>
          </a:p>
          <a:p>
            <a:pPr marL="285750" indent="-285750">
              <a:buFont typeface="Arial" charset="0"/>
              <a:buChar char="•"/>
            </a:pPr>
            <a:r>
              <a:rPr lang="en-US" sz="2200" dirty="0"/>
              <a:t>NFC is based on RFID and RFID has been around since the 1940’s. </a:t>
            </a:r>
          </a:p>
          <a:p>
            <a:endParaRPr lang="en-US" dirty="0"/>
          </a:p>
        </p:txBody>
      </p:sp>
      <p:sp>
        <p:nvSpPr>
          <p:cNvPr id="5" name="TextBox 4"/>
          <p:cNvSpPr txBox="1"/>
          <p:nvPr/>
        </p:nvSpPr>
        <p:spPr>
          <a:xfrm>
            <a:off x="472966" y="5943600"/>
            <a:ext cx="1994457" cy="523220"/>
          </a:xfrm>
          <a:prstGeom prst="rect">
            <a:avLst/>
          </a:prstGeom>
          <a:noFill/>
        </p:spPr>
        <p:txBody>
          <a:bodyPr wrap="none" rtlCol="0">
            <a:spAutoFit/>
          </a:bodyPr>
          <a:lstStyle/>
          <a:p>
            <a:r>
              <a:rPr lang="en-US" sz="1000" dirty="0" smtClean="0"/>
              <a:t>From: Mobile </a:t>
            </a:r>
            <a:r>
              <a:rPr lang="en-US" sz="1000" dirty="0" err="1"/>
              <a:t>Payements</a:t>
            </a:r>
            <a:r>
              <a:rPr lang="en-US" sz="1000" dirty="0"/>
              <a:t> </a:t>
            </a:r>
            <a:r>
              <a:rPr lang="en-US" sz="1000" dirty="0" smtClean="0"/>
              <a:t>Today</a:t>
            </a:r>
            <a:endParaRPr lang="en-US" sz="1000" dirty="0"/>
          </a:p>
          <a:p>
            <a:endParaRPr lang="en-US" dirty="0"/>
          </a:p>
        </p:txBody>
      </p:sp>
    </p:spTree>
    <p:extLst>
      <p:ext uri="{BB962C8B-B14F-4D97-AF65-F5344CB8AC3E}">
        <p14:creationId xmlns:p14="http://schemas.microsoft.com/office/powerpoint/2010/main" val="1453980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5671" y="157655"/>
            <a:ext cx="3882794" cy="1261884"/>
          </a:xfrm>
          <a:prstGeom prst="rect">
            <a:avLst/>
          </a:prstGeom>
          <a:noFill/>
        </p:spPr>
        <p:txBody>
          <a:bodyPr wrap="none" rtlCol="0">
            <a:spAutoFit/>
          </a:bodyPr>
          <a:lstStyle/>
          <a:p>
            <a:r>
              <a:rPr lang="en-US" sz="3800" b="1" dirty="0">
                <a:solidFill>
                  <a:srgbClr val="960000"/>
                </a:solidFill>
                <a:latin typeface="+Headings" charset="0"/>
              </a:rPr>
              <a:t>NFC </a:t>
            </a:r>
            <a:r>
              <a:rPr lang="en-US" sz="3800" b="1" dirty="0" smtClean="0">
                <a:solidFill>
                  <a:srgbClr val="960000"/>
                </a:solidFill>
                <a:latin typeface="+Headings" charset="0"/>
              </a:rPr>
              <a:t>and BLE (2)</a:t>
            </a:r>
            <a:endParaRPr lang="en-US" sz="3800" b="1" dirty="0">
              <a:solidFill>
                <a:srgbClr val="960000"/>
              </a:solidFill>
              <a:latin typeface="+Headings" charset="0"/>
            </a:endParaRPr>
          </a:p>
          <a:p>
            <a:endParaRPr lang="en-US" sz="3800" b="1" dirty="0">
              <a:solidFill>
                <a:srgbClr val="A80000"/>
              </a:solidFill>
              <a:latin typeface="+Headings" charset="0"/>
            </a:endParaRPr>
          </a:p>
        </p:txBody>
      </p:sp>
      <p:sp>
        <p:nvSpPr>
          <p:cNvPr id="3" name="TextBox 2"/>
          <p:cNvSpPr txBox="1"/>
          <p:nvPr/>
        </p:nvSpPr>
        <p:spPr>
          <a:xfrm>
            <a:off x="615671" y="1592317"/>
            <a:ext cx="10640908" cy="4093428"/>
          </a:xfrm>
          <a:prstGeom prst="rect">
            <a:avLst/>
          </a:prstGeom>
          <a:noFill/>
        </p:spPr>
        <p:txBody>
          <a:bodyPr wrap="square" rtlCol="0">
            <a:spAutoFit/>
          </a:bodyPr>
          <a:lstStyle/>
          <a:p>
            <a:pPr marL="342900" indent="-342900">
              <a:buFont typeface="Arial" charset="0"/>
              <a:buChar char="•"/>
            </a:pPr>
            <a:r>
              <a:rPr lang="en-US" sz="2200" dirty="0"/>
              <a:t>Location awareness: </a:t>
            </a:r>
          </a:p>
          <a:p>
            <a:r>
              <a:rPr lang="en-US" sz="2200" dirty="0"/>
              <a:t>    - BLE user device knows if it is close, near, or far from the </a:t>
            </a:r>
          </a:p>
          <a:p>
            <a:r>
              <a:rPr lang="en-US" sz="2200" dirty="0"/>
              <a:t>      beacon. With an ID from the beacon, you know where you are.</a:t>
            </a:r>
          </a:p>
          <a:p>
            <a:r>
              <a:rPr lang="en-US" sz="2200" dirty="0"/>
              <a:t>    - NFC location may be determined if the tag is in a fixed location and </a:t>
            </a:r>
          </a:p>
          <a:p>
            <a:r>
              <a:rPr lang="en-US" sz="2200" dirty="0"/>
              <a:t>      the reader picks up its unique ID.</a:t>
            </a:r>
          </a:p>
          <a:p>
            <a:pPr marL="342900" indent="-342900">
              <a:buFont typeface="Arial" charset="0"/>
              <a:buChar char="•"/>
            </a:pPr>
            <a:r>
              <a:rPr lang="en-US" sz="2200" dirty="0"/>
              <a:t>Energy:</a:t>
            </a:r>
          </a:p>
          <a:p>
            <a:r>
              <a:rPr lang="en-US" sz="2200" dirty="0"/>
              <a:t>   - BLE typically uses a battery that will need replacing.</a:t>
            </a:r>
          </a:p>
          <a:p>
            <a:r>
              <a:rPr lang="en-US" sz="2200" dirty="0"/>
              <a:t>   - NFC Tags leverage the power of the reader – no battery replacement.</a:t>
            </a:r>
          </a:p>
          <a:p>
            <a:pPr marL="342900" indent="-342900">
              <a:buFont typeface="Arial" charset="0"/>
              <a:buChar char="•"/>
            </a:pPr>
            <a:r>
              <a:rPr lang="en-US" sz="2200" dirty="0"/>
              <a:t>Price:</a:t>
            </a:r>
          </a:p>
          <a:p>
            <a:r>
              <a:rPr lang="en-US" sz="2200" dirty="0"/>
              <a:t>   - BLE price measured in a few 10’s of dollars.</a:t>
            </a:r>
          </a:p>
          <a:p>
            <a:r>
              <a:rPr lang="en-US" sz="2200" dirty="0"/>
              <a:t>   - NFC beacons measured in 10’s of cents.</a:t>
            </a:r>
          </a:p>
          <a:p>
            <a:endParaRPr lang="en-US" dirty="0"/>
          </a:p>
        </p:txBody>
      </p:sp>
      <p:sp>
        <p:nvSpPr>
          <p:cNvPr id="2" name="TextBox 1"/>
          <p:cNvSpPr txBox="1"/>
          <p:nvPr/>
        </p:nvSpPr>
        <p:spPr>
          <a:xfrm>
            <a:off x="472966" y="5959366"/>
            <a:ext cx="1994457" cy="800219"/>
          </a:xfrm>
          <a:prstGeom prst="rect">
            <a:avLst/>
          </a:prstGeom>
          <a:noFill/>
        </p:spPr>
        <p:txBody>
          <a:bodyPr wrap="none" rtlCol="0">
            <a:spAutoFit/>
          </a:bodyPr>
          <a:lstStyle/>
          <a:p>
            <a:r>
              <a:rPr lang="en-US" sz="1000" dirty="0"/>
              <a:t>From: Mobile </a:t>
            </a:r>
            <a:r>
              <a:rPr lang="en-US" sz="1000" dirty="0" err="1"/>
              <a:t>Payements</a:t>
            </a:r>
            <a:r>
              <a:rPr lang="en-US" sz="1000" dirty="0"/>
              <a:t> Today</a:t>
            </a:r>
          </a:p>
          <a:p>
            <a:endParaRPr lang="en-US" dirty="0"/>
          </a:p>
          <a:p>
            <a:endParaRPr lang="en-US" dirty="0"/>
          </a:p>
        </p:txBody>
      </p:sp>
    </p:spTree>
    <p:extLst>
      <p:ext uri="{BB962C8B-B14F-4D97-AF65-F5344CB8AC3E}">
        <p14:creationId xmlns:p14="http://schemas.microsoft.com/office/powerpoint/2010/main" val="446258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5671" y="157655"/>
            <a:ext cx="3884077" cy="1261884"/>
          </a:xfrm>
          <a:prstGeom prst="rect">
            <a:avLst/>
          </a:prstGeom>
          <a:noFill/>
        </p:spPr>
        <p:txBody>
          <a:bodyPr wrap="none" rtlCol="0">
            <a:spAutoFit/>
          </a:bodyPr>
          <a:lstStyle/>
          <a:p>
            <a:r>
              <a:rPr lang="en-US" sz="3800" b="1" dirty="0" smtClean="0">
                <a:solidFill>
                  <a:srgbClr val="960000"/>
                </a:solidFill>
                <a:latin typeface="+Headings" charset="0"/>
              </a:rPr>
              <a:t>The physical Web</a:t>
            </a:r>
            <a:endParaRPr lang="en-US" sz="3800" b="1" dirty="0">
              <a:solidFill>
                <a:srgbClr val="960000"/>
              </a:solidFill>
              <a:latin typeface="+Headings" charset="0"/>
            </a:endParaRPr>
          </a:p>
          <a:p>
            <a:endParaRPr lang="en-US" sz="3800" b="1" dirty="0">
              <a:solidFill>
                <a:srgbClr val="A80000"/>
              </a:solidFill>
              <a:latin typeface="+Headings" charset="0"/>
            </a:endParaRPr>
          </a:p>
        </p:txBody>
      </p:sp>
      <p:sp>
        <p:nvSpPr>
          <p:cNvPr id="3" name="TextBox 2"/>
          <p:cNvSpPr txBox="1"/>
          <p:nvPr/>
        </p:nvSpPr>
        <p:spPr>
          <a:xfrm>
            <a:off x="615671" y="1592317"/>
            <a:ext cx="10640908" cy="2923877"/>
          </a:xfrm>
          <a:prstGeom prst="rect">
            <a:avLst/>
          </a:prstGeom>
          <a:noFill/>
        </p:spPr>
        <p:txBody>
          <a:bodyPr wrap="square" rtlCol="0">
            <a:spAutoFit/>
          </a:bodyPr>
          <a:lstStyle/>
          <a:p>
            <a:pPr marL="342900" indent="-342900">
              <a:buFont typeface="Arial" charset="0"/>
              <a:buChar char="•"/>
            </a:pPr>
            <a:r>
              <a:rPr lang="en-US" sz="2400" dirty="0"/>
              <a:t>The Physical Web associates People, Places, and Things with web pages or services.</a:t>
            </a:r>
          </a:p>
          <a:p>
            <a:pPr marL="342900" indent="-342900">
              <a:buFont typeface="Arial" charset="0"/>
              <a:buChar char="•"/>
            </a:pPr>
            <a:r>
              <a:rPr lang="en-US" sz="2400" dirty="0"/>
              <a:t>Searching the Physical Web will likely be based on proximity.</a:t>
            </a:r>
          </a:p>
          <a:p>
            <a:pPr marL="342900" indent="-342900">
              <a:buFont typeface="Arial" charset="0"/>
              <a:buChar char="•"/>
            </a:pPr>
            <a:r>
              <a:rPr lang="en-US" sz="2400" dirty="0"/>
              <a:t>HTML provides fine support for human to machine interaction.</a:t>
            </a:r>
          </a:p>
          <a:p>
            <a:pPr marL="342900" indent="-342900">
              <a:buFont typeface="Arial" charset="0"/>
              <a:buChar char="•"/>
            </a:pPr>
            <a:r>
              <a:rPr lang="en-US" sz="2400" dirty="0" err="1"/>
              <a:t>Schema.org</a:t>
            </a:r>
            <a:r>
              <a:rPr lang="en-US" sz="2400" dirty="0"/>
              <a:t> approaches work well for machine to machine interactions.</a:t>
            </a:r>
          </a:p>
          <a:p>
            <a:pPr marL="342900" indent="-342900">
              <a:buFont typeface="Arial" charset="0"/>
              <a:buChar char="•"/>
            </a:pPr>
            <a:r>
              <a:rPr lang="en-US" sz="2400" dirty="0"/>
              <a:t>The Physical Web </a:t>
            </a:r>
            <a:r>
              <a:rPr lang="en-US" sz="2400" dirty="0" smtClean="0"/>
              <a:t>may employ </a:t>
            </a:r>
            <a:r>
              <a:rPr lang="en-US" sz="2400" dirty="0"/>
              <a:t>beacons attached to objects. </a:t>
            </a:r>
          </a:p>
          <a:p>
            <a:pPr marL="342900" indent="-342900">
              <a:buFont typeface="Arial" charset="0"/>
              <a:buChar char="•"/>
            </a:pPr>
            <a:endParaRPr lang="en-US" sz="2200" dirty="0"/>
          </a:p>
          <a:p>
            <a:endParaRPr lang="en-US" dirty="0"/>
          </a:p>
        </p:txBody>
      </p:sp>
      <p:sp>
        <p:nvSpPr>
          <p:cNvPr id="2" name="TextBox 1"/>
          <p:cNvSpPr txBox="1"/>
          <p:nvPr/>
        </p:nvSpPr>
        <p:spPr>
          <a:xfrm>
            <a:off x="472966" y="5959366"/>
            <a:ext cx="1994457" cy="800219"/>
          </a:xfrm>
          <a:prstGeom prst="rect">
            <a:avLst/>
          </a:prstGeom>
          <a:noFill/>
        </p:spPr>
        <p:txBody>
          <a:bodyPr wrap="none" rtlCol="0">
            <a:spAutoFit/>
          </a:bodyPr>
          <a:lstStyle/>
          <a:p>
            <a:r>
              <a:rPr lang="en-US" sz="1000" dirty="0"/>
              <a:t>From: Mobile </a:t>
            </a:r>
            <a:r>
              <a:rPr lang="en-US" sz="1000" dirty="0" err="1"/>
              <a:t>Payements</a:t>
            </a:r>
            <a:r>
              <a:rPr lang="en-US" sz="1000" dirty="0"/>
              <a:t> Today</a:t>
            </a:r>
          </a:p>
          <a:p>
            <a:endParaRPr lang="en-US" dirty="0"/>
          </a:p>
          <a:p>
            <a:endParaRPr lang="en-US" dirty="0"/>
          </a:p>
        </p:txBody>
      </p:sp>
    </p:spTree>
    <p:extLst>
      <p:ext uri="{BB962C8B-B14F-4D97-AF65-F5344CB8AC3E}">
        <p14:creationId xmlns:p14="http://schemas.microsoft.com/office/powerpoint/2010/main" val="95391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dirty="0" smtClean="0"/>
              <a:t>“Some </a:t>
            </a:r>
            <a:r>
              <a:rPr lang="en-US" sz="2800" dirty="0"/>
              <a:t>have suggested that the internet of things </a:t>
            </a:r>
            <a:r>
              <a:rPr lang="en-US" sz="2800" dirty="0" smtClean="0"/>
              <a:t>‘changes everything’, </a:t>
            </a:r>
            <a:r>
              <a:rPr lang="en-US" sz="2800" dirty="0"/>
              <a:t>but that is a dangerous oversimplification. As with the internet itself, smart, connected products reflect a whole new set of technological possibilities that have emerged</a:t>
            </a:r>
            <a:r>
              <a:rPr lang="en-US" sz="2800" dirty="0" smtClean="0"/>
              <a:t>.”</a:t>
            </a:r>
            <a:endParaRPr lang="en-US" sz="2800" dirty="0"/>
          </a:p>
        </p:txBody>
      </p:sp>
      <p:sp>
        <p:nvSpPr>
          <p:cNvPr id="4" name="TextBox 3"/>
          <p:cNvSpPr txBox="1"/>
          <p:nvPr/>
        </p:nvSpPr>
        <p:spPr>
          <a:xfrm>
            <a:off x="706056" y="4618299"/>
            <a:ext cx="10110588" cy="646331"/>
          </a:xfrm>
          <a:prstGeom prst="rect">
            <a:avLst/>
          </a:prstGeom>
          <a:noFill/>
        </p:spPr>
        <p:txBody>
          <a:bodyPr wrap="none" rtlCol="0">
            <a:spAutoFit/>
          </a:bodyPr>
          <a:lstStyle/>
          <a:p>
            <a:r>
              <a:rPr lang="en-US" dirty="0"/>
              <a:t>From: “How Smart Connected Products are Transforming Competition” Harvard Business Review</a:t>
            </a:r>
          </a:p>
          <a:p>
            <a:endParaRPr lang="en-US" dirty="0"/>
          </a:p>
        </p:txBody>
      </p:sp>
    </p:spTree>
    <p:extLst>
      <p:ext uri="{BB962C8B-B14F-4D97-AF65-F5344CB8AC3E}">
        <p14:creationId xmlns:p14="http://schemas.microsoft.com/office/powerpoint/2010/main" val="18760545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5671" y="157655"/>
            <a:ext cx="3884077" cy="1261884"/>
          </a:xfrm>
          <a:prstGeom prst="rect">
            <a:avLst/>
          </a:prstGeom>
          <a:noFill/>
        </p:spPr>
        <p:txBody>
          <a:bodyPr wrap="none" rtlCol="0">
            <a:spAutoFit/>
          </a:bodyPr>
          <a:lstStyle/>
          <a:p>
            <a:r>
              <a:rPr lang="en-US" sz="3800" b="1" dirty="0" smtClean="0">
                <a:solidFill>
                  <a:srgbClr val="960000"/>
                </a:solidFill>
                <a:latin typeface="+Headings" charset="0"/>
              </a:rPr>
              <a:t>The physical Web</a:t>
            </a:r>
            <a:endParaRPr lang="en-US" sz="3800" b="1" dirty="0">
              <a:solidFill>
                <a:srgbClr val="960000"/>
              </a:solidFill>
              <a:latin typeface="+Headings" charset="0"/>
            </a:endParaRPr>
          </a:p>
          <a:p>
            <a:endParaRPr lang="en-US" sz="3800" b="1" dirty="0">
              <a:solidFill>
                <a:srgbClr val="A80000"/>
              </a:solidFill>
              <a:latin typeface="+Headings" charset="0"/>
            </a:endParaRPr>
          </a:p>
        </p:txBody>
      </p:sp>
      <p:pic>
        <p:nvPicPr>
          <p:cNvPr id="5" name="Picture 4"/>
          <p:cNvPicPr>
            <a:picLocks noChangeAspect="1"/>
          </p:cNvPicPr>
          <p:nvPr/>
        </p:nvPicPr>
        <p:blipFill>
          <a:blip r:embed="rId3"/>
          <a:stretch>
            <a:fillRect/>
          </a:stretch>
        </p:blipFill>
        <p:spPr>
          <a:xfrm>
            <a:off x="1082089" y="2130739"/>
            <a:ext cx="3771900" cy="3771900"/>
          </a:xfrm>
          <a:prstGeom prst="rect">
            <a:avLst/>
          </a:prstGeom>
        </p:spPr>
      </p:pic>
      <p:sp>
        <p:nvSpPr>
          <p:cNvPr id="6" name="TextBox 5"/>
          <p:cNvSpPr txBox="1"/>
          <p:nvPr/>
        </p:nvSpPr>
        <p:spPr>
          <a:xfrm>
            <a:off x="4986084" y="2835311"/>
            <a:ext cx="4930196" cy="2031325"/>
          </a:xfrm>
          <a:prstGeom prst="rect">
            <a:avLst/>
          </a:prstGeom>
          <a:noFill/>
        </p:spPr>
        <p:txBody>
          <a:bodyPr wrap="none" rtlCol="0">
            <a:spAutoFit/>
          </a:bodyPr>
          <a:lstStyle/>
          <a:p>
            <a:r>
              <a:rPr lang="en-US" dirty="0" smtClean="0"/>
              <a:t>From the advertisement:</a:t>
            </a:r>
          </a:p>
          <a:p>
            <a:endParaRPr lang="en-US" dirty="0"/>
          </a:p>
          <a:p>
            <a:r>
              <a:rPr lang="en-US" dirty="0" smtClean="0"/>
              <a:t>“Simply </a:t>
            </a:r>
            <a:r>
              <a:rPr lang="en-US" dirty="0"/>
              <a:t>include the </a:t>
            </a:r>
            <a:r>
              <a:rPr lang="en-US" dirty="0" err="1"/>
              <a:t>PhysicalWebURL</a:t>
            </a:r>
            <a:r>
              <a:rPr lang="en-US" dirty="0"/>
              <a:t> you will </a:t>
            </a:r>
            <a:endParaRPr lang="en-US" dirty="0"/>
          </a:p>
          <a:p>
            <a:r>
              <a:rPr lang="en-US" dirty="0"/>
              <a:t>like </a:t>
            </a:r>
            <a:r>
              <a:rPr lang="en-US" dirty="0"/>
              <a:t>your beacon configured for, and we will </a:t>
            </a:r>
            <a:endParaRPr lang="en-US" dirty="0"/>
          </a:p>
          <a:p>
            <a:r>
              <a:rPr lang="en-US" dirty="0"/>
              <a:t>get </a:t>
            </a:r>
            <a:r>
              <a:rPr lang="en-US" dirty="0"/>
              <a:t>the beacon configured prior to shipping. </a:t>
            </a:r>
            <a:endParaRPr lang="en-US" dirty="0"/>
          </a:p>
          <a:p>
            <a:r>
              <a:rPr lang="en-US" dirty="0"/>
              <a:t>To </a:t>
            </a:r>
            <a:r>
              <a:rPr lang="en-US" dirty="0"/>
              <a:t>place an order for beacons with </a:t>
            </a:r>
            <a:endParaRPr lang="en-US" dirty="0"/>
          </a:p>
          <a:p>
            <a:r>
              <a:rPr lang="en-US" dirty="0"/>
              <a:t>different </a:t>
            </a:r>
            <a:r>
              <a:rPr lang="en-US" dirty="0"/>
              <a:t>URLs, please follow the steps below</a:t>
            </a:r>
            <a:r>
              <a:rPr lang="en-US" dirty="0" smtClean="0"/>
              <a:t>:”</a:t>
            </a:r>
            <a:endParaRPr lang="en-US" dirty="0"/>
          </a:p>
        </p:txBody>
      </p:sp>
      <p:sp>
        <p:nvSpPr>
          <p:cNvPr id="7" name="Rectangle 6"/>
          <p:cNvSpPr/>
          <p:nvPr/>
        </p:nvSpPr>
        <p:spPr>
          <a:xfrm>
            <a:off x="4986084" y="2127425"/>
            <a:ext cx="4572000" cy="923330"/>
          </a:xfrm>
          <a:prstGeom prst="rect">
            <a:avLst/>
          </a:prstGeom>
        </p:spPr>
        <p:txBody>
          <a:bodyPr>
            <a:spAutoFit/>
          </a:bodyPr>
          <a:lstStyle/>
          <a:p>
            <a:r>
              <a:rPr lang="en-US" dirty="0" err="1">
                <a:solidFill>
                  <a:srgbClr val="333333"/>
                </a:solidFill>
                <a:latin typeface="Cabin" charset="0"/>
              </a:rPr>
              <a:t>RadBeacon</a:t>
            </a:r>
            <a:r>
              <a:rPr lang="en-US" dirty="0">
                <a:solidFill>
                  <a:srgbClr val="333333"/>
                </a:solidFill>
                <a:latin typeface="Cabin" charset="0"/>
              </a:rPr>
              <a:t> Dot for The Physical Web</a:t>
            </a:r>
          </a:p>
          <a:p>
            <a:r>
              <a:rPr lang="en-US" dirty="0">
                <a:solidFill>
                  <a:srgbClr val="555555"/>
                </a:solidFill>
                <a:latin typeface="Helvetica" charset="0"/>
              </a:rPr>
              <a:t/>
            </a:r>
            <a:br>
              <a:rPr lang="en-US" dirty="0">
                <a:solidFill>
                  <a:srgbClr val="555555"/>
                </a:solidFill>
                <a:latin typeface="Helvetica" charset="0"/>
              </a:rPr>
            </a:br>
            <a:endParaRPr lang="en-US" dirty="0">
              <a:solidFill>
                <a:srgbClr val="555555"/>
              </a:solidFill>
              <a:latin typeface="Helvetica" charset="0"/>
            </a:endParaRPr>
          </a:p>
        </p:txBody>
      </p:sp>
      <p:sp>
        <p:nvSpPr>
          <p:cNvPr id="8" name="TextBox 7"/>
          <p:cNvSpPr txBox="1"/>
          <p:nvPr/>
        </p:nvSpPr>
        <p:spPr>
          <a:xfrm>
            <a:off x="1082089" y="1419539"/>
            <a:ext cx="8282191" cy="707886"/>
          </a:xfrm>
          <a:prstGeom prst="rect">
            <a:avLst/>
          </a:prstGeom>
          <a:noFill/>
        </p:spPr>
        <p:txBody>
          <a:bodyPr wrap="square" rtlCol="0">
            <a:spAutoFit/>
          </a:bodyPr>
          <a:lstStyle/>
          <a:p>
            <a:pPr algn="ctr"/>
            <a:r>
              <a:rPr lang="en-US" sz="4000" dirty="0"/>
              <a:t>An </a:t>
            </a:r>
            <a:r>
              <a:rPr lang="en-US" sz="4000" dirty="0" err="1"/>
              <a:t>Eddystone</a:t>
            </a:r>
            <a:r>
              <a:rPr lang="en-US" sz="4000" dirty="0"/>
              <a:t> Beacon</a:t>
            </a:r>
            <a:endParaRPr lang="en-US" sz="4000" dirty="0"/>
          </a:p>
        </p:txBody>
      </p:sp>
    </p:spTree>
    <p:extLst>
      <p:ext uri="{BB962C8B-B14F-4D97-AF65-F5344CB8AC3E}">
        <p14:creationId xmlns:p14="http://schemas.microsoft.com/office/powerpoint/2010/main" val="16523304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5671" y="157655"/>
            <a:ext cx="2940292" cy="1261884"/>
          </a:xfrm>
          <a:prstGeom prst="rect">
            <a:avLst/>
          </a:prstGeom>
          <a:noFill/>
        </p:spPr>
        <p:txBody>
          <a:bodyPr wrap="none" rtlCol="0">
            <a:spAutoFit/>
          </a:bodyPr>
          <a:lstStyle/>
          <a:p>
            <a:r>
              <a:rPr lang="en-US" sz="3800" b="1" dirty="0" smtClean="0">
                <a:solidFill>
                  <a:srgbClr val="960000"/>
                </a:solidFill>
                <a:latin typeface="+Headings" charset="0"/>
              </a:rPr>
              <a:t>Digital Twins</a:t>
            </a:r>
            <a:endParaRPr lang="en-US" sz="3800" b="1" dirty="0">
              <a:solidFill>
                <a:srgbClr val="960000"/>
              </a:solidFill>
              <a:latin typeface="+Headings" charset="0"/>
            </a:endParaRPr>
          </a:p>
          <a:p>
            <a:endParaRPr lang="en-US" sz="3800" b="1" dirty="0">
              <a:solidFill>
                <a:srgbClr val="A80000"/>
              </a:solidFill>
              <a:latin typeface="+Headings" charset="0"/>
            </a:endParaRPr>
          </a:p>
        </p:txBody>
      </p:sp>
      <p:sp>
        <p:nvSpPr>
          <p:cNvPr id="2" name="Rectangle 1"/>
          <p:cNvSpPr/>
          <p:nvPr/>
        </p:nvSpPr>
        <p:spPr>
          <a:xfrm>
            <a:off x="346841" y="1655378"/>
            <a:ext cx="11146221" cy="4124206"/>
          </a:xfrm>
          <a:prstGeom prst="rect">
            <a:avLst/>
          </a:prstGeom>
        </p:spPr>
        <p:txBody>
          <a:bodyPr wrap="square">
            <a:spAutoFit/>
          </a:bodyPr>
          <a:lstStyle/>
          <a:p>
            <a:pPr marL="285750" indent="-285750">
              <a:buFont typeface="Arial" charset="0"/>
              <a:buChar char="•"/>
            </a:pPr>
            <a:r>
              <a:rPr lang="en-US" sz="2200" dirty="0"/>
              <a:t>From the article: “It seems like a good idea for the </a:t>
            </a:r>
            <a:r>
              <a:rPr lang="en-US" sz="2200" dirty="0" err="1"/>
              <a:t>IoT</a:t>
            </a:r>
            <a:r>
              <a:rPr lang="en-US" sz="2200" dirty="0"/>
              <a:t> architecture to register every device with a </a:t>
            </a:r>
            <a:r>
              <a:rPr lang="en-US" sz="2200" dirty="0" smtClean="0"/>
              <a:t>cloud </a:t>
            </a:r>
            <a:r>
              <a:rPr lang="en-US" sz="2200" dirty="0"/>
              <a:t>service and communicate with that service alone. </a:t>
            </a:r>
            <a:endParaRPr lang="en-US" sz="2200" dirty="0" smtClean="0"/>
          </a:p>
          <a:p>
            <a:pPr marL="285750" indent="-285750">
              <a:buFont typeface="Arial" charset="0"/>
              <a:buChar char="•"/>
            </a:pPr>
            <a:r>
              <a:rPr lang="en-US" sz="2200" dirty="0" smtClean="0"/>
              <a:t>Users </a:t>
            </a:r>
            <a:r>
              <a:rPr lang="en-US" sz="2200" dirty="0"/>
              <a:t>or other computers </a:t>
            </a:r>
            <a:r>
              <a:rPr lang="en-US" sz="2200" dirty="0" smtClean="0"/>
              <a:t>would </a:t>
            </a:r>
            <a:r>
              <a:rPr lang="en-US" sz="2200" dirty="0"/>
              <a:t>then interact with this service to determine the device’s status or control </a:t>
            </a:r>
            <a:r>
              <a:rPr lang="en-US" sz="2200" dirty="0" smtClean="0"/>
              <a:t>its behavior</a:t>
            </a:r>
            <a:r>
              <a:rPr lang="en-US" sz="2200" dirty="0"/>
              <a:t>.  </a:t>
            </a:r>
            <a:endParaRPr lang="en-US" sz="2200" dirty="0" smtClean="0"/>
          </a:p>
          <a:p>
            <a:pPr marL="285750" indent="-285750">
              <a:buFont typeface="Arial" charset="0"/>
              <a:buChar char="•"/>
            </a:pPr>
            <a:r>
              <a:rPr lang="en-US" sz="2200" dirty="0" smtClean="0"/>
              <a:t>This </a:t>
            </a:r>
            <a:r>
              <a:rPr lang="en-US" sz="2200" dirty="0"/>
              <a:t>approach provides economics of scale, automatic backup of data, </a:t>
            </a:r>
            <a:r>
              <a:rPr lang="en-US" sz="2200" dirty="0" smtClean="0"/>
              <a:t>and </a:t>
            </a:r>
            <a:r>
              <a:rPr lang="en-US" sz="2200" dirty="0"/>
              <a:t>security provided by providers on the cloud.” </a:t>
            </a:r>
            <a:endParaRPr lang="en-US" sz="2200" dirty="0" smtClean="0"/>
          </a:p>
          <a:p>
            <a:pPr marL="285750" indent="-285750">
              <a:buFont typeface="Arial" charset="0"/>
              <a:buChar char="•"/>
            </a:pPr>
            <a:r>
              <a:rPr lang="en-US" sz="2200" dirty="0" smtClean="0"/>
              <a:t>General Electric promotes its PREDIX platform. Digital Twins are described as :</a:t>
            </a:r>
          </a:p>
          <a:p>
            <a:r>
              <a:rPr lang="en-US" sz="2400" dirty="0"/>
              <a:t> </a:t>
            </a:r>
            <a:r>
              <a:rPr lang="en-US" sz="2400" dirty="0" smtClean="0"/>
              <a:t>       - providing </a:t>
            </a:r>
            <a:r>
              <a:rPr lang="en-US" sz="2400" dirty="0"/>
              <a:t>a software representation of a physical asset.</a:t>
            </a:r>
            <a:endParaRPr lang="en-US" sz="2200" dirty="0" smtClean="0"/>
          </a:p>
          <a:p>
            <a:r>
              <a:rPr lang="en-US" sz="2200" dirty="0"/>
              <a:t> </a:t>
            </a:r>
            <a:r>
              <a:rPr lang="en-US" sz="2200" dirty="0" smtClean="0"/>
              <a:t>        - providing a single source of truth about the asset</a:t>
            </a:r>
          </a:p>
          <a:p>
            <a:r>
              <a:rPr lang="en-US" sz="2200" dirty="0"/>
              <a:t> </a:t>
            </a:r>
            <a:r>
              <a:rPr lang="en-US" sz="2200" dirty="0" smtClean="0"/>
              <a:t>        - holding data </a:t>
            </a:r>
            <a:r>
              <a:rPr lang="en-US" sz="2200" dirty="0"/>
              <a:t>about past and present state, condition, and </a:t>
            </a:r>
            <a:r>
              <a:rPr lang="en-US" sz="2200" dirty="0" smtClean="0"/>
              <a:t>performance of </a:t>
            </a:r>
          </a:p>
          <a:p>
            <a:r>
              <a:rPr lang="en-US" sz="2200" dirty="0"/>
              <a:t> </a:t>
            </a:r>
            <a:r>
              <a:rPr lang="en-US" sz="2200" dirty="0" smtClean="0"/>
              <a:t>           the asset providing analytics</a:t>
            </a:r>
          </a:p>
          <a:p>
            <a:endParaRPr lang="en-US" dirty="0"/>
          </a:p>
        </p:txBody>
      </p:sp>
    </p:spTree>
    <p:extLst>
      <p:ext uri="{BB962C8B-B14F-4D97-AF65-F5344CB8AC3E}">
        <p14:creationId xmlns:p14="http://schemas.microsoft.com/office/powerpoint/2010/main" val="1788837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5671" y="157655"/>
            <a:ext cx="6042936" cy="1261884"/>
          </a:xfrm>
          <a:prstGeom prst="rect">
            <a:avLst/>
          </a:prstGeom>
          <a:noFill/>
        </p:spPr>
        <p:txBody>
          <a:bodyPr wrap="none" rtlCol="0">
            <a:spAutoFit/>
          </a:bodyPr>
          <a:lstStyle/>
          <a:p>
            <a:r>
              <a:rPr lang="en-US" sz="3800" b="1" dirty="0" smtClean="0">
                <a:solidFill>
                  <a:srgbClr val="960000"/>
                </a:solidFill>
                <a:latin typeface="+Headings" charset="0"/>
              </a:rPr>
              <a:t>Client server or peer to peer</a:t>
            </a:r>
            <a:endParaRPr lang="en-US" sz="3800" b="1" dirty="0">
              <a:solidFill>
                <a:srgbClr val="960000"/>
              </a:solidFill>
              <a:latin typeface="+Headings" charset="0"/>
            </a:endParaRPr>
          </a:p>
          <a:p>
            <a:endParaRPr lang="en-US" sz="3800" b="1" dirty="0">
              <a:solidFill>
                <a:srgbClr val="A80000"/>
              </a:solidFill>
              <a:latin typeface="+Headings" charset="0"/>
            </a:endParaRPr>
          </a:p>
        </p:txBody>
      </p:sp>
      <p:sp>
        <p:nvSpPr>
          <p:cNvPr id="3" name="Rectangle 2"/>
          <p:cNvSpPr/>
          <p:nvPr/>
        </p:nvSpPr>
        <p:spPr>
          <a:xfrm>
            <a:off x="615670" y="1225689"/>
            <a:ext cx="10357129" cy="3139321"/>
          </a:xfrm>
          <a:prstGeom prst="rect">
            <a:avLst/>
          </a:prstGeom>
        </p:spPr>
        <p:txBody>
          <a:bodyPr wrap="square">
            <a:spAutoFit/>
          </a:bodyPr>
          <a:lstStyle/>
          <a:p>
            <a:endParaRPr lang="en-US" dirty="0"/>
          </a:p>
          <a:p>
            <a:pPr marL="342900" indent="-342900">
              <a:buAutoNum type="arabicParenR"/>
            </a:pPr>
            <a:r>
              <a:rPr lang="en-US" dirty="0"/>
              <a:t>Simple device and powerful cloud service. (a centralized model)</a:t>
            </a:r>
          </a:p>
          <a:p>
            <a:pPr marL="342900" indent="-342900">
              <a:buAutoNum type="arabicParenR"/>
            </a:pPr>
            <a:r>
              <a:rPr lang="en-US" dirty="0"/>
              <a:t>Complex device on its own (perhaps involved in </a:t>
            </a:r>
            <a:r>
              <a:rPr lang="en-US" dirty="0" smtClean="0"/>
              <a:t>a peer to peer </a:t>
            </a:r>
            <a:r>
              <a:rPr lang="en-US" dirty="0"/>
              <a:t>network)</a:t>
            </a:r>
          </a:p>
          <a:p>
            <a:endParaRPr lang="en-US" dirty="0"/>
          </a:p>
          <a:p>
            <a:r>
              <a:rPr lang="en-US" dirty="0"/>
              <a:t>Tradeoffs                  Complex Device          Simple Device       Cloudlet</a:t>
            </a:r>
          </a:p>
          <a:p>
            <a:r>
              <a:rPr lang="en-US" dirty="0"/>
              <a:t>Latency                     Low                               High                        Low</a:t>
            </a:r>
          </a:p>
          <a:p>
            <a:r>
              <a:rPr lang="en-US" dirty="0"/>
              <a:t>Security                    Low                               Higher                     Higher</a:t>
            </a:r>
          </a:p>
          <a:p>
            <a:r>
              <a:rPr lang="en-US" dirty="0"/>
              <a:t>Privacy                      High                              Lower                      Lower</a:t>
            </a:r>
          </a:p>
          <a:p>
            <a:r>
              <a:rPr lang="en-US" dirty="0"/>
              <a:t>Cost                           High                              Lower                      Lower</a:t>
            </a:r>
          </a:p>
          <a:p>
            <a:r>
              <a:rPr lang="en-US" dirty="0"/>
              <a:t>Management           High                              Low                          Low</a:t>
            </a:r>
          </a:p>
          <a:p>
            <a:r>
              <a:rPr lang="en-US" dirty="0"/>
              <a:t>Autonomy                High                              Low                          Low</a:t>
            </a:r>
          </a:p>
        </p:txBody>
      </p:sp>
    </p:spTree>
    <p:extLst>
      <p:ext uri="{BB962C8B-B14F-4D97-AF65-F5344CB8AC3E}">
        <p14:creationId xmlns:p14="http://schemas.microsoft.com/office/powerpoint/2010/main" val="702332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5671" y="157655"/>
            <a:ext cx="3949351" cy="677108"/>
          </a:xfrm>
          <a:prstGeom prst="rect">
            <a:avLst/>
          </a:prstGeom>
          <a:noFill/>
        </p:spPr>
        <p:txBody>
          <a:bodyPr wrap="none" rtlCol="0">
            <a:spAutoFit/>
          </a:bodyPr>
          <a:lstStyle/>
          <a:p>
            <a:r>
              <a:rPr lang="en-US" sz="3800" b="1" dirty="0" smtClean="0">
                <a:solidFill>
                  <a:srgbClr val="A80000"/>
                </a:solidFill>
                <a:latin typeface="+Headings" charset="0"/>
              </a:rPr>
              <a:t>Proximity sharing</a:t>
            </a:r>
            <a:endParaRPr lang="en-US" sz="3800" b="1" dirty="0">
              <a:solidFill>
                <a:srgbClr val="A80000"/>
              </a:solidFill>
              <a:latin typeface="+Headings" charset="0"/>
            </a:endParaRPr>
          </a:p>
        </p:txBody>
      </p:sp>
      <p:sp>
        <p:nvSpPr>
          <p:cNvPr id="2" name="TextBox 1"/>
          <p:cNvSpPr txBox="1"/>
          <p:nvPr/>
        </p:nvSpPr>
        <p:spPr>
          <a:xfrm>
            <a:off x="615671" y="1639614"/>
            <a:ext cx="9974205" cy="2739211"/>
          </a:xfrm>
          <a:prstGeom prst="rect">
            <a:avLst/>
          </a:prstGeom>
          <a:noFill/>
        </p:spPr>
        <p:txBody>
          <a:bodyPr wrap="none" rtlCol="0">
            <a:spAutoFit/>
          </a:bodyPr>
          <a:lstStyle/>
          <a:p>
            <a:pPr marL="285750" indent="-285750">
              <a:buFont typeface="Arial" charset="0"/>
              <a:buChar char="•"/>
            </a:pPr>
            <a:r>
              <a:rPr lang="en-US" sz="2200" dirty="0" smtClean="0"/>
              <a:t>One </a:t>
            </a:r>
            <a:r>
              <a:rPr lang="en-US" sz="2200" dirty="0"/>
              <a:t>nearby device has a capability needed by another (need a big screen?)</a:t>
            </a:r>
          </a:p>
          <a:p>
            <a:pPr marL="285750" indent="-285750">
              <a:buFont typeface="Arial" charset="0"/>
              <a:buChar char="•"/>
            </a:pPr>
            <a:r>
              <a:rPr lang="en-US" sz="2200" dirty="0"/>
              <a:t>Companies may not adopt standards so they can lock you in and dominate.</a:t>
            </a:r>
          </a:p>
          <a:p>
            <a:pPr marL="285750" indent="-285750">
              <a:buFont typeface="Arial" charset="0"/>
              <a:buChar char="•"/>
            </a:pPr>
            <a:r>
              <a:rPr lang="en-US" sz="2200" dirty="0"/>
              <a:t>European banking PSD2 regulates API’s  in order to </a:t>
            </a:r>
            <a:r>
              <a:rPr lang="en-US" sz="2200" dirty="0">
                <a:solidFill>
                  <a:srgbClr val="C00000"/>
                </a:solidFill>
              </a:rPr>
              <a:t>increase</a:t>
            </a:r>
            <a:r>
              <a:rPr lang="en-US" sz="2200" dirty="0"/>
              <a:t> competition.</a:t>
            </a:r>
          </a:p>
          <a:p>
            <a:pPr marL="285750" indent="-285750">
              <a:buFont typeface="Arial" charset="0"/>
              <a:buChar char="•"/>
            </a:pPr>
            <a:r>
              <a:rPr lang="en-US" sz="2200" dirty="0"/>
              <a:t>Not easy. For proximity sharing we need:</a:t>
            </a:r>
          </a:p>
          <a:p>
            <a:r>
              <a:rPr lang="en-US" dirty="0"/>
              <a:t>      </a:t>
            </a:r>
            <a:r>
              <a:rPr lang="en-US" sz="2200" dirty="0"/>
              <a:t>Discovery, </a:t>
            </a:r>
          </a:p>
          <a:p>
            <a:r>
              <a:rPr lang="en-US" sz="2200" dirty="0"/>
              <a:t>     </a:t>
            </a:r>
            <a:r>
              <a:rPr lang="en-US" sz="2200" dirty="0" smtClean="0"/>
              <a:t>Trust</a:t>
            </a:r>
            <a:r>
              <a:rPr lang="en-US" sz="2200" dirty="0"/>
              <a:t>, </a:t>
            </a:r>
          </a:p>
          <a:p>
            <a:r>
              <a:rPr lang="en-US" sz="2200" dirty="0"/>
              <a:t>     </a:t>
            </a:r>
            <a:r>
              <a:rPr lang="en-US" sz="2200" dirty="0" smtClean="0"/>
              <a:t>Connection </a:t>
            </a:r>
            <a:r>
              <a:rPr lang="en-US" sz="2200" dirty="0"/>
              <a:t>through standard data formats and protocols.</a:t>
            </a:r>
          </a:p>
          <a:p>
            <a:endParaRPr lang="en-US" dirty="0"/>
          </a:p>
        </p:txBody>
      </p:sp>
    </p:spTree>
    <p:extLst>
      <p:ext uri="{BB962C8B-B14F-4D97-AF65-F5344CB8AC3E}">
        <p14:creationId xmlns:p14="http://schemas.microsoft.com/office/powerpoint/2010/main" val="4156326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5671" y="157655"/>
            <a:ext cx="3717684" cy="677108"/>
          </a:xfrm>
          <a:prstGeom prst="rect">
            <a:avLst/>
          </a:prstGeom>
          <a:noFill/>
        </p:spPr>
        <p:txBody>
          <a:bodyPr wrap="none" rtlCol="0">
            <a:spAutoFit/>
          </a:bodyPr>
          <a:lstStyle/>
          <a:p>
            <a:r>
              <a:rPr lang="en-US" sz="3800" b="1" dirty="0" smtClean="0">
                <a:solidFill>
                  <a:srgbClr val="A80000"/>
                </a:solidFill>
                <a:latin typeface="+Headings" charset="0"/>
              </a:rPr>
              <a:t>Edge Computing</a:t>
            </a:r>
            <a:endParaRPr lang="en-US" sz="3800" b="1" dirty="0">
              <a:solidFill>
                <a:srgbClr val="A80000"/>
              </a:solidFill>
              <a:latin typeface="+Headings" charset="0"/>
            </a:endParaRPr>
          </a:p>
        </p:txBody>
      </p:sp>
      <p:sp>
        <p:nvSpPr>
          <p:cNvPr id="2" name="TextBox 1"/>
          <p:cNvSpPr txBox="1"/>
          <p:nvPr/>
        </p:nvSpPr>
        <p:spPr>
          <a:xfrm>
            <a:off x="615671" y="1639614"/>
            <a:ext cx="11437683" cy="3416320"/>
          </a:xfrm>
          <a:prstGeom prst="rect">
            <a:avLst/>
          </a:prstGeom>
          <a:noFill/>
        </p:spPr>
        <p:txBody>
          <a:bodyPr wrap="none" rtlCol="0">
            <a:spAutoFit/>
          </a:bodyPr>
          <a:lstStyle/>
          <a:p>
            <a:endParaRPr lang="en-US" dirty="0"/>
          </a:p>
          <a:p>
            <a:pPr marL="342900" indent="-342900">
              <a:buFont typeface="Arial" charset="0"/>
              <a:buChar char="•"/>
            </a:pPr>
            <a:r>
              <a:rPr lang="en-US" sz="2200" dirty="0"/>
              <a:t>An innovative solution to latency problems (using the cloud) is edge computing.</a:t>
            </a:r>
          </a:p>
          <a:p>
            <a:pPr marL="342900" indent="-342900">
              <a:buFont typeface="Arial" charset="0"/>
              <a:buChar char="•"/>
            </a:pPr>
            <a:r>
              <a:rPr lang="en-US" sz="2200" dirty="0"/>
              <a:t>Cloudlets (from CMU) are an example:</a:t>
            </a:r>
          </a:p>
          <a:p>
            <a:r>
              <a:rPr lang="en-US" sz="2200" dirty="0"/>
              <a:t>      A cloudlet is dynamically provisioned with software and services.</a:t>
            </a:r>
          </a:p>
          <a:p>
            <a:r>
              <a:rPr lang="en-US" sz="2200" dirty="0"/>
              <a:t>      Is nearby and holds only soft state. </a:t>
            </a:r>
          </a:p>
          <a:p>
            <a:r>
              <a:rPr lang="en-US" sz="2200" dirty="0"/>
              <a:t>      Is more powerful than local devices.</a:t>
            </a:r>
          </a:p>
          <a:p>
            <a:pPr marL="342900" indent="-342900">
              <a:buFont typeface="Arial" charset="0"/>
              <a:buChar char="•"/>
            </a:pPr>
            <a:r>
              <a:rPr lang="en-US" sz="2200" dirty="0"/>
              <a:t>Another example is IBM’s Apache </a:t>
            </a:r>
            <a:r>
              <a:rPr lang="en-US" sz="2200" dirty="0" err="1"/>
              <a:t>Edgent</a:t>
            </a:r>
            <a:r>
              <a:rPr lang="en-US" sz="2200" dirty="0"/>
              <a:t>. Apache </a:t>
            </a:r>
            <a:r>
              <a:rPr lang="en-US" sz="2200" dirty="0" err="1"/>
              <a:t>Edgent</a:t>
            </a:r>
            <a:r>
              <a:rPr lang="en-US" sz="2200" dirty="0"/>
              <a:t> is a lightweight embedded </a:t>
            </a:r>
          </a:p>
          <a:p>
            <a:r>
              <a:rPr lang="en-US" sz="2200" dirty="0"/>
              <a:t>     streaming analytics runtime that analyze events locally, on the edge of your system, </a:t>
            </a:r>
          </a:p>
          <a:p>
            <a:r>
              <a:rPr lang="en-US" sz="2200" dirty="0"/>
              <a:t>     sending only relevant events downstream. (From Apache </a:t>
            </a:r>
            <a:r>
              <a:rPr lang="en-US" sz="2200" dirty="0" err="1"/>
              <a:t>Edgent</a:t>
            </a:r>
            <a:r>
              <a:rPr lang="en-US" sz="2200" dirty="0"/>
              <a:t>)</a:t>
            </a:r>
          </a:p>
          <a:p>
            <a:endParaRPr lang="en-US" sz="2200" dirty="0"/>
          </a:p>
        </p:txBody>
      </p:sp>
    </p:spTree>
    <p:extLst>
      <p:ext uri="{BB962C8B-B14F-4D97-AF65-F5344CB8AC3E}">
        <p14:creationId xmlns:p14="http://schemas.microsoft.com/office/powerpoint/2010/main" val="90744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5671" y="157655"/>
            <a:ext cx="3478068" cy="677108"/>
          </a:xfrm>
          <a:prstGeom prst="rect">
            <a:avLst/>
          </a:prstGeom>
          <a:noFill/>
        </p:spPr>
        <p:txBody>
          <a:bodyPr wrap="none" rtlCol="0">
            <a:spAutoFit/>
          </a:bodyPr>
          <a:lstStyle/>
          <a:p>
            <a:r>
              <a:rPr lang="en-US" sz="3800" b="1" dirty="0" smtClean="0">
                <a:solidFill>
                  <a:srgbClr val="A80000"/>
                </a:solidFill>
                <a:latin typeface="+Headings" charset="0"/>
              </a:rPr>
              <a:t>Final Thoughts </a:t>
            </a:r>
            <a:endParaRPr lang="en-US" sz="3800" b="1" dirty="0">
              <a:solidFill>
                <a:srgbClr val="A80000"/>
              </a:solidFill>
              <a:latin typeface="+Headings" charset="0"/>
            </a:endParaRPr>
          </a:p>
        </p:txBody>
      </p:sp>
      <p:sp>
        <p:nvSpPr>
          <p:cNvPr id="2" name="TextBox 1"/>
          <p:cNvSpPr txBox="1"/>
          <p:nvPr/>
        </p:nvSpPr>
        <p:spPr>
          <a:xfrm>
            <a:off x="615671" y="1639614"/>
            <a:ext cx="184731" cy="707886"/>
          </a:xfrm>
          <a:prstGeom prst="rect">
            <a:avLst/>
          </a:prstGeom>
          <a:noFill/>
        </p:spPr>
        <p:txBody>
          <a:bodyPr wrap="none" rtlCol="0">
            <a:spAutoFit/>
          </a:bodyPr>
          <a:lstStyle/>
          <a:p>
            <a:endParaRPr lang="en-US" dirty="0"/>
          </a:p>
          <a:p>
            <a:endParaRPr lang="en-US" sz="2200" dirty="0"/>
          </a:p>
        </p:txBody>
      </p:sp>
      <p:sp>
        <p:nvSpPr>
          <p:cNvPr id="3" name="TextBox 2"/>
          <p:cNvSpPr txBox="1"/>
          <p:nvPr/>
        </p:nvSpPr>
        <p:spPr>
          <a:xfrm>
            <a:off x="615671" y="1813034"/>
            <a:ext cx="9720931" cy="1107996"/>
          </a:xfrm>
          <a:prstGeom prst="rect">
            <a:avLst/>
          </a:prstGeom>
          <a:noFill/>
        </p:spPr>
        <p:txBody>
          <a:bodyPr wrap="none" rtlCol="0">
            <a:spAutoFit/>
          </a:bodyPr>
          <a:lstStyle/>
          <a:p>
            <a:pPr marL="285750" indent="-285750">
              <a:buFont typeface="Arial" charset="0"/>
              <a:buChar char="•"/>
            </a:pPr>
            <a:r>
              <a:rPr lang="en-US" sz="2200" dirty="0" smtClean="0"/>
              <a:t>The World Wide Web is a good guide to building an interoperable </a:t>
            </a:r>
            <a:r>
              <a:rPr lang="en-US" sz="2200" dirty="0" err="1" smtClean="0"/>
              <a:t>IoT</a:t>
            </a:r>
            <a:r>
              <a:rPr lang="en-US" sz="2200" dirty="0" smtClean="0"/>
              <a:t>.</a:t>
            </a:r>
          </a:p>
          <a:p>
            <a:pPr marL="285750" indent="-285750">
              <a:buFont typeface="Arial" charset="0"/>
              <a:buChar char="•"/>
            </a:pPr>
            <a:r>
              <a:rPr lang="en-US" sz="2200" dirty="0" smtClean="0"/>
              <a:t>Context awareness and machine learning may lead to very smart devices.</a:t>
            </a:r>
          </a:p>
          <a:p>
            <a:pPr marL="285750" indent="-285750">
              <a:buFont typeface="Arial" charset="0"/>
              <a:buChar char="•"/>
            </a:pPr>
            <a:r>
              <a:rPr lang="en-US" sz="2200" dirty="0" smtClean="0"/>
              <a:t>Security problems will continue but will not stop the show.</a:t>
            </a:r>
          </a:p>
        </p:txBody>
      </p:sp>
    </p:spTree>
    <p:extLst>
      <p:ext uri="{BB962C8B-B14F-4D97-AF65-F5344CB8AC3E}">
        <p14:creationId xmlns:p14="http://schemas.microsoft.com/office/powerpoint/2010/main" val="5439252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xmlns="" id="{5170B311-2E21-A54E-BEC2-F81EA58CC5C6}"/>
              </a:ext>
            </a:extLst>
          </p:cNvPr>
          <p:cNvPicPr>
            <a:picLocks noGrp="1" noChangeAspect="1"/>
          </p:cNvPicPr>
          <p:nvPr>
            <p:ph idx="10"/>
          </p:nvPr>
        </p:nvPicPr>
        <p:blipFill rotWithShape="1">
          <a:blip r:embed="rId3">
            <a:extLst>
              <a:ext uri="{28A0092B-C50C-407E-A947-70E740481C1C}">
                <a14:useLocalDpi xmlns:a14="http://schemas.microsoft.com/office/drawing/2010/main" val="0"/>
              </a:ext>
            </a:extLst>
          </a:blip>
          <a:srcRect l="10330" t="8007" r="5380" b="9333"/>
          <a:stretch/>
        </p:blipFill>
        <p:spPr>
          <a:xfrm>
            <a:off x="3206503" y="2106633"/>
            <a:ext cx="1652953" cy="1090246"/>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xmlns="" id="{1E75A90C-A5AA-BE44-93E7-509EAD331978}"/>
              </a:ext>
            </a:extLst>
          </p:cNvPr>
          <p:cNvSpPr/>
          <p:nvPr/>
        </p:nvSpPr>
        <p:spPr>
          <a:xfrm>
            <a:off x="3206503" y="2479081"/>
            <a:ext cx="1891274" cy="123111"/>
          </a:xfrm>
          <a:prstGeom prst="rect">
            <a:avLst/>
          </a:prstGeom>
        </p:spPr>
        <p:txBody>
          <a:bodyPr wrap="square">
            <a:spAutoFit/>
          </a:bodyPr>
          <a:lstStyle/>
          <a:p>
            <a:r>
              <a:rPr lang="en-US" sz="200" dirty="0"/>
              <a:t>https://</a:t>
            </a:r>
            <a:r>
              <a:rPr lang="en-US" sz="200" dirty="0" err="1"/>
              <a:t>en.wikipedia.org</a:t>
            </a:r>
            <a:r>
              <a:rPr lang="en-US" sz="200" dirty="0"/>
              <a:t>/wiki/</a:t>
            </a:r>
            <a:r>
              <a:rPr lang="en-US" sz="200" dirty="0" err="1"/>
              <a:t>Jeep_Cherokee</a:t>
            </a:r>
            <a:r>
              <a:rPr lang="en-US" sz="200" dirty="0"/>
              <a:t>#/media/File:1974_Jeep_Cherokee_S_-_Beach_(cropped).jpg</a:t>
            </a:r>
          </a:p>
        </p:txBody>
      </p:sp>
      <p:pic>
        <p:nvPicPr>
          <p:cNvPr id="12" name="Picture 11">
            <a:extLst>
              <a:ext uri="{FF2B5EF4-FFF2-40B4-BE49-F238E27FC236}">
                <a16:creationId xmlns:a16="http://schemas.microsoft.com/office/drawing/2014/main" xmlns="" id="{E734F14B-D2FE-FC45-AAB5-9FB8ED6D824B}"/>
              </a:ext>
            </a:extLst>
          </p:cNvPr>
          <p:cNvPicPr>
            <a:picLocks noChangeAspect="1"/>
          </p:cNvPicPr>
          <p:nvPr/>
        </p:nvPicPr>
        <p:blipFill rotWithShape="1">
          <a:blip r:embed="rId4">
            <a:extLst>
              <a:ext uri="{28A0092B-C50C-407E-A947-70E740481C1C}">
                <a14:useLocalDpi xmlns:a14="http://schemas.microsoft.com/office/drawing/2010/main" val="0"/>
              </a:ext>
            </a:extLst>
          </a:blip>
          <a:srcRect l="15295" t="9412" r="10588" b="5883"/>
          <a:stretch/>
        </p:blipFill>
        <p:spPr>
          <a:xfrm>
            <a:off x="6048488" y="2106633"/>
            <a:ext cx="1107830" cy="1266092"/>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xmlns="" id="{55EB4202-3458-8A4F-AE9F-8E83EA1E4AE8}"/>
              </a:ext>
            </a:extLst>
          </p:cNvPr>
          <p:cNvPicPr>
            <a:picLocks noChangeAspect="1"/>
          </p:cNvPicPr>
          <p:nvPr/>
        </p:nvPicPr>
        <p:blipFill rotWithShape="1">
          <a:blip r:embed="rId5"/>
          <a:srcRect r="32488" b="5492"/>
          <a:stretch/>
        </p:blipFill>
        <p:spPr>
          <a:xfrm>
            <a:off x="8589401" y="2106633"/>
            <a:ext cx="1462172" cy="1307474"/>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xmlns="" id="{E6B22D0A-79C2-1443-83FC-72990278DF5F}"/>
              </a:ext>
            </a:extLst>
          </p:cNvPr>
          <p:cNvPicPr>
            <a:picLocks noChangeAspect="1"/>
          </p:cNvPicPr>
          <p:nvPr/>
        </p:nvPicPr>
        <p:blipFill rotWithShape="1">
          <a:blip r:embed="rId6"/>
          <a:srcRect r="57830" b="21266"/>
          <a:stretch/>
        </p:blipFill>
        <p:spPr>
          <a:xfrm>
            <a:off x="1118278" y="1977328"/>
            <a:ext cx="1200265" cy="1493958"/>
          </a:xfrm>
          <a:prstGeom prst="rect">
            <a:avLst/>
          </a:prstGeom>
        </p:spPr>
      </p:pic>
      <p:sp>
        <p:nvSpPr>
          <p:cNvPr id="3" name="TextBox 2"/>
          <p:cNvSpPr txBox="1"/>
          <p:nvPr/>
        </p:nvSpPr>
        <p:spPr>
          <a:xfrm>
            <a:off x="347241" y="347241"/>
            <a:ext cx="9329194" cy="646331"/>
          </a:xfrm>
          <a:prstGeom prst="rect">
            <a:avLst/>
          </a:prstGeom>
          <a:noFill/>
        </p:spPr>
        <p:txBody>
          <a:bodyPr wrap="square" rtlCol="0">
            <a:spAutoFit/>
          </a:bodyPr>
          <a:lstStyle/>
          <a:p>
            <a:r>
              <a:rPr lang="en-US" sz="3600" b="1" dirty="0" smtClean="0">
                <a:solidFill>
                  <a:srgbClr val="960000"/>
                </a:solidFill>
                <a:latin typeface="+mj-lt"/>
              </a:rPr>
              <a:t>A few products: not smart or connected</a:t>
            </a:r>
            <a:endParaRPr lang="en-US" sz="3600" b="1" dirty="0">
              <a:solidFill>
                <a:srgbClr val="960000"/>
              </a:solidFill>
              <a:latin typeface="+mj-lt"/>
            </a:endParaRPr>
          </a:p>
        </p:txBody>
      </p:sp>
      <p:sp>
        <p:nvSpPr>
          <p:cNvPr id="4" name="TextBox 3"/>
          <p:cNvSpPr txBox="1"/>
          <p:nvPr/>
        </p:nvSpPr>
        <p:spPr>
          <a:xfrm>
            <a:off x="987466" y="5000263"/>
            <a:ext cx="4945778" cy="400110"/>
          </a:xfrm>
          <a:prstGeom prst="rect">
            <a:avLst/>
          </a:prstGeom>
          <a:noFill/>
        </p:spPr>
        <p:txBody>
          <a:bodyPr wrap="none" rtlCol="0">
            <a:spAutoFit/>
          </a:bodyPr>
          <a:lstStyle/>
          <a:p>
            <a:r>
              <a:rPr lang="en-US" sz="2000" dirty="0" smtClean="0"/>
              <a:t>Let’s add some “smarts” to the products</a:t>
            </a:r>
            <a:r>
              <a:rPr lang="is-IS" sz="2000" dirty="0" smtClean="0"/>
              <a:t>…</a:t>
            </a:r>
            <a:endParaRPr lang="en-US" sz="2000" dirty="0"/>
          </a:p>
        </p:txBody>
      </p:sp>
    </p:spTree>
    <p:extLst>
      <p:ext uri="{BB962C8B-B14F-4D97-AF65-F5344CB8AC3E}">
        <p14:creationId xmlns:p14="http://schemas.microsoft.com/office/powerpoint/2010/main" val="278722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815CF6-4DCD-D64B-8DF0-447646C547AB}"/>
              </a:ext>
            </a:extLst>
          </p:cNvPr>
          <p:cNvSpPr>
            <a:spLocks noGrp="1"/>
          </p:cNvSpPr>
          <p:nvPr>
            <p:ph type="ctrTitle"/>
          </p:nvPr>
        </p:nvSpPr>
        <p:spPr>
          <a:xfrm>
            <a:off x="596153" y="292426"/>
            <a:ext cx="10972800" cy="1089025"/>
          </a:xfrm>
        </p:spPr>
        <p:txBody>
          <a:bodyPr/>
          <a:lstStyle/>
          <a:p>
            <a:r>
              <a:rPr lang="en-US" dirty="0"/>
              <a:t>S</a:t>
            </a:r>
            <a:r>
              <a:rPr lang="en-US" dirty="0" smtClean="0"/>
              <a:t>marts added to the products</a:t>
            </a:r>
            <a:endParaRPr lang="en-US" dirty="0"/>
          </a:p>
        </p:txBody>
      </p:sp>
      <p:pic>
        <p:nvPicPr>
          <p:cNvPr id="9" name="Content Placeholder 8">
            <a:extLst>
              <a:ext uri="{FF2B5EF4-FFF2-40B4-BE49-F238E27FC236}">
                <a16:creationId xmlns:a16="http://schemas.microsoft.com/office/drawing/2014/main" xmlns="" id="{5170B311-2E21-A54E-BEC2-F81EA58CC5C6}"/>
              </a:ext>
            </a:extLst>
          </p:cNvPr>
          <p:cNvPicPr>
            <a:picLocks noGrp="1" noChangeAspect="1"/>
          </p:cNvPicPr>
          <p:nvPr>
            <p:ph idx="10"/>
          </p:nvPr>
        </p:nvPicPr>
        <p:blipFill rotWithShape="1">
          <a:blip r:embed="rId3">
            <a:extLst>
              <a:ext uri="{28A0092B-C50C-407E-A947-70E740481C1C}">
                <a14:useLocalDpi xmlns:a14="http://schemas.microsoft.com/office/drawing/2010/main" val="0"/>
              </a:ext>
            </a:extLst>
          </a:blip>
          <a:srcRect l="10330" t="8007" r="5380" b="9333"/>
          <a:stretch/>
        </p:blipFill>
        <p:spPr>
          <a:xfrm>
            <a:off x="3122925" y="1260810"/>
            <a:ext cx="1652953" cy="1090246"/>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xmlns="" id="{1E75A90C-A5AA-BE44-93E7-509EAD331978}"/>
              </a:ext>
            </a:extLst>
          </p:cNvPr>
          <p:cNvSpPr/>
          <p:nvPr/>
        </p:nvSpPr>
        <p:spPr>
          <a:xfrm>
            <a:off x="3122925" y="2351057"/>
            <a:ext cx="1891274" cy="123111"/>
          </a:xfrm>
          <a:prstGeom prst="rect">
            <a:avLst/>
          </a:prstGeom>
        </p:spPr>
        <p:txBody>
          <a:bodyPr wrap="square">
            <a:spAutoFit/>
          </a:bodyPr>
          <a:lstStyle/>
          <a:p>
            <a:r>
              <a:rPr lang="en-US" sz="200" dirty="0"/>
              <a:t>https://</a:t>
            </a:r>
            <a:r>
              <a:rPr lang="en-US" sz="200" dirty="0" err="1"/>
              <a:t>en.wikipedia.org</a:t>
            </a:r>
            <a:r>
              <a:rPr lang="en-US" sz="200" dirty="0"/>
              <a:t>/wiki/</a:t>
            </a:r>
            <a:r>
              <a:rPr lang="en-US" sz="200" dirty="0" err="1"/>
              <a:t>Jeep_Cherokee</a:t>
            </a:r>
            <a:r>
              <a:rPr lang="en-US" sz="200" dirty="0"/>
              <a:t>#/media/File:1974_Jeep_Cherokee_S_-_Beach_(cropped).jpg</a:t>
            </a:r>
          </a:p>
        </p:txBody>
      </p:sp>
      <p:pic>
        <p:nvPicPr>
          <p:cNvPr id="12" name="Picture 11">
            <a:extLst>
              <a:ext uri="{FF2B5EF4-FFF2-40B4-BE49-F238E27FC236}">
                <a16:creationId xmlns:a16="http://schemas.microsoft.com/office/drawing/2014/main" xmlns="" id="{E734F14B-D2FE-FC45-AAB5-9FB8ED6D824B}"/>
              </a:ext>
            </a:extLst>
          </p:cNvPr>
          <p:cNvPicPr>
            <a:picLocks noChangeAspect="1"/>
          </p:cNvPicPr>
          <p:nvPr/>
        </p:nvPicPr>
        <p:blipFill rotWithShape="1">
          <a:blip r:embed="rId4">
            <a:extLst>
              <a:ext uri="{28A0092B-C50C-407E-A947-70E740481C1C}">
                <a14:useLocalDpi xmlns:a14="http://schemas.microsoft.com/office/drawing/2010/main" val="0"/>
              </a:ext>
            </a:extLst>
          </a:blip>
          <a:srcRect l="15295" t="9412" r="10588" b="5883"/>
          <a:stretch/>
        </p:blipFill>
        <p:spPr>
          <a:xfrm>
            <a:off x="6206096" y="1216257"/>
            <a:ext cx="1107830" cy="1266092"/>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xmlns="" id="{55EB4202-3458-8A4F-AE9F-8E83EA1E4AE8}"/>
              </a:ext>
            </a:extLst>
          </p:cNvPr>
          <p:cNvPicPr>
            <a:picLocks noChangeAspect="1"/>
          </p:cNvPicPr>
          <p:nvPr/>
        </p:nvPicPr>
        <p:blipFill rotWithShape="1">
          <a:blip r:embed="rId5"/>
          <a:srcRect r="32488" b="5492"/>
          <a:stretch/>
        </p:blipFill>
        <p:spPr>
          <a:xfrm>
            <a:off x="8735351" y="1076642"/>
            <a:ext cx="1955981" cy="1749038"/>
          </a:xfrm>
          <a:prstGeom prst="rect">
            <a:avLst/>
          </a:prstGeom>
          <a:ln>
            <a:noFill/>
          </a:ln>
          <a:effectLst>
            <a:outerShdw blurRad="292100" dist="139700" dir="2700000" algn="tl" rotWithShape="0">
              <a:srgbClr val="333333">
                <a:alpha val="65000"/>
              </a:srgbClr>
            </a:outerShdw>
          </a:effectLst>
        </p:spPr>
      </p:pic>
      <p:pic>
        <p:nvPicPr>
          <p:cNvPr id="8" name="Content Placeholder 4">
            <a:extLst>
              <a:ext uri="{FF2B5EF4-FFF2-40B4-BE49-F238E27FC236}">
                <a16:creationId xmlns:a16="http://schemas.microsoft.com/office/drawing/2014/main" xmlns="" id="{54EBBF1D-0817-9940-B536-36739801CFC0}"/>
              </a:ext>
            </a:extLst>
          </p:cNvPr>
          <p:cNvPicPr>
            <a:picLocks noChangeAspect="1"/>
          </p:cNvPicPr>
          <p:nvPr/>
        </p:nvPicPr>
        <p:blipFill rotWithShape="1">
          <a:blip r:embed="rId6">
            <a:extLst>
              <a:ext uri="{28A0092B-C50C-407E-A947-70E740481C1C}">
                <a14:useLocalDpi xmlns:a14="http://schemas.microsoft.com/office/drawing/2010/main" val="0"/>
              </a:ext>
            </a:extLst>
          </a:blip>
          <a:srcRect t="12625" b="3031"/>
          <a:stretch/>
        </p:blipFill>
        <p:spPr>
          <a:xfrm>
            <a:off x="3245330" y="3150375"/>
            <a:ext cx="2195057" cy="978928"/>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xmlns="" id="{95935730-256E-8B4B-8D32-9001E4E144D6}"/>
              </a:ext>
            </a:extLst>
          </p:cNvPr>
          <p:cNvSpPr/>
          <p:nvPr/>
        </p:nvSpPr>
        <p:spPr>
          <a:xfrm>
            <a:off x="3245330" y="4093876"/>
            <a:ext cx="2455148" cy="123111"/>
          </a:xfrm>
          <a:prstGeom prst="rect">
            <a:avLst/>
          </a:prstGeom>
        </p:spPr>
        <p:txBody>
          <a:bodyPr wrap="square">
            <a:spAutoFit/>
          </a:bodyPr>
          <a:lstStyle/>
          <a:p>
            <a:r>
              <a:rPr lang="en-US" sz="200" dirty="0"/>
              <a:t>https://</a:t>
            </a:r>
            <a:r>
              <a:rPr lang="en-US" sz="200" dirty="0" err="1"/>
              <a:t>en.wikipedia.org</a:t>
            </a:r>
            <a:r>
              <a:rPr lang="en-US" sz="200" dirty="0"/>
              <a:t>/wiki/File:Jeep_Cherokee_2.5_1988_(15289674633)_(cropped).jpg</a:t>
            </a:r>
          </a:p>
        </p:txBody>
      </p:sp>
      <p:pic>
        <p:nvPicPr>
          <p:cNvPr id="17" name="Picture 16">
            <a:extLst>
              <a:ext uri="{FF2B5EF4-FFF2-40B4-BE49-F238E27FC236}">
                <a16:creationId xmlns:a16="http://schemas.microsoft.com/office/drawing/2014/main" xmlns="" id="{D89BBF13-58E7-924A-96DA-5480E20147B6}"/>
              </a:ext>
            </a:extLst>
          </p:cNvPr>
          <p:cNvPicPr>
            <a:picLocks noChangeAspect="1"/>
          </p:cNvPicPr>
          <p:nvPr/>
        </p:nvPicPr>
        <p:blipFill rotWithShape="1">
          <a:blip r:embed="rId7"/>
          <a:srcRect l="10777" r="15331"/>
          <a:stretch/>
        </p:blipFill>
        <p:spPr>
          <a:xfrm>
            <a:off x="1070313" y="2958563"/>
            <a:ext cx="1561937" cy="1585362"/>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xmlns="" id="{D5335A51-F77E-544E-A657-7DDC9B3E9524}"/>
              </a:ext>
            </a:extLst>
          </p:cNvPr>
          <p:cNvPicPr>
            <a:picLocks noChangeAspect="1"/>
          </p:cNvPicPr>
          <p:nvPr/>
        </p:nvPicPr>
        <p:blipFill>
          <a:blip r:embed="rId8"/>
          <a:stretch>
            <a:fillRect/>
          </a:stretch>
        </p:blipFill>
        <p:spPr>
          <a:xfrm>
            <a:off x="9334867" y="2929510"/>
            <a:ext cx="839684" cy="1699112"/>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xmlns="" id="{4CA18495-6D84-6A4F-816E-09C28CB6ED7A}"/>
              </a:ext>
            </a:extLst>
          </p:cNvPr>
          <p:cNvPicPr>
            <a:picLocks noChangeAspect="1"/>
          </p:cNvPicPr>
          <p:nvPr/>
        </p:nvPicPr>
        <p:blipFill>
          <a:blip r:embed="rId9"/>
          <a:stretch>
            <a:fillRect/>
          </a:stretch>
        </p:blipFill>
        <p:spPr>
          <a:xfrm>
            <a:off x="6313558" y="2914864"/>
            <a:ext cx="1238250" cy="1587500"/>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xmlns="" id="{034186A6-BF6D-FB4B-91FB-3E52B8B07D9E}"/>
              </a:ext>
            </a:extLst>
          </p:cNvPr>
          <p:cNvSpPr/>
          <p:nvPr/>
        </p:nvSpPr>
        <p:spPr>
          <a:xfrm>
            <a:off x="6206096" y="4474675"/>
            <a:ext cx="2023504" cy="138499"/>
          </a:xfrm>
          <a:prstGeom prst="rect">
            <a:avLst/>
          </a:prstGeom>
        </p:spPr>
        <p:txBody>
          <a:bodyPr wrap="square">
            <a:spAutoFit/>
          </a:bodyPr>
          <a:lstStyle/>
          <a:p>
            <a:r>
              <a:rPr lang="en-US" sz="300" dirty="0"/>
              <a:t>https://</a:t>
            </a:r>
            <a:r>
              <a:rPr lang="en-US" sz="300" dirty="0" err="1"/>
              <a:t>www.amazon.com</a:t>
            </a:r>
            <a:r>
              <a:rPr lang="en-US" sz="300" dirty="0"/>
              <a:t>/Keurig-B60-Special-Brewing-System/</a:t>
            </a:r>
            <a:r>
              <a:rPr lang="en-US" sz="300" dirty="0" err="1"/>
              <a:t>dp</a:t>
            </a:r>
            <a:r>
              <a:rPr lang="en-US" sz="300" dirty="0"/>
              <a:t>/B000AQSMPO</a:t>
            </a:r>
          </a:p>
        </p:txBody>
      </p:sp>
      <p:pic>
        <p:nvPicPr>
          <p:cNvPr id="19" name="Picture 18">
            <a:extLst>
              <a:ext uri="{FF2B5EF4-FFF2-40B4-BE49-F238E27FC236}">
                <a16:creationId xmlns:a16="http://schemas.microsoft.com/office/drawing/2014/main" xmlns="" id="{6BC13A8A-9367-6541-AB59-BAA78C01788F}"/>
              </a:ext>
            </a:extLst>
          </p:cNvPr>
          <p:cNvPicPr>
            <a:picLocks noChangeAspect="1"/>
          </p:cNvPicPr>
          <p:nvPr/>
        </p:nvPicPr>
        <p:blipFill rotWithShape="1">
          <a:blip r:embed="rId10"/>
          <a:srcRect r="57830" b="21266"/>
          <a:stretch/>
        </p:blipFill>
        <p:spPr>
          <a:xfrm>
            <a:off x="1145395" y="1137578"/>
            <a:ext cx="1200265" cy="1493958"/>
          </a:xfrm>
          <a:prstGeom prst="rect">
            <a:avLst/>
          </a:prstGeom>
        </p:spPr>
      </p:pic>
      <p:sp>
        <p:nvSpPr>
          <p:cNvPr id="5" name="TextBox 4"/>
          <p:cNvSpPr txBox="1"/>
          <p:nvPr/>
        </p:nvSpPr>
        <p:spPr>
          <a:xfrm>
            <a:off x="856527" y="4965539"/>
            <a:ext cx="1326261" cy="369332"/>
          </a:xfrm>
          <a:prstGeom prst="rect">
            <a:avLst/>
          </a:prstGeom>
          <a:noFill/>
        </p:spPr>
        <p:txBody>
          <a:bodyPr wrap="none" rtlCol="0">
            <a:spAutoFit/>
          </a:bodyPr>
          <a:lstStyle/>
          <a:p>
            <a:r>
              <a:rPr lang="en-US" dirty="0" smtClean="0"/>
              <a:t>Talking doll</a:t>
            </a:r>
            <a:endParaRPr lang="en-US" dirty="0"/>
          </a:p>
        </p:txBody>
      </p:sp>
      <p:sp>
        <p:nvSpPr>
          <p:cNvPr id="6" name="TextBox 5"/>
          <p:cNvSpPr txBox="1"/>
          <p:nvPr/>
        </p:nvSpPr>
        <p:spPr>
          <a:xfrm>
            <a:off x="3217666" y="4965539"/>
            <a:ext cx="2864887" cy="369332"/>
          </a:xfrm>
          <a:prstGeom prst="rect">
            <a:avLst/>
          </a:prstGeom>
          <a:noFill/>
        </p:spPr>
        <p:txBody>
          <a:bodyPr wrap="none" rtlCol="0">
            <a:spAutoFit/>
          </a:bodyPr>
          <a:lstStyle/>
          <a:p>
            <a:r>
              <a:rPr lang="en-US" smtClean="0"/>
              <a:t>Power brakes on the Jeep</a:t>
            </a:r>
            <a:endParaRPr lang="en-US"/>
          </a:p>
        </p:txBody>
      </p:sp>
      <p:sp>
        <p:nvSpPr>
          <p:cNvPr id="7" name="TextBox 6"/>
          <p:cNvSpPr txBox="1"/>
          <p:nvPr/>
        </p:nvSpPr>
        <p:spPr>
          <a:xfrm>
            <a:off x="6221192" y="4965539"/>
            <a:ext cx="1834798" cy="646331"/>
          </a:xfrm>
          <a:prstGeom prst="rect">
            <a:avLst/>
          </a:prstGeom>
          <a:noFill/>
        </p:spPr>
        <p:txBody>
          <a:bodyPr wrap="none" rtlCol="0">
            <a:spAutoFit/>
          </a:bodyPr>
          <a:lstStyle/>
          <a:p>
            <a:r>
              <a:rPr lang="en-US" dirty="0" smtClean="0"/>
              <a:t>Microcontrollers</a:t>
            </a:r>
          </a:p>
          <a:p>
            <a:r>
              <a:rPr lang="en-US" dirty="0"/>
              <a:t>i</a:t>
            </a:r>
            <a:r>
              <a:rPr lang="en-US" dirty="0" smtClean="0"/>
              <a:t>n the coffee pot</a:t>
            </a:r>
            <a:endParaRPr lang="en-US" dirty="0"/>
          </a:p>
        </p:txBody>
      </p:sp>
      <p:sp>
        <p:nvSpPr>
          <p:cNvPr id="13" name="TextBox 12"/>
          <p:cNvSpPr txBox="1"/>
          <p:nvPr/>
        </p:nvSpPr>
        <p:spPr>
          <a:xfrm>
            <a:off x="8735351" y="4965539"/>
            <a:ext cx="3121367" cy="369332"/>
          </a:xfrm>
          <a:prstGeom prst="rect">
            <a:avLst/>
          </a:prstGeom>
          <a:noFill/>
        </p:spPr>
        <p:txBody>
          <a:bodyPr wrap="none" rtlCol="0">
            <a:spAutoFit/>
          </a:bodyPr>
          <a:lstStyle/>
          <a:p>
            <a:r>
              <a:rPr lang="en-US" dirty="0" smtClean="0"/>
              <a:t>No elevator operator needed</a:t>
            </a:r>
            <a:endParaRPr lang="en-US" dirty="0"/>
          </a:p>
        </p:txBody>
      </p:sp>
      <p:sp>
        <p:nvSpPr>
          <p:cNvPr id="14" name="TextBox 13"/>
          <p:cNvSpPr txBox="1"/>
          <p:nvPr/>
        </p:nvSpPr>
        <p:spPr>
          <a:xfrm>
            <a:off x="983848" y="5775767"/>
            <a:ext cx="5033942" cy="400110"/>
          </a:xfrm>
          <a:prstGeom prst="rect">
            <a:avLst/>
          </a:prstGeom>
          <a:noFill/>
        </p:spPr>
        <p:txBody>
          <a:bodyPr wrap="none" rtlCol="0">
            <a:spAutoFit/>
          </a:bodyPr>
          <a:lstStyle/>
          <a:p>
            <a:r>
              <a:rPr lang="en-US" sz="2000" dirty="0" smtClean="0"/>
              <a:t>Let’s connect these things to the internet</a:t>
            </a:r>
            <a:r>
              <a:rPr lang="is-IS" sz="2000" dirty="0" smtClean="0"/>
              <a:t>…</a:t>
            </a:r>
            <a:endParaRPr lang="en-US" sz="2000" dirty="0"/>
          </a:p>
        </p:txBody>
      </p:sp>
    </p:spTree>
    <p:extLst>
      <p:ext uri="{BB962C8B-B14F-4D97-AF65-F5344CB8AC3E}">
        <p14:creationId xmlns:p14="http://schemas.microsoft.com/office/powerpoint/2010/main" val="3298364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815CF6-4DCD-D64B-8DF0-447646C547AB}"/>
              </a:ext>
            </a:extLst>
          </p:cNvPr>
          <p:cNvSpPr>
            <a:spLocks noGrp="1"/>
          </p:cNvSpPr>
          <p:nvPr>
            <p:ph type="ctrTitle"/>
          </p:nvPr>
        </p:nvSpPr>
        <p:spPr>
          <a:xfrm>
            <a:off x="596153" y="292426"/>
            <a:ext cx="10972800" cy="1089025"/>
          </a:xfrm>
        </p:spPr>
        <p:txBody>
          <a:bodyPr/>
          <a:lstStyle/>
          <a:p>
            <a:r>
              <a:rPr lang="en-US" dirty="0" smtClean="0"/>
              <a:t>C</a:t>
            </a:r>
            <a:r>
              <a:rPr lang="en-US" dirty="0" smtClean="0"/>
              <a:t>onnectivity added to smart products</a:t>
            </a:r>
            <a:endParaRPr lang="en-US" dirty="0"/>
          </a:p>
        </p:txBody>
      </p:sp>
      <p:pic>
        <p:nvPicPr>
          <p:cNvPr id="9" name="Content Placeholder 8">
            <a:extLst>
              <a:ext uri="{FF2B5EF4-FFF2-40B4-BE49-F238E27FC236}">
                <a16:creationId xmlns:a16="http://schemas.microsoft.com/office/drawing/2014/main" xmlns="" id="{5170B311-2E21-A54E-BEC2-F81EA58CC5C6}"/>
              </a:ext>
            </a:extLst>
          </p:cNvPr>
          <p:cNvPicPr>
            <a:picLocks noGrp="1" noChangeAspect="1"/>
          </p:cNvPicPr>
          <p:nvPr>
            <p:ph idx="10"/>
          </p:nvPr>
        </p:nvPicPr>
        <p:blipFill rotWithShape="1">
          <a:blip r:embed="rId3">
            <a:extLst>
              <a:ext uri="{28A0092B-C50C-407E-A947-70E740481C1C}">
                <a14:useLocalDpi xmlns:a14="http://schemas.microsoft.com/office/drawing/2010/main" val="0"/>
              </a:ext>
            </a:extLst>
          </a:blip>
          <a:srcRect l="10330" t="8007" r="5380" b="9333"/>
          <a:stretch/>
        </p:blipFill>
        <p:spPr>
          <a:xfrm>
            <a:off x="3122925" y="1260810"/>
            <a:ext cx="1652953" cy="1090246"/>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xmlns="" id="{1E75A90C-A5AA-BE44-93E7-509EAD331978}"/>
              </a:ext>
            </a:extLst>
          </p:cNvPr>
          <p:cNvSpPr/>
          <p:nvPr/>
        </p:nvSpPr>
        <p:spPr>
          <a:xfrm>
            <a:off x="3122925" y="2351057"/>
            <a:ext cx="1891274" cy="123111"/>
          </a:xfrm>
          <a:prstGeom prst="rect">
            <a:avLst/>
          </a:prstGeom>
        </p:spPr>
        <p:txBody>
          <a:bodyPr wrap="square">
            <a:spAutoFit/>
          </a:bodyPr>
          <a:lstStyle/>
          <a:p>
            <a:r>
              <a:rPr lang="en-US" sz="200" dirty="0"/>
              <a:t>https://</a:t>
            </a:r>
            <a:r>
              <a:rPr lang="en-US" sz="200" dirty="0" err="1"/>
              <a:t>en.wikipedia.org</a:t>
            </a:r>
            <a:r>
              <a:rPr lang="en-US" sz="200" dirty="0"/>
              <a:t>/wiki/</a:t>
            </a:r>
            <a:r>
              <a:rPr lang="en-US" sz="200" dirty="0" err="1"/>
              <a:t>Jeep_Cherokee</a:t>
            </a:r>
            <a:r>
              <a:rPr lang="en-US" sz="200" dirty="0"/>
              <a:t>#/media/File:1974_Jeep_Cherokee_S_-_Beach_(cropped).jpg</a:t>
            </a:r>
          </a:p>
        </p:txBody>
      </p:sp>
      <p:pic>
        <p:nvPicPr>
          <p:cNvPr id="12" name="Picture 11">
            <a:extLst>
              <a:ext uri="{FF2B5EF4-FFF2-40B4-BE49-F238E27FC236}">
                <a16:creationId xmlns:a16="http://schemas.microsoft.com/office/drawing/2014/main" xmlns="" id="{E734F14B-D2FE-FC45-AAB5-9FB8ED6D824B}"/>
              </a:ext>
            </a:extLst>
          </p:cNvPr>
          <p:cNvPicPr>
            <a:picLocks noChangeAspect="1"/>
          </p:cNvPicPr>
          <p:nvPr/>
        </p:nvPicPr>
        <p:blipFill rotWithShape="1">
          <a:blip r:embed="rId4">
            <a:extLst>
              <a:ext uri="{28A0092B-C50C-407E-A947-70E740481C1C}">
                <a14:useLocalDpi xmlns:a14="http://schemas.microsoft.com/office/drawing/2010/main" val="0"/>
              </a:ext>
            </a:extLst>
          </a:blip>
          <a:srcRect l="15295" t="9412" r="10588" b="5883"/>
          <a:stretch/>
        </p:blipFill>
        <p:spPr>
          <a:xfrm>
            <a:off x="6206096" y="1216257"/>
            <a:ext cx="1107830" cy="1266092"/>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xmlns="" id="{55EB4202-3458-8A4F-AE9F-8E83EA1E4AE8}"/>
              </a:ext>
            </a:extLst>
          </p:cNvPr>
          <p:cNvPicPr>
            <a:picLocks noChangeAspect="1"/>
          </p:cNvPicPr>
          <p:nvPr/>
        </p:nvPicPr>
        <p:blipFill rotWithShape="1">
          <a:blip r:embed="rId5"/>
          <a:srcRect r="32488" b="5492"/>
          <a:stretch/>
        </p:blipFill>
        <p:spPr>
          <a:xfrm>
            <a:off x="8735351" y="1076642"/>
            <a:ext cx="1955981" cy="1749038"/>
          </a:xfrm>
          <a:prstGeom prst="rect">
            <a:avLst/>
          </a:prstGeom>
          <a:ln>
            <a:noFill/>
          </a:ln>
          <a:effectLst>
            <a:outerShdw blurRad="292100" dist="139700" dir="2700000" algn="tl" rotWithShape="0">
              <a:srgbClr val="333333">
                <a:alpha val="65000"/>
              </a:srgbClr>
            </a:outerShdw>
          </a:effectLst>
        </p:spPr>
      </p:pic>
      <p:pic>
        <p:nvPicPr>
          <p:cNvPr id="8" name="Content Placeholder 4">
            <a:extLst>
              <a:ext uri="{FF2B5EF4-FFF2-40B4-BE49-F238E27FC236}">
                <a16:creationId xmlns:a16="http://schemas.microsoft.com/office/drawing/2014/main" xmlns="" id="{54EBBF1D-0817-9940-B536-36739801CFC0}"/>
              </a:ext>
            </a:extLst>
          </p:cNvPr>
          <p:cNvPicPr>
            <a:picLocks noChangeAspect="1"/>
          </p:cNvPicPr>
          <p:nvPr/>
        </p:nvPicPr>
        <p:blipFill rotWithShape="1">
          <a:blip r:embed="rId6">
            <a:extLst>
              <a:ext uri="{28A0092B-C50C-407E-A947-70E740481C1C}">
                <a14:useLocalDpi xmlns:a14="http://schemas.microsoft.com/office/drawing/2010/main" val="0"/>
              </a:ext>
            </a:extLst>
          </a:blip>
          <a:srcRect t="12625" b="3031"/>
          <a:stretch/>
        </p:blipFill>
        <p:spPr>
          <a:xfrm>
            <a:off x="3226971" y="2954310"/>
            <a:ext cx="2195057" cy="978928"/>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xmlns="" id="{95935730-256E-8B4B-8D32-9001E4E144D6}"/>
              </a:ext>
            </a:extLst>
          </p:cNvPr>
          <p:cNvSpPr/>
          <p:nvPr/>
        </p:nvSpPr>
        <p:spPr>
          <a:xfrm>
            <a:off x="3245330" y="3934187"/>
            <a:ext cx="2455148" cy="123111"/>
          </a:xfrm>
          <a:prstGeom prst="rect">
            <a:avLst/>
          </a:prstGeom>
        </p:spPr>
        <p:txBody>
          <a:bodyPr wrap="square">
            <a:spAutoFit/>
          </a:bodyPr>
          <a:lstStyle/>
          <a:p>
            <a:r>
              <a:rPr lang="en-US" sz="200" dirty="0"/>
              <a:t>https://</a:t>
            </a:r>
            <a:r>
              <a:rPr lang="en-US" sz="200" dirty="0" err="1"/>
              <a:t>en.wikipedia.org</a:t>
            </a:r>
            <a:r>
              <a:rPr lang="en-US" sz="200" dirty="0"/>
              <a:t>/wiki/File:Jeep_Cherokee_2.5_1988_(15289674633)_(cropped).jpg</a:t>
            </a:r>
          </a:p>
        </p:txBody>
      </p:sp>
      <p:pic>
        <p:nvPicPr>
          <p:cNvPr id="17" name="Picture 16">
            <a:extLst>
              <a:ext uri="{FF2B5EF4-FFF2-40B4-BE49-F238E27FC236}">
                <a16:creationId xmlns:a16="http://schemas.microsoft.com/office/drawing/2014/main" xmlns="" id="{D89BBF13-58E7-924A-96DA-5480E20147B6}"/>
              </a:ext>
            </a:extLst>
          </p:cNvPr>
          <p:cNvPicPr>
            <a:picLocks noChangeAspect="1"/>
          </p:cNvPicPr>
          <p:nvPr/>
        </p:nvPicPr>
        <p:blipFill rotWithShape="1">
          <a:blip r:embed="rId7"/>
          <a:srcRect l="10777" r="15331"/>
          <a:stretch/>
        </p:blipFill>
        <p:spPr>
          <a:xfrm>
            <a:off x="1070313" y="2889313"/>
            <a:ext cx="1561937" cy="1585362"/>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xmlns="" id="{D5335A51-F77E-544E-A657-7DDC9B3E9524}"/>
              </a:ext>
            </a:extLst>
          </p:cNvPr>
          <p:cNvPicPr>
            <a:picLocks noChangeAspect="1"/>
          </p:cNvPicPr>
          <p:nvPr/>
        </p:nvPicPr>
        <p:blipFill>
          <a:blip r:embed="rId8"/>
          <a:stretch>
            <a:fillRect/>
          </a:stretch>
        </p:blipFill>
        <p:spPr>
          <a:xfrm>
            <a:off x="9334867" y="2929510"/>
            <a:ext cx="839684" cy="1699112"/>
          </a:xfrm>
          <a:prstGeom prst="rect">
            <a:avLst/>
          </a:prstGeom>
          <a:ln>
            <a:noFill/>
          </a:ln>
          <a:effectLst>
            <a:outerShdw blurRad="292100" dist="139700" dir="2700000" algn="tl" rotWithShape="0">
              <a:srgbClr val="333333">
                <a:alpha val="65000"/>
              </a:srgbClr>
            </a:outerShdw>
          </a:effectLst>
        </p:spPr>
      </p:pic>
      <p:pic>
        <p:nvPicPr>
          <p:cNvPr id="19" name="Content Placeholder 4">
            <a:extLst>
              <a:ext uri="{FF2B5EF4-FFF2-40B4-BE49-F238E27FC236}">
                <a16:creationId xmlns:a16="http://schemas.microsoft.com/office/drawing/2014/main" xmlns="" id="{47D0E92D-468A-1741-887A-594FD3E3A0C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45330" y="4730407"/>
            <a:ext cx="2072480" cy="1111799"/>
          </a:xfrm>
          <a:prstGeom prst="rect">
            <a:avLst/>
          </a:prstGeom>
          <a:ln>
            <a:noFill/>
          </a:ln>
          <a:effectLst>
            <a:outerShdw blurRad="292100" dist="139700" dir="2700000" algn="tl" rotWithShape="0">
              <a:srgbClr val="333333">
                <a:alpha val="65000"/>
              </a:srgbClr>
            </a:outerShdw>
          </a:effectLst>
        </p:spPr>
      </p:pic>
      <p:sp>
        <p:nvSpPr>
          <p:cNvPr id="20" name="Rectangle 19">
            <a:extLst>
              <a:ext uri="{FF2B5EF4-FFF2-40B4-BE49-F238E27FC236}">
                <a16:creationId xmlns:a16="http://schemas.microsoft.com/office/drawing/2014/main" xmlns="" id="{EDA9D716-F65B-E94B-AA74-CB787635C629}"/>
              </a:ext>
            </a:extLst>
          </p:cNvPr>
          <p:cNvSpPr/>
          <p:nvPr/>
        </p:nvSpPr>
        <p:spPr>
          <a:xfrm>
            <a:off x="3158096" y="5805058"/>
            <a:ext cx="6096000" cy="138499"/>
          </a:xfrm>
          <a:prstGeom prst="rect">
            <a:avLst/>
          </a:prstGeom>
        </p:spPr>
        <p:txBody>
          <a:bodyPr>
            <a:spAutoFit/>
          </a:bodyPr>
          <a:lstStyle/>
          <a:p>
            <a:r>
              <a:rPr lang="en-US" sz="300" dirty="0"/>
              <a:t>https://</a:t>
            </a:r>
            <a:r>
              <a:rPr lang="en-US" sz="300" dirty="0" err="1"/>
              <a:t>en.wikipedia.org</a:t>
            </a:r>
            <a:r>
              <a:rPr lang="en-US" sz="300" dirty="0"/>
              <a:t>/wiki/</a:t>
            </a:r>
            <a:r>
              <a:rPr lang="en-US" sz="300" dirty="0" err="1"/>
              <a:t>Jeep_Cherokee</a:t>
            </a:r>
            <a:r>
              <a:rPr lang="en-US" sz="300" dirty="0"/>
              <a:t>#/media/File:1974_Jeep_Cherokee_S_-_Beach_(cropped).jpg</a:t>
            </a:r>
          </a:p>
        </p:txBody>
      </p:sp>
      <p:pic>
        <p:nvPicPr>
          <p:cNvPr id="21" name="Picture 20">
            <a:extLst>
              <a:ext uri="{FF2B5EF4-FFF2-40B4-BE49-F238E27FC236}">
                <a16:creationId xmlns:a16="http://schemas.microsoft.com/office/drawing/2014/main" xmlns="" id="{8633C358-04AD-E145-BB9B-281E56FA856B}"/>
              </a:ext>
            </a:extLst>
          </p:cNvPr>
          <p:cNvPicPr>
            <a:picLocks noChangeAspect="1"/>
          </p:cNvPicPr>
          <p:nvPr/>
        </p:nvPicPr>
        <p:blipFill rotWithShape="1">
          <a:blip r:embed="rId10">
            <a:extLst>
              <a:ext uri="{28A0092B-C50C-407E-A947-70E740481C1C}">
                <a14:useLocalDpi xmlns:a14="http://schemas.microsoft.com/office/drawing/2010/main" val="0"/>
              </a:ext>
            </a:extLst>
          </a:blip>
          <a:srcRect l="11189" t="7179" r="12860" b="2565"/>
          <a:stretch/>
        </p:blipFill>
        <p:spPr>
          <a:xfrm>
            <a:off x="6419982" y="4829292"/>
            <a:ext cx="680057" cy="1215128"/>
          </a:xfrm>
          <a:prstGeom prst="rect">
            <a:avLst/>
          </a:prstGeom>
          <a:ln>
            <a:noFill/>
          </a:ln>
          <a:effectLst>
            <a:outerShdw blurRad="292100" dist="139700" dir="2700000" algn="tl" rotWithShape="0">
              <a:srgbClr val="333333">
                <a:alpha val="65000"/>
              </a:srgbClr>
            </a:outerShdw>
          </a:effectLst>
        </p:spPr>
      </p:pic>
      <p:sp>
        <p:nvSpPr>
          <p:cNvPr id="22" name="Rectangle 21">
            <a:extLst>
              <a:ext uri="{FF2B5EF4-FFF2-40B4-BE49-F238E27FC236}">
                <a16:creationId xmlns:a16="http://schemas.microsoft.com/office/drawing/2014/main" xmlns="" id="{A4C176CE-1D8C-3948-A642-E93463C6EF61}"/>
              </a:ext>
            </a:extLst>
          </p:cNvPr>
          <p:cNvSpPr/>
          <p:nvPr/>
        </p:nvSpPr>
        <p:spPr>
          <a:xfrm>
            <a:off x="6392966" y="6010627"/>
            <a:ext cx="1443062" cy="123111"/>
          </a:xfrm>
          <a:prstGeom prst="rect">
            <a:avLst/>
          </a:prstGeom>
        </p:spPr>
        <p:txBody>
          <a:bodyPr wrap="square">
            <a:spAutoFit/>
          </a:bodyPr>
          <a:lstStyle/>
          <a:p>
            <a:r>
              <a:rPr lang="en-US" sz="200" dirty="0"/>
              <a:t>https://</a:t>
            </a:r>
            <a:r>
              <a:rPr lang="en-US" sz="200" dirty="0" err="1"/>
              <a:t>www.engadget.com</a:t>
            </a:r>
            <a:r>
              <a:rPr lang="en-US" sz="200" dirty="0"/>
              <a:t>/2015/01/02/smarter-</a:t>
            </a:r>
            <a:r>
              <a:rPr lang="en-US" sz="200" dirty="0" err="1"/>
              <a:t>wifi</a:t>
            </a:r>
            <a:r>
              <a:rPr lang="en-US" sz="200" dirty="0"/>
              <a:t>-coffee-machine/</a:t>
            </a:r>
          </a:p>
        </p:txBody>
      </p:sp>
      <p:pic>
        <p:nvPicPr>
          <p:cNvPr id="23" name="Picture 22">
            <a:extLst>
              <a:ext uri="{FF2B5EF4-FFF2-40B4-BE49-F238E27FC236}">
                <a16:creationId xmlns:a16="http://schemas.microsoft.com/office/drawing/2014/main" xmlns="" id="{78918D7F-6BE5-334E-9E9C-1A8C1A08DEE6}"/>
              </a:ext>
            </a:extLst>
          </p:cNvPr>
          <p:cNvPicPr>
            <a:picLocks noChangeAspect="1"/>
          </p:cNvPicPr>
          <p:nvPr/>
        </p:nvPicPr>
        <p:blipFill rotWithShape="1">
          <a:blip r:embed="rId11"/>
          <a:srcRect l="41573"/>
          <a:stretch/>
        </p:blipFill>
        <p:spPr>
          <a:xfrm>
            <a:off x="993121" y="4732452"/>
            <a:ext cx="1388399" cy="1780073"/>
          </a:xfrm>
          <a:prstGeom prst="rect">
            <a:avLst/>
          </a:prstGeom>
          <a:ln>
            <a:noFill/>
          </a:ln>
          <a:effectLst>
            <a:outerShdw blurRad="292100" dist="139700" dir="2700000" algn="tl" rotWithShape="0">
              <a:srgbClr val="333333">
                <a:alpha val="65000"/>
              </a:srgbClr>
            </a:outerShdw>
          </a:effectLst>
        </p:spPr>
      </p:pic>
      <p:pic>
        <p:nvPicPr>
          <p:cNvPr id="24" name="Picture 23">
            <a:extLst>
              <a:ext uri="{FF2B5EF4-FFF2-40B4-BE49-F238E27FC236}">
                <a16:creationId xmlns:a16="http://schemas.microsoft.com/office/drawing/2014/main" xmlns="" id="{A54EB380-CDE2-1949-831D-1F5B9FFA03B2}"/>
              </a:ext>
            </a:extLst>
          </p:cNvPr>
          <p:cNvPicPr>
            <a:picLocks noChangeAspect="1"/>
          </p:cNvPicPr>
          <p:nvPr/>
        </p:nvPicPr>
        <p:blipFill>
          <a:blip r:embed="rId8"/>
          <a:stretch>
            <a:fillRect/>
          </a:stretch>
        </p:blipFill>
        <p:spPr>
          <a:xfrm>
            <a:off x="9328018" y="4730407"/>
            <a:ext cx="839684" cy="1699112"/>
          </a:xfrm>
          <a:prstGeom prst="rect">
            <a:avLst/>
          </a:prstGeom>
          <a:ln>
            <a:noFill/>
          </a:ln>
          <a:effectLst>
            <a:outerShdw blurRad="292100" dist="139700" dir="2700000" algn="tl" rotWithShape="0">
              <a:srgbClr val="333333">
                <a:alpha val="65000"/>
              </a:srgbClr>
            </a:outerShdw>
          </a:effectLst>
        </p:spPr>
      </p:pic>
      <p:pic>
        <p:nvPicPr>
          <p:cNvPr id="25" name="Picture 24">
            <a:extLst>
              <a:ext uri="{FF2B5EF4-FFF2-40B4-BE49-F238E27FC236}">
                <a16:creationId xmlns:a16="http://schemas.microsoft.com/office/drawing/2014/main" xmlns="" id="{B57FA1FC-1EF6-574A-89F8-6FF702FE2893}"/>
              </a:ext>
            </a:extLst>
          </p:cNvPr>
          <p:cNvPicPr>
            <a:picLocks noChangeAspect="1"/>
          </p:cNvPicPr>
          <p:nvPr/>
        </p:nvPicPr>
        <p:blipFill rotWithShape="1">
          <a:blip r:embed="rId12"/>
          <a:srcRect l="16216" t="8100" r="17824"/>
          <a:stretch/>
        </p:blipFill>
        <p:spPr>
          <a:xfrm>
            <a:off x="10093140" y="5062082"/>
            <a:ext cx="529390" cy="982338"/>
          </a:xfrm>
          <a:prstGeom prst="rect">
            <a:avLst/>
          </a:prstGeom>
          <a:ln>
            <a:noFill/>
          </a:ln>
          <a:effectLst>
            <a:outerShdw blurRad="292100" dist="139700" dir="2700000" algn="tl" rotWithShape="0">
              <a:srgbClr val="333333">
                <a:alpha val="65000"/>
              </a:srgbClr>
            </a:outerShdw>
          </a:effectLst>
        </p:spPr>
      </p:pic>
      <p:pic>
        <p:nvPicPr>
          <p:cNvPr id="26" name="Picture 25">
            <a:extLst>
              <a:ext uri="{FF2B5EF4-FFF2-40B4-BE49-F238E27FC236}">
                <a16:creationId xmlns:a16="http://schemas.microsoft.com/office/drawing/2014/main" xmlns="" id="{8FEF5AD8-FED1-D240-B1DC-7B47A072A78C}"/>
              </a:ext>
            </a:extLst>
          </p:cNvPr>
          <p:cNvPicPr>
            <a:picLocks noChangeAspect="1"/>
          </p:cNvPicPr>
          <p:nvPr/>
        </p:nvPicPr>
        <p:blipFill>
          <a:blip r:embed="rId13"/>
          <a:stretch>
            <a:fillRect/>
          </a:stretch>
        </p:blipFill>
        <p:spPr>
          <a:xfrm>
            <a:off x="6295602" y="2797857"/>
            <a:ext cx="1238250" cy="1587500"/>
          </a:xfrm>
          <a:prstGeom prst="rect">
            <a:avLst/>
          </a:prstGeom>
          <a:ln>
            <a:noFill/>
          </a:ln>
          <a:effectLst>
            <a:outerShdw blurRad="292100" dist="139700" dir="2700000" algn="tl" rotWithShape="0">
              <a:srgbClr val="333333">
                <a:alpha val="65000"/>
              </a:srgbClr>
            </a:outerShdw>
          </a:effectLst>
        </p:spPr>
      </p:pic>
      <p:sp>
        <p:nvSpPr>
          <p:cNvPr id="27" name="Rectangle 26">
            <a:extLst>
              <a:ext uri="{FF2B5EF4-FFF2-40B4-BE49-F238E27FC236}">
                <a16:creationId xmlns:a16="http://schemas.microsoft.com/office/drawing/2014/main" xmlns="" id="{749BDAAF-C9D7-A847-A02B-5B91ADDDB143}"/>
              </a:ext>
            </a:extLst>
          </p:cNvPr>
          <p:cNvSpPr/>
          <p:nvPr/>
        </p:nvSpPr>
        <p:spPr>
          <a:xfrm>
            <a:off x="6163885" y="4360767"/>
            <a:ext cx="2023504" cy="138499"/>
          </a:xfrm>
          <a:prstGeom prst="rect">
            <a:avLst/>
          </a:prstGeom>
        </p:spPr>
        <p:txBody>
          <a:bodyPr wrap="square">
            <a:spAutoFit/>
          </a:bodyPr>
          <a:lstStyle/>
          <a:p>
            <a:r>
              <a:rPr lang="en-US" sz="300" dirty="0"/>
              <a:t>https://</a:t>
            </a:r>
            <a:r>
              <a:rPr lang="en-US" sz="300" dirty="0" err="1"/>
              <a:t>www.amazon.com</a:t>
            </a:r>
            <a:r>
              <a:rPr lang="en-US" sz="300" dirty="0"/>
              <a:t>/Keurig-B60-Special-Brewing-System/</a:t>
            </a:r>
            <a:r>
              <a:rPr lang="en-US" sz="300" dirty="0" err="1"/>
              <a:t>dp</a:t>
            </a:r>
            <a:r>
              <a:rPr lang="en-US" sz="300" dirty="0"/>
              <a:t>/B000AQSMPO</a:t>
            </a:r>
          </a:p>
        </p:txBody>
      </p:sp>
      <p:pic>
        <p:nvPicPr>
          <p:cNvPr id="3" name="Picture 2">
            <a:extLst>
              <a:ext uri="{FF2B5EF4-FFF2-40B4-BE49-F238E27FC236}">
                <a16:creationId xmlns:a16="http://schemas.microsoft.com/office/drawing/2014/main" xmlns="" id="{FE811500-33C8-5943-9424-AB66C276B03F}"/>
              </a:ext>
            </a:extLst>
          </p:cNvPr>
          <p:cNvPicPr>
            <a:picLocks noChangeAspect="1"/>
          </p:cNvPicPr>
          <p:nvPr/>
        </p:nvPicPr>
        <p:blipFill rotWithShape="1">
          <a:blip r:embed="rId14"/>
          <a:srcRect r="57830" b="21266"/>
          <a:stretch/>
        </p:blipFill>
        <p:spPr>
          <a:xfrm>
            <a:off x="1145395" y="1137578"/>
            <a:ext cx="1200265" cy="1493958"/>
          </a:xfrm>
          <a:prstGeom prst="rect">
            <a:avLst/>
          </a:prstGeom>
        </p:spPr>
      </p:pic>
    </p:spTree>
    <p:extLst>
      <p:ext uri="{BB962C8B-B14F-4D97-AF65-F5344CB8AC3E}">
        <p14:creationId xmlns:p14="http://schemas.microsoft.com/office/powerpoint/2010/main" val="14563185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815CF6-4DCD-D64B-8DF0-447646C547AB}"/>
              </a:ext>
            </a:extLst>
          </p:cNvPr>
          <p:cNvSpPr>
            <a:spLocks noGrp="1"/>
          </p:cNvSpPr>
          <p:nvPr>
            <p:ph type="ctrTitle"/>
          </p:nvPr>
        </p:nvSpPr>
        <p:spPr>
          <a:xfrm>
            <a:off x="144741" y="176679"/>
            <a:ext cx="10972800" cy="1089025"/>
          </a:xfrm>
        </p:spPr>
        <p:txBody>
          <a:bodyPr/>
          <a:lstStyle/>
          <a:p>
            <a:r>
              <a:rPr lang="en-US" dirty="0" smtClean="0"/>
              <a:t>Smart and Connected</a:t>
            </a:r>
            <a:endParaRPr lang="en-US" dirty="0"/>
          </a:p>
        </p:txBody>
      </p:sp>
      <p:pic>
        <p:nvPicPr>
          <p:cNvPr id="23" name="Picture 22">
            <a:extLst>
              <a:ext uri="{FF2B5EF4-FFF2-40B4-BE49-F238E27FC236}">
                <a16:creationId xmlns:a16="http://schemas.microsoft.com/office/drawing/2014/main" xmlns="" id="{78918D7F-6BE5-334E-9E9C-1A8C1A08DEE6}"/>
              </a:ext>
            </a:extLst>
          </p:cNvPr>
          <p:cNvPicPr>
            <a:picLocks noChangeAspect="1"/>
          </p:cNvPicPr>
          <p:nvPr/>
        </p:nvPicPr>
        <p:blipFill rotWithShape="1">
          <a:blip r:embed="rId3"/>
          <a:srcRect l="41573"/>
          <a:stretch/>
        </p:blipFill>
        <p:spPr>
          <a:xfrm>
            <a:off x="622731" y="1267424"/>
            <a:ext cx="1388399" cy="1780073"/>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2812648" y="1354238"/>
            <a:ext cx="9294019" cy="2308324"/>
          </a:xfrm>
          <a:prstGeom prst="rect">
            <a:avLst/>
          </a:prstGeom>
          <a:noFill/>
        </p:spPr>
        <p:txBody>
          <a:bodyPr wrap="none" rtlCol="0">
            <a:spAutoFit/>
          </a:bodyPr>
          <a:lstStyle/>
          <a:p>
            <a:r>
              <a:rPr lang="en-US" dirty="0"/>
              <a:t>My Friend Cayla, which costs $59.93 at </a:t>
            </a:r>
            <a:r>
              <a:rPr lang="en-US" dirty="0" err="1"/>
              <a:t>Walmart.com</a:t>
            </a:r>
            <a:r>
              <a:rPr lang="en-US" dirty="0"/>
              <a:t>, is billed as “a wonderful choice for </a:t>
            </a:r>
            <a:endParaRPr lang="en-US" dirty="0" smtClean="0"/>
          </a:p>
          <a:p>
            <a:r>
              <a:rPr lang="en-US" dirty="0" smtClean="0"/>
              <a:t>a </a:t>
            </a:r>
            <a:r>
              <a:rPr lang="en-US" dirty="0"/>
              <a:t>young child who needs a companion.” </a:t>
            </a:r>
            <a:endParaRPr lang="en-US" dirty="0" smtClean="0"/>
          </a:p>
          <a:p>
            <a:endParaRPr lang="en-US" dirty="0"/>
          </a:p>
          <a:p>
            <a:r>
              <a:rPr lang="en-US" dirty="0" smtClean="0"/>
              <a:t>The Electronic </a:t>
            </a:r>
            <a:r>
              <a:rPr lang="en-US" dirty="0"/>
              <a:t>Privacy Information Center (EPIC</a:t>
            </a:r>
            <a:r>
              <a:rPr lang="en-US" dirty="0" smtClean="0"/>
              <a:t>) claims the </a:t>
            </a:r>
            <a:r>
              <a:rPr lang="en-US" dirty="0"/>
              <a:t>toys allegedly send </a:t>
            </a:r>
            <a:endParaRPr lang="en-US" dirty="0" smtClean="0"/>
          </a:p>
          <a:p>
            <a:r>
              <a:rPr lang="en-US" dirty="0" smtClean="0"/>
              <a:t>recordings </a:t>
            </a:r>
            <a:r>
              <a:rPr lang="en-US" dirty="0"/>
              <a:t>to speech-to-text software company Nuance Communications, which </a:t>
            </a:r>
            <a:endParaRPr lang="en-US" dirty="0" smtClean="0"/>
          </a:p>
          <a:p>
            <a:r>
              <a:rPr lang="en-US" dirty="0" smtClean="0"/>
              <a:t>the </a:t>
            </a:r>
            <a:r>
              <a:rPr lang="en-US" dirty="0"/>
              <a:t>complaint notes has contracts with military and law enforcement agencies. </a:t>
            </a:r>
          </a:p>
          <a:p>
            <a:r>
              <a:rPr lang="en-US" dirty="0"/>
              <a:t/>
            </a:r>
            <a:br>
              <a:rPr lang="en-US" dirty="0"/>
            </a:br>
            <a:endParaRPr lang="en-US" dirty="0"/>
          </a:p>
        </p:txBody>
      </p:sp>
    </p:spTree>
    <p:extLst>
      <p:ext uri="{BB962C8B-B14F-4D97-AF65-F5344CB8AC3E}">
        <p14:creationId xmlns:p14="http://schemas.microsoft.com/office/powerpoint/2010/main" val="2020560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815CF6-4DCD-D64B-8DF0-447646C547AB}"/>
              </a:ext>
            </a:extLst>
          </p:cNvPr>
          <p:cNvSpPr>
            <a:spLocks noGrp="1"/>
          </p:cNvSpPr>
          <p:nvPr>
            <p:ph type="ctrTitle"/>
          </p:nvPr>
        </p:nvSpPr>
        <p:spPr>
          <a:xfrm>
            <a:off x="144741" y="176679"/>
            <a:ext cx="10972800" cy="1089025"/>
          </a:xfrm>
        </p:spPr>
        <p:txBody>
          <a:bodyPr/>
          <a:lstStyle/>
          <a:p>
            <a:r>
              <a:rPr lang="en-US" dirty="0" smtClean="0"/>
              <a:t>Smart and Connected</a:t>
            </a:r>
            <a:endParaRPr lang="en-US" dirty="0"/>
          </a:p>
        </p:txBody>
      </p:sp>
      <p:pic>
        <p:nvPicPr>
          <p:cNvPr id="19" name="Content Placeholder 4">
            <a:extLst>
              <a:ext uri="{FF2B5EF4-FFF2-40B4-BE49-F238E27FC236}">
                <a16:creationId xmlns:a16="http://schemas.microsoft.com/office/drawing/2014/main" xmlns="" id="{47D0E92D-468A-1741-887A-594FD3E3A0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854" y="1582093"/>
            <a:ext cx="2072480" cy="1111799"/>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2777924" y="1582093"/>
            <a:ext cx="6699270" cy="1508105"/>
          </a:xfrm>
          <a:prstGeom prst="rect">
            <a:avLst/>
          </a:prstGeom>
          <a:noFill/>
        </p:spPr>
        <p:txBody>
          <a:bodyPr wrap="none" rtlCol="0">
            <a:spAutoFit/>
          </a:bodyPr>
          <a:lstStyle/>
          <a:p>
            <a:r>
              <a:rPr lang="en-US" dirty="0" smtClean="0"/>
              <a:t>“Connect </a:t>
            </a:r>
            <a:r>
              <a:rPr lang="en-US" dirty="0"/>
              <a:t>your vehicle to Alexa via an Amazon Echo that syncs </a:t>
            </a:r>
            <a:endParaRPr lang="en-US" dirty="0" smtClean="0"/>
          </a:p>
          <a:p>
            <a:r>
              <a:rPr lang="en-US" dirty="0" smtClean="0"/>
              <a:t>with </a:t>
            </a:r>
            <a:r>
              <a:rPr lang="en-US" dirty="0"/>
              <a:t>any </a:t>
            </a:r>
            <a:r>
              <a:rPr lang="en-US" dirty="0" err="1"/>
              <a:t>Uconnect</a:t>
            </a:r>
            <a:r>
              <a:rPr lang="en-US" baseline="30000" dirty="0"/>
              <a:t>®</a:t>
            </a:r>
            <a:r>
              <a:rPr lang="en-US" dirty="0"/>
              <a:t>- equipped </a:t>
            </a:r>
            <a:r>
              <a:rPr lang="en-US" dirty="0" err="1"/>
              <a:t>Jeep</a:t>
            </a:r>
            <a:r>
              <a:rPr lang="en-US" baseline="-25000" dirty="0" err="1"/>
              <a:t>®</a:t>
            </a:r>
            <a:r>
              <a:rPr lang="en-US" dirty="0" err="1"/>
              <a:t>Cherokee</a:t>
            </a:r>
            <a:r>
              <a:rPr lang="en-US" dirty="0"/>
              <a:t>. Use your </a:t>
            </a:r>
            <a:r>
              <a:rPr lang="en-US" dirty="0" smtClean="0"/>
              <a:t>voice</a:t>
            </a:r>
          </a:p>
          <a:p>
            <a:r>
              <a:rPr lang="en-US" dirty="0" smtClean="0"/>
              <a:t>to </a:t>
            </a:r>
            <a:r>
              <a:rPr lang="en-US" dirty="0"/>
              <a:t>start your vehicle, check fuel levels, send an address directly </a:t>
            </a:r>
            <a:endParaRPr lang="en-US" dirty="0" smtClean="0"/>
          </a:p>
          <a:p>
            <a:r>
              <a:rPr lang="en-US" dirty="0" smtClean="0"/>
              <a:t>to </a:t>
            </a:r>
            <a:r>
              <a:rPr lang="en-US" dirty="0"/>
              <a:t>your Navigation system and more, all from your home</a:t>
            </a:r>
            <a:r>
              <a:rPr lang="en-US" dirty="0" smtClean="0"/>
              <a:t>.” </a:t>
            </a:r>
            <a:r>
              <a:rPr lang="en-US" sz="1000" dirty="0" smtClean="0"/>
              <a:t>From </a:t>
            </a:r>
          </a:p>
          <a:p>
            <a:r>
              <a:rPr lang="en-US" sz="1000" dirty="0" smtClean="0"/>
              <a:t>An advertisement describing connected Jeeps at </a:t>
            </a:r>
          </a:p>
          <a:p>
            <a:r>
              <a:rPr lang="en-US" sz="1000" dirty="0"/>
              <a:t>https://</a:t>
            </a:r>
            <a:r>
              <a:rPr lang="en-US" sz="1000" dirty="0" err="1"/>
              <a:t>www.jeep.com</a:t>
            </a:r>
            <a:r>
              <a:rPr lang="en-US" sz="1000" dirty="0"/>
              <a:t>/</a:t>
            </a:r>
            <a:r>
              <a:rPr lang="en-US" sz="1000" dirty="0" err="1"/>
              <a:t>uconnect.html</a:t>
            </a:r>
            <a:r>
              <a:rPr lang="en-US" sz="1000" dirty="0"/>
              <a:t>/</a:t>
            </a:r>
          </a:p>
        </p:txBody>
      </p:sp>
      <p:sp>
        <p:nvSpPr>
          <p:cNvPr id="4" name="TextBox 3"/>
          <p:cNvSpPr txBox="1"/>
          <p:nvPr/>
        </p:nvSpPr>
        <p:spPr>
          <a:xfrm>
            <a:off x="2777924" y="3194613"/>
            <a:ext cx="6601487" cy="2308324"/>
          </a:xfrm>
          <a:prstGeom prst="rect">
            <a:avLst/>
          </a:prstGeom>
          <a:noFill/>
        </p:spPr>
        <p:txBody>
          <a:bodyPr wrap="none" rtlCol="0">
            <a:spAutoFit/>
          </a:bodyPr>
          <a:lstStyle/>
          <a:p>
            <a:r>
              <a:rPr lang="en-US" dirty="0" smtClean="0"/>
              <a:t>“Though </a:t>
            </a:r>
            <a:r>
              <a:rPr lang="en-US" dirty="0"/>
              <a:t>I hadn't touched the dashboard, the vents in the Jeep </a:t>
            </a:r>
            <a:endParaRPr lang="en-US" dirty="0" smtClean="0"/>
          </a:p>
          <a:p>
            <a:r>
              <a:rPr lang="en-US" dirty="0" smtClean="0"/>
              <a:t>Cherokee </a:t>
            </a:r>
            <a:r>
              <a:rPr lang="en-US" dirty="0"/>
              <a:t>started blasting cold air at the maximum setting, </a:t>
            </a:r>
            <a:endParaRPr lang="en-US" dirty="0" smtClean="0"/>
          </a:p>
          <a:p>
            <a:r>
              <a:rPr lang="en-US" dirty="0" smtClean="0"/>
              <a:t>chilling </a:t>
            </a:r>
            <a:r>
              <a:rPr lang="en-US" dirty="0"/>
              <a:t>the sweat on my back through the in-seat climate </a:t>
            </a:r>
            <a:endParaRPr lang="en-US" dirty="0" smtClean="0"/>
          </a:p>
          <a:p>
            <a:r>
              <a:rPr lang="en-US" dirty="0" smtClean="0"/>
              <a:t>control </a:t>
            </a:r>
            <a:r>
              <a:rPr lang="en-US" dirty="0"/>
              <a:t>system. Next the radio switched to the local hip hop </a:t>
            </a:r>
            <a:endParaRPr lang="en-US" dirty="0" smtClean="0"/>
          </a:p>
          <a:p>
            <a:r>
              <a:rPr lang="en-US" dirty="0" smtClean="0"/>
              <a:t>station </a:t>
            </a:r>
            <a:r>
              <a:rPr lang="en-US" dirty="0"/>
              <a:t>and began blaring </a:t>
            </a:r>
            <a:r>
              <a:rPr lang="en-US" dirty="0" err="1"/>
              <a:t>Skee</a:t>
            </a:r>
            <a:r>
              <a:rPr lang="en-US" dirty="0"/>
              <a:t>-lo at full volume. I spun the </a:t>
            </a:r>
            <a:endParaRPr lang="en-US" dirty="0" smtClean="0"/>
          </a:p>
          <a:p>
            <a:r>
              <a:rPr lang="en-US" dirty="0" smtClean="0"/>
              <a:t>control </a:t>
            </a:r>
            <a:r>
              <a:rPr lang="en-US" dirty="0"/>
              <a:t>knob left and hit the power button, to no avail. Then </a:t>
            </a:r>
            <a:endParaRPr lang="en-US" dirty="0" smtClean="0"/>
          </a:p>
          <a:p>
            <a:r>
              <a:rPr lang="en-US" dirty="0" smtClean="0"/>
              <a:t>the </a:t>
            </a:r>
            <a:r>
              <a:rPr lang="en-US" dirty="0"/>
              <a:t>windshield wipers turned on, and wiper fluid blurred the </a:t>
            </a:r>
            <a:endParaRPr lang="en-US" dirty="0" smtClean="0"/>
          </a:p>
          <a:p>
            <a:r>
              <a:rPr lang="en-US" dirty="0"/>
              <a:t>glass.” </a:t>
            </a:r>
            <a:r>
              <a:rPr lang="en-US" sz="1000" dirty="0"/>
              <a:t>From Wired https://</a:t>
            </a:r>
            <a:r>
              <a:rPr lang="en-US" sz="1000" dirty="0" err="1"/>
              <a:t>www.wired.com</a:t>
            </a:r>
            <a:r>
              <a:rPr lang="en-US" sz="1000" dirty="0"/>
              <a:t>/2015/07/hackers-remotely-kill-jeep-highway/</a:t>
            </a:r>
          </a:p>
        </p:txBody>
      </p:sp>
    </p:spTree>
    <p:extLst>
      <p:ext uri="{BB962C8B-B14F-4D97-AF65-F5344CB8AC3E}">
        <p14:creationId xmlns:p14="http://schemas.microsoft.com/office/powerpoint/2010/main" val="1937442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77924" y="2002441"/>
            <a:ext cx="8221161" cy="1354217"/>
          </a:xfrm>
          <a:prstGeom prst="rect">
            <a:avLst/>
          </a:prstGeom>
          <a:noFill/>
        </p:spPr>
        <p:txBody>
          <a:bodyPr wrap="none" rtlCol="0">
            <a:spAutoFit/>
          </a:bodyPr>
          <a:lstStyle/>
          <a:p>
            <a:r>
              <a:rPr lang="en-US" dirty="0" smtClean="0"/>
              <a:t>“It’s great </a:t>
            </a:r>
            <a:r>
              <a:rPr lang="en-US" dirty="0"/>
              <a:t>for the person who is looking to buy smarter; it monitors your supply </a:t>
            </a:r>
            <a:endParaRPr lang="en-US" dirty="0" smtClean="0"/>
          </a:p>
          <a:p>
            <a:r>
              <a:rPr lang="en-US" dirty="0" smtClean="0"/>
              <a:t>of </a:t>
            </a:r>
            <a:r>
              <a:rPr lang="en-US" dirty="0"/>
              <a:t>coffee, and sends push </a:t>
            </a:r>
            <a:r>
              <a:rPr lang="en-US" dirty="0" smtClean="0"/>
              <a:t>notifications </a:t>
            </a:r>
            <a:r>
              <a:rPr lang="en-US" dirty="0"/>
              <a:t>to your phone when it is time to pick up </a:t>
            </a:r>
            <a:endParaRPr lang="en-US" dirty="0" smtClean="0"/>
          </a:p>
          <a:p>
            <a:r>
              <a:rPr lang="en-US" dirty="0" smtClean="0"/>
              <a:t>fresh </a:t>
            </a:r>
            <a:r>
              <a:rPr lang="en-US" dirty="0"/>
              <a:t>beans or ground coffee</a:t>
            </a:r>
            <a:r>
              <a:rPr lang="en-US" dirty="0" smtClean="0"/>
              <a:t>.”</a:t>
            </a:r>
          </a:p>
          <a:p>
            <a:endParaRPr lang="en-US" dirty="0" smtClean="0"/>
          </a:p>
          <a:p>
            <a:r>
              <a:rPr lang="en-US" sz="1000" dirty="0"/>
              <a:t>From https://</a:t>
            </a:r>
            <a:r>
              <a:rPr lang="en-US" sz="1000" dirty="0" err="1"/>
              <a:t>ideaing.com</a:t>
            </a:r>
            <a:r>
              <a:rPr lang="en-US" sz="1000" dirty="0"/>
              <a:t>/ideas/best-smart-coffee-makers</a:t>
            </a:r>
          </a:p>
        </p:txBody>
      </p:sp>
      <p:pic>
        <p:nvPicPr>
          <p:cNvPr id="6" name="Picture 5">
            <a:extLst>
              <a:ext uri="{FF2B5EF4-FFF2-40B4-BE49-F238E27FC236}">
                <a16:creationId xmlns:a16="http://schemas.microsoft.com/office/drawing/2014/main" xmlns="" id="{8633C358-04AD-E145-BB9B-281E56FA856B}"/>
              </a:ext>
            </a:extLst>
          </p:cNvPr>
          <p:cNvPicPr>
            <a:picLocks noChangeAspect="1"/>
          </p:cNvPicPr>
          <p:nvPr/>
        </p:nvPicPr>
        <p:blipFill rotWithShape="1">
          <a:blip r:embed="rId3">
            <a:extLst>
              <a:ext uri="{28A0092B-C50C-407E-A947-70E740481C1C}">
                <a14:useLocalDpi xmlns:a14="http://schemas.microsoft.com/office/drawing/2010/main" val="0"/>
              </a:ext>
            </a:extLst>
          </a:blip>
          <a:srcRect l="11189" t="7179" r="12860" b="2565"/>
          <a:stretch/>
        </p:blipFill>
        <p:spPr>
          <a:xfrm>
            <a:off x="748387" y="1582093"/>
            <a:ext cx="680057" cy="1215128"/>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2777924" y="3368233"/>
            <a:ext cx="8682954" cy="1477328"/>
          </a:xfrm>
          <a:prstGeom prst="rect">
            <a:avLst/>
          </a:prstGeom>
          <a:noFill/>
        </p:spPr>
        <p:txBody>
          <a:bodyPr wrap="none" rtlCol="0">
            <a:spAutoFit/>
          </a:bodyPr>
          <a:lstStyle/>
          <a:p>
            <a:r>
              <a:rPr lang="en-US" dirty="0" smtClean="0"/>
              <a:t>“A </a:t>
            </a:r>
            <a:r>
              <a:rPr lang="en-US" dirty="0"/>
              <a:t>coffee-machine hack may seem harmless, but the </a:t>
            </a:r>
            <a:r>
              <a:rPr lang="en-US" dirty="0" err="1"/>
              <a:t>Dyn</a:t>
            </a:r>
            <a:r>
              <a:rPr lang="en-US" dirty="0"/>
              <a:t> attack proved how easily </a:t>
            </a:r>
            <a:endParaRPr lang="en-US" dirty="0" smtClean="0"/>
          </a:p>
          <a:p>
            <a:r>
              <a:rPr lang="en-US" dirty="0" err="1" smtClean="0"/>
              <a:t>IoT</a:t>
            </a:r>
            <a:r>
              <a:rPr lang="en-US" dirty="0" smtClean="0"/>
              <a:t> </a:t>
            </a:r>
            <a:r>
              <a:rPr lang="en-US" dirty="0"/>
              <a:t>devices can cause damage at a grand scale</a:t>
            </a:r>
            <a:r>
              <a:rPr lang="en-US" dirty="0" smtClean="0"/>
              <a:t>.” </a:t>
            </a:r>
          </a:p>
          <a:p>
            <a:endParaRPr lang="en-US" dirty="0" smtClean="0"/>
          </a:p>
          <a:p>
            <a:r>
              <a:rPr lang="en-US" sz="1000" dirty="0" smtClean="0"/>
              <a:t>From </a:t>
            </a:r>
            <a:r>
              <a:rPr lang="en-US" sz="1000" dirty="0" smtClean="0">
                <a:hlinkClick r:id="rId4"/>
              </a:rPr>
              <a:t>https</a:t>
            </a:r>
            <a:r>
              <a:rPr lang="en-US" sz="1000" dirty="0">
                <a:hlinkClick r:id="rId4"/>
              </a:rPr>
              <a:t>://qz.com/901823/the-easy-way-your-smart-coffee-machine-could-get-hacked-and-ruin-your-life</a:t>
            </a:r>
            <a:r>
              <a:rPr lang="en-US" dirty="0" smtClean="0">
                <a:hlinkClick r:id="rId4"/>
              </a:rPr>
              <a:t>/</a:t>
            </a:r>
            <a:endParaRPr lang="en-US" dirty="0" smtClean="0"/>
          </a:p>
          <a:p>
            <a:endParaRPr lang="en-US" dirty="0"/>
          </a:p>
        </p:txBody>
      </p:sp>
      <p:sp>
        <p:nvSpPr>
          <p:cNvPr id="7" name="TextBox 6"/>
          <p:cNvSpPr txBox="1"/>
          <p:nvPr/>
        </p:nvSpPr>
        <p:spPr>
          <a:xfrm>
            <a:off x="2777924" y="4857136"/>
            <a:ext cx="9174435" cy="1077218"/>
          </a:xfrm>
          <a:prstGeom prst="rect">
            <a:avLst/>
          </a:prstGeom>
          <a:noFill/>
        </p:spPr>
        <p:txBody>
          <a:bodyPr wrap="none" rtlCol="0">
            <a:spAutoFit/>
          </a:bodyPr>
          <a:lstStyle/>
          <a:p>
            <a:r>
              <a:rPr lang="en-US" dirty="0"/>
              <a:t>David </a:t>
            </a:r>
            <a:r>
              <a:rPr lang="en-US" dirty="0" err="1"/>
              <a:t>Fidler</a:t>
            </a:r>
            <a:r>
              <a:rPr lang="en-US" dirty="0"/>
              <a:t>, adjunct senior fellow for cybersecurity at the Council on Foreign Relations, </a:t>
            </a:r>
            <a:endParaRPr lang="en-US" dirty="0" smtClean="0"/>
          </a:p>
          <a:p>
            <a:r>
              <a:rPr lang="en-US" dirty="0" smtClean="0"/>
              <a:t>said </a:t>
            </a:r>
            <a:r>
              <a:rPr lang="en-US" dirty="0"/>
              <a:t>he couldn’t recall a DDoS attack even half as big as the one that hit </a:t>
            </a:r>
            <a:r>
              <a:rPr lang="en-US" dirty="0" err="1"/>
              <a:t>Dyn</a:t>
            </a:r>
            <a:r>
              <a:rPr lang="en-US" dirty="0" smtClean="0"/>
              <a:t>.</a:t>
            </a:r>
          </a:p>
          <a:p>
            <a:endParaRPr lang="en-US" dirty="0" smtClean="0"/>
          </a:p>
          <a:p>
            <a:r>
              <a:rPr lang="en-US" sz="1000" dirty="0" smtClean="0"/>
              <a:t>From https</a:t>
            </a:r>
            <a:r>
              <a:rPr lang="en-US" sz="1000" dirty="0"/>
              <a:t>://</a:t>
            </a:r>
            <a:r>
              <a:rPr lang="en-US" sz="1000" dirty="0" err="1"/>
              <a:t>www.theguardian.com</a:t>
            </a:r>
            <a:r>
              <a:rPr lang="en-US" sz="1000" dirty="0"/>
              <a:t>/technology/2016/</a:t>
            </a:r>
            <a:r>
              <a:rPr lang="en-US" sz="1000" dirty="0" err="1"/>
              <a:t>oct</a:t>
            </a:r>
            <a:r>
              <a:rPr lang="en-US" sz="1000" dirty="0"/>
              <a:t>/26/</a:t>
            </a:r>
            <a:r>
              <a:rPr lang="en-US" sz="1000" dirty="0" err="1"/>
              <a:t>ddos</a:t>
            </a:r>
            <a:r>
              <a:rPr lang="en-US" sz="1000" dirty="0"/>
              <a:t>-attack-</a:t>
            </a:r>
            <a:r>
              <a:rPr lang="en-US" sz="1000" dirty="0" err="1"/>
              <a:t>dyn</a:t>
            </a:r>
            <a:r>
              <a:rPr lang="en-US" sz="1000" dirty="0"/>
              <a:t>-</a:t>
            </a:r>
            <a:r>
              <a:rPr lang="en-US" sz="1000" dirty="0" err="1"/>
              <a:t>mirai</a:t>
            </a:r>
            <a:r>
              <a:rPr lang="en-US" sz="1000" dirty="0"/>
              <a:t>-botnet</a:t>
            </a:r>
          </a:p>
        </p:txBody>
      </p:sp>
      <p:sp>
        <p:nvSpPr>
          <p:cNvPr id="8" name="Title 7"/>
          <p:cNvSpPr>
            <a:spLocks noGrp="1"/>
          </p:cNvSpPr>
          <p:nvPr>
            <p:ph type="ctrTitle"/>
          </p:nvPr>
        </p:nvSpPr>
        <p:spPr>
          <a:xfrm>
            <a:off x="297084" y="239430"/>
            <a:ext cx="10972800" cy="1089025"/>
          </a:xfrm>
        </p:spPr>
        <p:txBody>
          <a:bodyPr/>
          <a:lstStyle/>
          <a:p>
            <a:r>
              <a:rPr lang="en-US" dirty="0" smtClean="0"/>
              <a:t>Smart and Connected</a:t>
            </a:r>
            <a:endParaRPr lang="en-US" dirty="0"/>
          </a:p>
        </p:txBody>
      </p:sp>
    </p:spTree>
    <p:extLst>
      <p:ext uri="{BB962C8B-B14F-4D97-AF65-F5344CB8AC3E}">
        <p14:creationId xmlns:p14="http://schemas.microsoft.com/office/powerpoint/2010/main" val="77332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CFF66"/>
        </a:solid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
            <a:srgbClr val="FBB03F"/>
          </a:buClr>
          <a:buSzTx/>
          <a:buFontTx/>
          <a:buNone/>
          <a:tabLst/>
          <a:defRPr kumimoji="0" lang="en-US" sz="2000" b="1" i="0" u="sng" strike="noStrike" cap="none" normalizeH="0" baseline="0" smtClean="0">
            <a:ln>
              <a:noFill/>
            </a:ln>
            <a:solidFill>
              <a:schemeClr val="tx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solidFill>
          <a:srgbClr val="CCFF66"/>
        </a:solid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
            <a:srgbClr val="FBB03F"/>
          </a:buClr>
          <a:buSzTx/>
          <a:buFontTx/>
          <a:buNone/>
          <a:tabLst/>
          <a:defRPr kumimoji="0" lang="en-US" sz="2000" b="1" i="0" u="sng" strike="noStrike" cap="none" normalizeH="0" baseline="0" smtClean="0">
            <a:ln>
              <a:noFill/>
            </a:ln>
            <a:solidFill>
              <a:schemeClr val="tx1"/>
            </a:solidFill>
            <a:effectLst/>
            <a:latin typeface="Arial" charset="0"/>
            <a:ea typeface="ヒラギノ角ゴ Pro W3"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Roche">
  <a:themeElements>
    <a:clrScheme name="Roche – Accelerate IT">
      <a:dk1>
        <a:srgbClr val="000000"/>
      </a:dk1>
      <a:lt1>
        <a:srgbClr val="FFFFFF"/>
      </a:lt1>
      <a:dk2>
        <a:srgbClr val="0068B1"/>
      </a:dk2>
      <a:lt2>
        <a:srgbClr val="878787"/>
      </a:lt2>
      <a:accent1>
        <a:srgbClr val="FF7F00"/>
      </a:accent1>
      <a:accent2>
        <a:srgbClr val="006492"/>
      </a:accent2>
      <a:accent3>
        <a:srgbClr val="0084AA"/>
      </a:accent3>
      <a:accent4>
        <a:srgbClr val="54BBBA"/>
      </a:accent4>
      <a:accent5>
        <a:srgbClr val="95B552"/>
      </a:accent5>
      <a:accent6>
        <a:srgbClr val="FFFFFF"/>
      </a:accent6>
      <a:hlink>
        <a:srgbClr val="54BBBA"/>
      </a:hlink>
      <a:folHlink>
        <a:srgbClr val="0084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63444</TotalTime>
  <Words>3000</Words>
  <Application>Microsoft Macintosh PowerPoint</Application>
  <PresentationFormat>Widescreen</PresentationFormat>
  <Paragraphs>344</Paragraphs>
  <Slides>35</Slides>
  <Notes>30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35</vt:i4>
      </vt:variant>
    </vt:vector>
  </HeadingPairs>
  <TitlesOfParts>
    <vt:vector size="44" baseType="lpstr">
      <vt:lpstr>+Headings</vt:lpstr>
      <vt:lpstr>Cabin</vt:lpstr>
      <vt:lpstr>Calibri</vt:lpstr>
      <vt:lpstr>Helvetica</vt:lpstr>
      <vt:lpstr>Noto Sans Symbols</vt:lpstr>
      <vt:lpstr>ヒラギノ角ゴ Pro W3</vt:lpstr>
      <vt:lpstr>Arial</vt:lpstr>
      <vt:lpstr>Blank Presentation</vt:lpstr>
      <vt:lpstr>2_Roche</vt:lpstr>
      <vt:lpstr>Internet of Things</vt:lpstr>
      <vt:lpstr>The Internet of Things Two Readings</vt:lpstr>
      <vt:lpstr>“Some have suggested that the internet of things ‘changes everything’, but that is a dangerous oversimplification. As with the internet itself, smart, connected products reflect a whole new set of technological possibilities that have emerged.”</vt:lpstr>
      <vt:lpstr>PowerPoint Presentation</vt:lpstr>
      <vt:lpstr>Smarts added to the products</vt:lpstr>
      <vt:lpstr>Connectivity added to smart products</vt:lpstr>
      <vt:lpstr>Smart and Connected</vt:lpstr>
      <vt:lpstr>Smart and Connected</vt:lpstr>
      <vt:lpstr>Smart and Connected</vt:lpstr>
      <vt:lpstr>Smart and Connected</vt:lpstr>
      <vt:lpstr>Smart and Connected Products </vt:lpstr>
      <vt:lpstr>Connectivity</vt:lpstr>
      <vt:lpstr>What can smart, connected products do?</vt:lpstr>
      <vt:lpstr>Monitoring</vt:lpstr>
      <vt:lpstr>Control</vt:lpstr>
      <vt:lpstr>Optimization</vt:lpstr>
      <vt:lpstr>Autonomy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Next-Gen Products and Strategies</dc:title>
  <dc:creator>derdenge</dc:creator>
  <cp:lastModifiedBy>Microsoft Office User</cp:lastModifiedBy>
  <cp:revision>332</cp:revision>
  <cp:lastPrinted>2018-05-20T18:23:50Z</cp:lastPrinted>
  <dcterms:created xsi:type="dcterms:W3CDTF">2017-11-13T16:14:19Z</dcterms:created>
  <dcterms:modified xsi:type="dcterms:W3CDTF">2018-05-20T20:22:24Z</dcterms:modified>
</cp:coreProperties>
</file>