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Gregory </a:t>
            </a:r>
            <a:r>
              <a:rPr lang="en-US" dirty="0" err="1"/>
              <a:t>Kesden</a:t>
            </a:r>
            <a:r>
              <a:rPr lang="en-US" dirty="0"/>
              <a:t>, CSE-291 (</a:t>
            </a:r>
            <a:r>
              <a:rPr lang="en-US"/>
              <a:t>Storage Systems) Fall 2017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Based Upon: http://hadoop.apache.org/docs/r3.0.0-alpha1/hadoop-project-dist/hadoop-hdfs/HdfsDesign.html</a:t>
            </a:r>
          </a:p>
        </p:txBody>
      </p:sp>
    </p:spTree>
    <p:extLst>
      <p:ext uri="{BB962C8B-B14F-4D97-AF65-F5344CB8AC3E}">
        <p14:creationId xmlns:p14="http://schemas.microsoft.com/office/powerpoint/2010/main" val="6080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pic>
        <p:nvPicPr>
          <p:cNvPr id="2050" name="Picture 2" descr="HDFS Data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39" y="2451935"/>
            <a:ext cx="6166714" cy="37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5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+ 3-Tier Model is default</a:t>
            </a:r>
          </a:p>
        </p:txBody>
      </p:sp>
    </p:spTree>
    <p:extLst>
      <p:ext uri="{BB962C8B-B14F-4D97-AF65-F5344CB8AC3E}">
        <p14:creationId xmlns:p14="http://schemas.microsoft.com/office/powerpoint/2010/main" val="227529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Placement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bandwidth within rack greater than outside of rack</a:t>
            </a:r>
          </a:p>
          <a:p>
            <a:r>
              <a:rPr lang="en-US" dirty="0"/>
              <a:t>Default placement</a:t>
            </a:r>
          </a:p>
          <a:p>
            <a:pPr lvl="1"/>
            <a:r>
              <a:rPr lang="en-US" dirty="0"/>
              <a:t>2 nodes on same rack, one different rack (Beyond 3? Random, below replicas/rack limit)</a:t>
            </a:r>
          </a:p>
          <a:p>
            <a:pPr lvl="1"/>
            <a:r>
              <a:rPr lang="en-US" dirty="0"/>
              <a:t>Fault tolerance, parallelism, lower network overhead than spreading farther</a:t>
            </a:r>
          </a:p>
          <a:p>
            <a:r>
              <a:rPr lang="en-US" dirty="0"/>
              <a:t>Read from closest replica (rack, site, global)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0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Metadata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331"/>
            <a:ext cx="9601196" cy="38112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EditLog</a:t>
            </a:r>
            <a:r>
              <a:rPr lang="en-US" dirty="0"/>
              <a:t> keeps all metadata changes.	</a:t>
            </a:r>
          </a:p>
          <a:p>
            <a:pPr lvl="1"/>
            <a:r>
              <a:rPr lang="en-US" dirty="0"/>
              <a:t>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keeps all FS metadata </a:t>
            </a:r>
          </a:p>
          <a:p>
            <a:pPr lvl="1"/>
            <a:r>
              <a:rPr lang="en-US" dirty="0"/>
              <a:t>Also 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kept in memory for use</a:t>
            </a:r>
          </a:p>
          <a:p>
            <a:pPr lvl="1"/>
            <a:r>
              <a:rPr lang="en-US" dirty="0"/>
              <a:t>Periodically (time interval, operation count), merges in changes and checkpoints</a:t>
            </a:r>
          </a:p>
          <a:p>
            <a:pPr lvl="1"/>
            <a:r>
              <a:rPr lang="en-US" dirty="0"/>
              <a:t>Can truncate </a:t>
            </a:r>
            <a:r>
              <a:rPr lang="en-US" dirty="0" err="1"/>
              <a:t>EditLog</a:t>
            </a:r>
            <a:r>
              <a:rPr lang="en-US" dirty="0"/>
              <a:t> via checkpoint</a:t>
            </a:r>
          </a:p>
          <a:p>
            <a:r>
              <a:rPr lang="en-US" dirty="0"/>
              <a:t>Multiple copies of files can be kept for robustness</a:t>
            </a:r>
          </a:p>
          <a:p>
            <a:pPr lvl="1"/>
            <a:r>
              <a:rPr lang="en-US" dirty="0"/>
              <a:t>Kept in sync</a:t>
            </a:r>
          </a:p>
          <a:p>
            <a:pPr lvl="1"/>
            <a:r>
              <a:rPr lang="en-US" dirty="0"/>
              <a:t>Slows down, but okay given infrequency of metadata changes.</a:t>
            </a:r>
          </a:p>
        </p:txBody>
      </p:sp>
    </p:spTree>
    <p:extLst>
      <p:ext uri="{BB962C8B-B14F-4D97-AF65-F5344CB8AC3E}">
        <p14:creationId xmlns:p14="http://schemas.microsoft.com/office/powerpoint/2010/main" val="214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</a:t>
            </a:r>
            <a:r>
              <a:rPr lang="en-US" dirty="0" err="1"/>
              <a:t>DataNodes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Failure, Node Failure, Partitioning</a:t>
            </a:r>
          </a:p>
          <a:p>
            <a:pPr lvl="1"/>
            <a:r>
              <a:rPr lang="en-US" dirty="0"/>
              <a:t>Detect via heartbeats (long delay, by default), </a:t>
            </a:r>
            <a:r>
              <a:rPr lang="en-US" dirty="0" err="1"/>
              <a:t>blockmaps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Re-Replicate</a:t>
            </a:r>
          </a:p>
          <a:p>
            <a:r>
              <a:rPr lang="en-US" dirty="0"/>
              <a:t>Corruption</a:t>
            </a:r>
          </a:p>
          <a:p>
            <a:pPr lvl="1"/>
            <a:r>
              <a:rPr lang="en-US" dirty="0"/>
              <a:t>Detectable by client via checksums</a:t>
            </a:r>
          </a:p>
          <a:p>
            <a:pPr lvl="1"/>
            <a:r>
              <a:rPr lang="en-US" dirty="0"/>
              <a:t>Client can determine what to do (nothing is an option)</a:t>
            </a:r>
          </a:p>
          <a:p>
            <a:r>
              <a:rPr lang="en-US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417652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Datablocks</a:t>
            </a:r>
            <a:r>
              <a:rPr lang="en-US" dirty="0"/>
              <a:t>,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blocks are large to minimize overhead for large files</a:t>
            </a:r>
          </a:p>
          <a:p>
            <a:r>
              <a:rPr lang="en-US" dirty="0"/>
              <a:t>Staging</a:t>
            </a:r>
          </a:p>
          <a:p>
            <a:pPr lvl="1"/>
            <a:r>
              <a:rPr lang="en-US" dirty="0"/>
              <a:t>Initial creation and writes are cached locally and delayed, request goes to </a:t>
            </a:r>
            <a:r>
              <a:rPr lang="en-US" dirty="0" err="1"/>
              <a:t>NameNode</a:t>
            </a:r>
            <a:r>
              <a:rPr lang="en-US" dirty="0"/>
              <a:t> when 1</a:t>
            </a:r>
            <a:r>
              <a:rPr lang="en-US" baseline="30000" dirty="0"/>
              <a:t>st</a:t>
            </a:r>
            <a:r>
              <a:rPr lang="en-US" dirty="0"/>
              <a:t> chunk is full.</a:t>
            </a:r>
          </a:p>
          <a:p>
            <a:pPr lvl="1"/>
            <a:r>
              <a:rPr lang="en-US" dirty="0"/>
              <a:t>Local caching is intended to support use of memory hierarchy and throughput needed for streaming. Don’t want to block for remote end. </a:t>
            </a:r>
          </a:p>
          <a:p>
            <a:pPr lvl="1"/>
            <a:r>
              <a:rPr lang="en-US" dirty="0"/>
              <a:t>Replication is from replica to replica, “Replication pipeline” </a:t>
            </a:r>
          </a:p>
          <a:p>
            <a:pPr lvl="2"/>
            <a:r>
              <a:rPr lang="en-US"/>
              <a:t>Maximizes </a:t>
            </a:r>
            <a:r>
              <a:rPr lang="en-US" dirty="0"/>
              <a:t>client’s ability to stream</a:t>
            </a:r>
          </a:p>
        </p:txBody>
      </p:sp>
    </p:spTree>
    <p:extLst>
      <p:ext uri="{BB962C8B-B14F-4D97-AF65-F5344CB8AC3E}">
        <p14:creationId xmlns:p14="http://schemas.microsoft.com/office/powerpoint/2010/main" val="9614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scale, hardware failure is the norm, not the exception</a:t>
            </a:r>
          </a:p>
          <a:p>
            <a:pPr lvl="1"/>
            <a:r>
              <a:rPr lang="en-US" dirty="0"/>
              <a:t>Continued availability via quick detection and work-around, and eventual automatic </a:t>
            </a:r>
            <a:r>
              <a:rPr lang="en-US" dirty="0" err="1"/>
              <a:t>rull</a:t>
            </a:r>
            <a:r>
              <a:rPr lang="en-US" dirty="0"/>
              <a:t> recovery is key</a:t>
            </a:r>
          </a:p>
          <a:p>
            <a:r>
              <a:rPr lang="en-US" dirty="0"/>
              <a:t>Applications stream data for batch processing</a:t>
            </a:r>
          </a:p>
          <a:p>
            <a:pPr lvl="1"/>
            <a:r>
              <a:rPr lang="en-US" dirty="0"/>
              <a:t>Not designed for random access, editing, interactive use,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Emphasis is on throughput, not latency</a:t>
            </a:r>
          </a:p>
          <a:p>
            <a:r>
              <a:rPr lang="en-US" dirty="0"/>
              <a:t>Large data sets</a:t>
            </a:r>
          </a:p>
          <a:p>
            <a:pPr lvl="1"/>
            <a:r>
              <a:rPr lang="en-US" dirty="0"/>
              <a:t>Tens of millions of files many terabytes per instance</a:t>
            </a:r>
          </a:p>
        </p:txBody>
      </p:sp>
    </p:spTree>
    <p:extLst>
      <p:ext uri="{BB962C8B-B14F-4D97-AF65-F5344CB8AC3E}">
        <p14:creationId xmlns:p14="http://schemas.microsoft.com/office/powerpoint/2010/main" val="37515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Coherency Model = Lower overhead, higher throughput</a:t>
            </a:r>
          </a:p>
          <a:p>
            <a:pPr lvl="1"/>
            <a:r>
              <a:rPr lang="en-US" dirty="0"/>
              <a:t>Write Once, Read Many (WORM)</a:t>
            </a:r>
          </a:p>
          <a:p>
            <a:pPr lvl="1"/>
            <a:r>
              <a:rPr lang="en-US" dirty="0"/>
              <a:t>Gets rid of most concurrency control and resulting need for slow, blocking coordination</a:t>
            </a:r>
          </a:p>
          <a:p>
            <a:r>
              <a:rPr lang="en-US" dirty="0"/>
              <a:t>“Moving computation is cheaper than moving data”</a:t>
            </a:r>
          </a:p>
          <a:p>
            <a:pPr lvl="1"/>
            <a:r>
              <a:rPr lang="en-US" dirty="0"/>
              <a:t>The data is huge, the network is relatively slow, and the computation per unit of data is small.</a:t>
            </a:r>
          </a:p>
          <a:p>
            <a:pPr lvl="1"/>
            <a:r>
              <a:rPr lang="en-US" dirty="0"/>
              <a:t>Moving (Migration) may not be necessary – mostly just placement of computation </a:t>
            </a:r>
          </a:p>
          <a:p>
            <a:r>
              <a:rPr lang="en-US" dirty="0"/>
              <a:t>Portability, even across heterogeneous infrastructure</a:t>
            </a:r>
          </a:p>
          <a:p>
            <a:pPr lvl="1"/>
            <a:r>
              <a:rPr lang="en-US" dirty="0"/>
              <a:t>At scale, things can be different, fundamentally, or as updates roll-out</a:t>
            </a:r>
          </a:p>
        </p:txBody>
      </p:sp>
    </p:spTree>
    <p:extLst>
      <p:ext uri="{BB962C8B-B14F-4D97-AF65-F5344CB8AC3E}">
        <p14:creationId xmlns:p14="http://schemas.microsoft.com/office/powerpoint/2010/main" val="342420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Architecture</a:t>
            </a:r>
          </a:p>
        </p:txBody>
      </p:sp>
      <p:pic>
        <p:nvPicPr>
          <p:cNvPr id="1026" name="Picture 2" descr="HDFS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4" y="2432579"/>
            <a:ext cx="5460572" cy="3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NameNode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Master-slave architecture</a:t>
            </a:r>
          </a:p>
          <a:p>
            <a:r>
              <a:rPr lang="en-US" dirty="0"/>
              <a:t>1x </a:t>
            </a:r>
            <a:r>
              <a:rPr lang="en-US" dirty="0" err="1"/>
              <a:t>NameNode</a:t>
            </a:r>
            <a:r>
              <a:rPr lang="en-US" dirty="0"/>
              <a:t> (coordinator)</a:t>
            </a:r>
          </a:p>
          <a:p>
            <a:pPr lvl="1"/>
            <a:r>
              <a:rPr lang="en-US" dirty="0"/>
              <a:t>Manages name space, coordinates for clients</a:t>
            </a:r>
          </a:p>
          <a:p>
            <a:pPr lvl="1"/>
            <a:r>
              <a:rPr lang="en-US" dirty="0"/>
              <a:t>Directory lookups and changes</a:t>
            </a:r>
          </a:p>
          <a:p>
            <a:pPr lvl="1"/>
            <a:r>
              <a:rPr lang="en-US" dirty="0"/>
              <a:t>Block to </a:t>
            </a:r>
            <a:r>
              <a:rPr lang="en-US" dirty="0" err="1"/>
              <a:t>DataNode</a:t>
            </a:r>
            <a:r>
              <a:rPr lang="en-US" dirty="0"/>
              <a:t> mappings</a:t>
            </a:r>
          </a:p>
          <a:p>
            <a:r>
              <a:rPr lang="en-US" dirty="0"/>
              <a:t>Files are composed of blocks</a:t>
            </a:r>
          </a:p>
          <a:p>
            <a:pPr lvl="1"/>
            <a:r>
              <a:rPr lang="en-US" dirty="0"/>
              <a:t>Blocks are stored by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Note: User data never comes to or from a </a:t>
            </a:r>
            <a:r>
              <a:rPr lang="en-US" dirty="0" err="1"/>
              <a:t>NameNode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NameNode</a:t>
            </a:r>
            <a:r>
              <a:rPr lang="en-US" dirty="0"/>
              <a:t> just coordinates</a:t>
            </a:r>
          </a:p>
        </p:txBody>
      </p:sp>
    </p:spTree>
    <p:extLst>
      <p:ext uri="{BB962C8B-B14F-4D97-AF65-F5344CB8AC3E}">
        <p14:creationId xmlns:p14="http://schemas.microsoft.com/office/powerpoint/2010/main" val="110074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DataNodes</a:t>
            </a:r>
            <a:r>
              <a:rPr lang="en-US" dirty="0"/>
              <a:t> (participants)</a:t>
            </a:r>
          </a:p>
          <a:p>
            <a:pPr lvl="1"/>
            <a:r>
              <a:rPr lang="en-US" dirty="0"/>
              <a:t>One per node in the cluster. Represent the node to the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Manage storage attached to node</a:t>
            </a:r>
          </a:p>
          <a:p>
            <a:pPr lvl="1"/>
            <a:r>
              <a:rPr lang="en-US" dirty="0"/>
              <a:t>Handles read(), write() requests, </a:t>
            </a:r>
            <a:r>
              <a:rPr lang="en-US" dirty="0" err="1"/>
              <a:t>etc</a:t>
            </a:r>
            <a:r>
              <a:rPr lang="en-US" dirty="0"/>
              <a:t> for clients</a:t>
            </a:r>
          </a:p>
          <a:p>
            <a:pPr lvl="1"/>
            <a:r>
              <a:rPr lang="en-US" dirty="0"/>
              <a:t>Store blocks as per </a:t>
            </a:r>
            <a:r>
              <a:rPr lang="en-US" dirty="0" err="1"/>
              <a:t>NameNode</a:t>
            </a:r>
            <a:endParaRPr lang="en-US" dirty="0"/>
          </a:p>
          <a:p>
            <a:pPr lvl="2"/>
            <a:r>
              <a:rPr lang="en-US" dirty="0"/>
              <a:t>Create and Delete blocks, Replicate Blocks</a:t>
            </a:r>
          </a:p>
        </p:txBody>
      </p:sp>
    </p:spTree>
    <p:extLst>
      <p:ext uri="{BB962C8B-B14F-4D97-AF65-F5344CB8AC3E}">
        <p14:creationId xmlns:p14="http://schemas.microsoft.com/office/powerpoint/2010/main" val="172511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Hierarchical name space</a:t>
            </a:r>
          </a:p>
          <a:p>
            <a:pPr lvl="1"/>
            <a:r>
              <a:rPr lang="en-US" dirty="0"/>
              <a:t>Directories, subdirectories, and files</a:t>
            </a:r>
          </a:p>
          <a:p>
            <a:r>
              <a:rPr lang="en-US" dirty="0"/>
              <a:t>Managed by </a:t>
            </a:r>
            <a:r>
              <a:rPr lang="en-US" dirty="0" err="1"/>
              <a:t>NameNode</a:t>
            </a:r>
            <a:endParaRPr lang="en-US" dirty="0"/>
          </a:p>
          <a:p>
            <a:r>
              <a:rPr lang="en-US" dirty="0"/>
              <a:t>Maybe not needed, but low overhead</a:t>
            </a:r>
          </a:p>
          <a:p>
            <a:pPr lvl="1"/>
            <a:r>
              <a:rPr lang="en-US" dirty="0"/>
              <a:t>Files are huge and processed in entirety</a:t>
            </a:r>
          </a:p>
          <a:p>
            <a:pPr lvl="1"/>
            <a:r>
              <a:rPr lang="en-US" dirty="0"/>
              <a:t>Name to block lookups are rare</a:t>
            </a:r>
          </a:p>
          <a:p>
            <a:pPr lvl="1"/>
            <a:r>
              <a:rPr lang="en-US" dirty="0"/>
              <a:t>Remember, model is streaming of large files for processing</a:t>
            </a:r>
          </a:p>
          <a:p>
            <a:pPr lvl="1"/>
            <a:r>
              <a:rPr lang="en-US" dirty="0"/>
              <a:t>Throughput, not latency, is optimized</a:t>
            </a:r>
          </a:p>
        </p:txBody>
      </p:sp>
    </p:spTree>
    <p:extLst>
      <p:ext uri="{BB962C8B-B14F-4D97-AF65-F5344CB8AC3E}">
        <p14:creationId xmlns:p14="http://schemas.microsoft.com/office/powerpoint/2010/main" val="337359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(Just to be really clear)</a:t>
            </a:r>
          </a:p>
          <a:p>
            <a:r>
              <a:rPr lang="en-US" dirty="0"/>
              <a:t>Read anywhere</a:t>
            </a:r>
          </a:p>
          <a:p>
            <a:pPr lvl="1"/>
            <a:r>
              <a:rPr lang="en-US" dirty="0"/>
              <a:t>Streaming is in parallel across blocks across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Write only at end (append)</a:t>
            </a:r>
          </a:p>
          <a:p>
            <a:r>
              <a:rPr lang="en-US" dirty="0"/>
              <a:t>Delete whole file (rare)</a:t>
            </a:r>
          </a:p>
          <a:p>
            <a:r>
              <a:rPr lang="en-US" dirty="0"/>
              <a:t>No edit/random write,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16" y="2556932"/>
            <a:ext cx="9601196" cy="3318936"/>
          </a:xfrm>
        </p:spPr>
        <p:txBody>
          <a:bodyPr/>
          <a:lstStyle/>
          <a:p>
            <a:r>
              <a:rPr lang="en-US" dirty="0"/>
              <a:t>Blocks are replicated by default</a:t>
            </a:r>
          </a:p>
          <a:p>
            <a:pPr lvl="1"/>
            <a:r>
              <a:rPr lang="en-US" dirty="0"/>
              <a:t>Blocks are all same size (except tail)</a:t>
            </a:r>
          </a:p>
          <a:p>
            <a:pPr lvl="1"/>
            <a:r>
              <a:rPr lang="en-US" dirty="0"/>
              <a:t>Fault tolerance</a:t>
            </a:r>
          </a:p>
          <a:p>
            <a:pPr lvl="1"/>
            <a:r>
              <a:rPr lang="en-US" dirty="0"/>
              <a:t>Opportunities for parallelism</a:t>
            </a:r>
          </a:p>
          <a:p>
            <a:r>
              <a:rPr lang="en-US" dirty="0" err="1"/>
              <a:t>NameNode</a:t>
            </a:r>
            <a:r>
              <a:rPr lang="en-US" dirty="0"/>
              <a:t> managed replication</a:t>
            </a:r>
          </a:p>
          <a:p>
            <a:pPr lvl="1"/>
            <a:r>
              <a:rPr lang="en-US" dirty="0"/>
              <a:t>Based upon heartbeats, block reports (per </a:t>
            </a:r>
            <a:r>
              <a:rPr lang="en-US" dirty="0" err="1"/>
              <a:t>dataNode</a:t>
            </a:r>
            <a:r>
              <a:rPr lang="en-US" dirty="0"/>
              <a:t> report of available blocks), and replication factor for file (per file metadata)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623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HDFS Architecture</vt:lpstr>
      <vt:lpstr>Assumptions</vt:lpstr>
      <vt:lpstr>Assumptions, continued</vt:lpstr>
      <vt:lpstr>Overall Architecture</vt:lpstr>
      <vt:lpstr>NameNode</vt:lpstr>
      <vt:lpstr>DataNode</vt:lpstr>
      <vt:lpstr>Namespace</vt:lpstr>
      <vt:lpstr>Access Model</vt:lpstr>
      <vt:lpstr>Replication</vt:lpstr>
      <vt:lpstr>Replication</vt:lpstr>
      <vt:lpstr>Location Awareness</vt:lpstr>
      <vt:lpstr>Replica Placement and Selection</vt:lpstr>
      <vt:lpstr>Filesystem Metadata Persistence</vt:lpstr>
      <vt:lpstr>Failure of DataNodes</vt:lpstr>
      <vt:lpstr>Datablocks, Staging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HDFS Architecture</dc:title>
  <dc:creator>gkesden@gmail.com</dc:creator>
  <cp:lastModifiedBy>gkesden@gmail.com</cp:lastModifiedBy>
  <cp:revision>6</cp:revision>
  <dcterms:created xsi:type="dcterms:W3CDTF">2016-10-25T00:16:32Z</dcterms:created>
  <dcterms:modified xsi:type="dcterms:W3CDTF">2017-05-02T05:37:21Z</dcterms:modified>
</cp:coreProperties>
</file>