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80" r:id="rId2"/>
    <p:sldId id="258" r:id="rId3"/>
    <p:sldId id="261" r:id="rId4"/>
    <p:sldId id="262" r:id="rId5"/>
    <p:sldId id="339" r:id="rId6"/>
    <p:sldId id="275" r:id="rId7"/>
    <p:sldId id="285" r:id="rId8"/>
    <p:sldId id="271" r:id="rId9"/>
    <p:sldId id="270" r:id="rId10"/>
    <p:sldId id="433" r:id="rId11"/>
  </p:sldIdLst>
  <p:sldSz cx="12984163" cy="7407275"/>
  <p:notesSz cx="7010400" cy="9296400"/>
  <p:defaultTextStyle>
    <a:defPPr>
      <a:defRPr lang="en-US"/>
    </a:defPPr>
    <a:lvl1pPr marL="0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1pPr>
    <a:lvl2pPr marL="489387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2pPr>
    <a:lvl3pPr marL="978774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3pPr>
    <a:lvl4pPr marL="1468161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4pPr>
    <a:lvl5pPr marL="1957548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5pPr>
    <a:lvl6pPr marL="2446934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6pPr>
    <a:lvl7pPr marL="2936321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7pPr>
    <a:lvl8pPr marL="3425708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8pPr>
    <a:lvl9pPr marL="3915095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3" userDrawn="1">
          <p15:clr>
            <a:srgbClr val="A4A3A4"/>
          </p15:clr>
        </p15:guide>
        <p15:guide id="2" pos="40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6" autoAdjust="0"/>
    <p:restoredTop sz="88626" autoAdjust="0"/>
  </p:normalViewPr>
  <p:slideViewPr>
    <p:cSldViewPr>
      <p:cViewPr>
        <p:scale>
          <a:sx n="70" d="100"/>
          <a:sy n="70" d="100"/>
        </p:scale>
        <p:origin x="624" y="465"/>
      </p:cViewPr>
      <p:guideLst>
        <p:guide orient="horz" pos="2333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8970FE3-3ACB-419D-BE09-AA868D4ABA97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698500"/>
            <a:ext cx="6111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7" tIns="45824" rIns="91647" bIns="458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5790"/>
            <a:ext cx="5607684" cy="4183380"/>
          </a:xfrm>
          <a:prstGeom prst="rect">
            <a:avLst/>
          </a:prstGeom>
        </p:spPr>
        <p:txBody>
          <a:bodyPr vert="horz" lIns="91647" tIns="45824" rIns="91647" bIns="458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88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8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FC2FDB8-7725-4B7A-B26B-075CB60ADF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8774" rtl="0" eaLnBrk="1" latinLnBrk="0" hangingPunct="1">
      <a:defRPr sz="1284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89387" algn="l" defTabSz="978774" rtl="0" eaLnBrk="1" latinLnBrk="0" hangingPunct="1">
      <a:defRPr sz="1284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78774" algn="l" defTabSz="978774" rtl="0" eaLnBrk="1" latinLnBrk="0" hangingPunct="1">
      <a:defRPr sz="1284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468161" algn="l" defTabSz="978774" rtl="0" eaLnBrk="1" latinLnBrk="0" hangingPunct="1">
      <a:defRPr sz="1284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957548" algn="l" defTabSz="978774" rtl="0" eaLnBrk="1" latinLnBrk="0" hangingPunct="1">
      <a:defRPr sz="1284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446934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6pPr>
    <a:lvl7pPr marL="2936321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7pPr>
    <a:lvl8pPr marL="3425708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8pPr>
    <a:lvl9pPr marL="3915095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98500"/>
            <a:ext cx="6111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D2BF-B994-4F82-859B-5C55204E70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98500"/>
            <a:ext cx="6111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D2BF-B994-4F82-859B-5C55204E70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98500"/>
            <a:ext cx="6111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2FDB8-7725-4B7A-B26B-075CB60AD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301060"/>
            <a:ext cx="11036539" cy="158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97456"/>
            <a:ext cx="9088914" cy="1892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B0B3-815D-4E26-BE36-E1976A0DAE3B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0FBE-DC57-42A9-9FA4-3474691715E8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3518" y="296638"/>
            <a:ext cx="2921437" cy="63201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9208" y="296638"/>
            <a:ext cx="8547907" cy="63201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1AF0-660C-472F-B8D3-73338EBC7DE8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0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381-16EE-465A-AD2D-0B4E72767C21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659" y="4759864"/>
            <a:ext cx="11036539" cy="14711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659" y="3139520"/>
            <a:ext cx="11036539" cy="16203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43CF-3E3D-430A-BFEC-0DFB7A9EC0F2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0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208" y="1728368"/>
            <a:ext cx="5734672" cy="4888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283" y="1728368"/>
            <a:ext cx="5734672" cy="4888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C618-A7D6-48F4-B836-DFCE1BFE24D7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58064"/>
            <a:ext cx="5736927" cy="691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208" y="2349066"/>
            <a:ext cx="5736927" cy="42677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777" y="1658064"/>
            <a:ext cx="5739180" cy="691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5777" y="2349066"/>
            <a:ext cx="5739180" cy="42677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D46F-27F3-4134-A747-A7B9B248F83C}" type="datetime1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8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E07-E945-441C-B158-5B3EBE84EC99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451B-9214-4A8F-AADD-E55ED0138448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3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10" y="294919"/>
            <a:ext cx="4271700" cy="12551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447" y="294923"/>
            <a:ext cx="7258508" cy="63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10" y="1550045"/>
            <a:ext cx="4271700" cy="506678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3BF9-4C17-4F57-B5B2-97F45F548DEF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3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986" y="5185092"/>
            <a:ext cx="7790498" cy="612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4986" y="661854"/>
            <a:ext cx="7790498" cy="444436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4986" y="5797222"/>
            <a:ext cx="7790498" cy="86932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67E3-B901-4AAB-B325-DF16FF1F5FE8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96634"/>
            <a:ext cx="11685747" cy="1234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728368"/>
            <a:ext cx="11685747" cy="488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865450"/>
            <a:ext cx="3029638" cy="39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D1F5176-AFD9-44B2-BA9A-7449B9C6021A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865450"/>
            <a:ext cx="4111652" cy="39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Drugs and Disease F2024 - Warm-up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865450"/>
            <a:ext cx="3029638" cy="39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C3BB032-4020-48F4-953B-341806DC4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9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emf"/><Relationship Id="rId10" Type="http://schemas.openxmlformats.org/officeDocument/2006/relationships/image" Target="../media/image21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709950-E5CF-1680-2680-ABE5383713BE}"/>
              </a:ext>
            </a:extLst>
          </p:cNvPr>
          <p:cNvSpPr txBox="1"/>
          <p:nvPr/>
        </p:nvSpPr>
        <p:spPr>
          <a:xfrm>
            <a:off x="946737" y="1032267"/>
            <a:ext cx="4912307" cy="2464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Course Overview: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Introductory Biochemistry</a:t>
            </a:r>
          </a:p>
          <a:p>
            <a:pPr marL="342900" indent="-342900">
              <a:buAutoNum type="arabicPeriod"/>
            </a:pPr>
            <a:r>
              <a:rPr lang="en-US" dirty="0"/>
              <a:t>DNA, RNA, protein synthesis, biotechnology</a:t>
            </a:r>
          </a:p>
          <a:p>
            <a:pPr marL="342900" indent="-342900">
              <a:buAutoNum type="arabicPeriod"/>
            </a:pPr>
            <a:r>
              <a:rPr lang="en-US" dirty="0"/>
              <a:t>Immunology &amp; Immunotherapy</a:t>
            </a:r>
          </a:p>
          <a:p>
            <a:pPr marL="342900" indent="-342900">
              <a:buAutoNum type="arabicPeriod"/>
            </a:pPr>
            <a:r>
              <a:rPr lang="en-US" dirty="0"/>
              <a:t>Drug Discovery – Enzyme Inhibitors</a:t>
            </a:r>
          </a:p>
          <a:p>
            <a:pPr marL="342900" indent="-342900">
              <a:buAutoNum type="arabicPeriod"/>
            </a:pPr>
            <a:r>
              <a:rPr lang="en-US" dirty="0"/>
              <a:t>Genome Editing – CRISPR</a:t>
            </a:r>
          </a:p>
          <a:p>
            <a:pPr marL="342900" indent="-342900">
              <a:buAutoNum type="arabicPeriod"/>
            </a:pPr>
            <a:r>
              <a:rPr lang="en-US" dirty="0"/>
              <a:t>Final presentations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7D2C5-0D18-24F0-D2A7-7D2954357DAC}"/>
              </a:ext>
            </a:extLst>
          </p:cNvPr>
          <p:cNvSpPr txBox="1"/>
          <p:nvPr/>
        </p:nvSpPr>
        <p:spPr>
          <a:xfrm>
            <a:off x="853281" y="3856037"/>
            <a:ext cx="4698209" cy="187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Expectations: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 Problem 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mid-class exam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Presentation (10 min, topic of choice)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Short paper  (Same topic as presentation)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6FB01-83FD-D415-0D03-C5AAC0D2BD58}"/>
              </a:ext>
            </a:extLst>
          </p:cNvPr>
          <p:cNvSpPr txBox="1"/>
          <p:nvPr/>
        </p:nvSpPr>
        <p:spPr>
          <a:xfrm>
            <a:off x="4169295" y="363464"/>
            <a:ext cx="36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Drugs &amp; Disease – Fall 2024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318A8-DCBE-1D29-D8AC-BA0B4212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61FA-7EED-4B82-A97F-6A848E910E99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EBD10-C3E2-217D-08E3-16C6BCFD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BC002-1585-7400-582F-3012EDC8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126B-6C15-CB4B-E722-CD6711E165CA}"/>
              </a:ext>
            </a:extLst>
          </p:cNvPr>
          <p:cNvSpPr txBox="1"/>
          <p:nvPr/>
        </p:nvSpPr>
        <p:spPr>
          <a:xfrm>
            <a:off x="6842201" y="1112837"/>
            <a:ext cx="5985165" cy="2168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My Story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Born in Ottawa Canada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Undergraduate: University of Waterloo, largely physics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MS: Penn State University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PhD: Carnegie Mellon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Post-doc: Stanford University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Faculty: University of Virginia, Carnegie Mellon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8E39C-020E-C1F0-4F05-39BC8D6377EA}"/>
              </a:ext>
            </a:extLst>
          </p:cNvPr>
          <p:cNvSpPr txBox="1"/>
          <p:nvPr/>
        </p:nvSpPr>
        <p:spPr>
          <a:xfrm>
            <a:off x="6842201" y="3436806"/>
            <a:ext cx="3669787" cy="98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Research area: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Protein structure and dynamics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Drug discovery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93544-D003-5CB9-B7B3-D857185DD302}"/>
              </a:ext>
            </a:extLst>
          </p:cNvPr>
          <p:cNvSpPr txBox="1"/>
          <p:nvPr/>
        </p:nvSpPr>
        <p:spPr>
          <a:xfrm>
            <a:off x="6856145" y="4709636"/>
            <a:ext cx="4503821" cy="15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Take-home exercise:</a:t>
            </a:r>
          </a:p>
          <a:p>
            <a:pPr algn="l"/>
            <a:r>
              <a:rPr lang="en-US" dirty="0"/>
              <a:t>Send me an email with a short paragraph describing why you took the course and what you hope to take away from the course.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AD639-5C2D-33B9-ABF0-CCA8CC4D60F5}"/>
              </a:ext>
            </a:extLst>
          </p:cNvPr>
          <p:cNvSpPr txBox="1"/>
          <p:nvPr/>
        </p:nvSpPr>
        <p:spPr>
          <a:xfrm>
            <a:off x="959543" y="6221575"/>
            <a:ext cx="6612144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Course materials:</a:t>
            </a:r>
          </a:p>
          <a:p>
            <a:pPr algn="l"/>
            <a:r>
              <a:rPr lang="en-US" dirty="0"/>
              <a:t>https://www.andrew.cmu.edu/user/rule/Drugs_Disease/</a:t>
            </a:r>
          </a:p>
        </p:txBody>
      </p:sp>
    </p:spTree>
    <p:extLst>
      <p:ext uri="{BB962C8B-B14F-4D97-AF65-F5344CB8AC3E}">
        <p14:creationId xmlns:p14="http://schemas.microsoft.com/office/powerpoint/2010/main" val="409246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81881" y="3098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Key Points &amp; Expectations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013AF-8694-4B38-88E1-E7A735FD71DB}"/>
              </a:ext>
            </a:extLst>
          </p:cNvPr>
          <p:cNvSpPr/>
          <p:nvPr/>
        </p:nvSpPr>
        <p:spPr>
          <a:xfrm>
            <a:off x="319881" y="1145212"/>
            <a:ext cx="5105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Number of bonds formed by common elements: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Calibri" panose="020F0502020204030204" pitchFamily="34" charset="0"/>
              </a:rPr>
              <a:t>	(N=3, C=4, O=2, S=2, H=1).</a:t>
            </a: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You should be able to complete chemical structures by adding hydrogens to carbons.</a:t>
            </a: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Predict degree of bond polarity based on </a:t>
            </a:r>
            <a:r>
              <a:rPr lang="en-US" sz="1800" dirty="0" err="1">
                <a:latin typeface="Calibri" panose="020F0502020204030204" pitchFamily="34" charset="0"/>
              </a:rPr>
              <a:t>electronegativies</a:t>
            </a:r>
            <a:r>
              <a:rPr lang="en-US" sz="1800" dirty="0">
                <a:latin typeface="Calibri" panose="020F0502020204030204" pitchFamily="34" charset="0"/>
              </a:rPr>
              <a:t>.</a:t>
            </a: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Be able to draw the following functional groups &amp; identify them on larger molecules.</a:t>
            </a:r>
          </a:p>
          <a:p>
            <a:pPr marL="775131" lvl="1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Non-polar: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Methyl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Phenyl</a:t>
            </a:r>
          </a:p>
          <a:p>
            <a:pPr marL="775131" lvl="1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Polar: 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Alcohol (C-OH)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Thiol (C-SH)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Carboxylate (ketone, aldehyde) (C=O)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Ester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Carboxylic acid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Amide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Amino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D1AAE-E4CD-47C6-8929-9A260EFDB3E3}"/>
              </a:ext>
            </a:extLst>
          </p:cNvPr>
          <p:cNvSpPr txBox="1"/>
          <p:nvPr/>
        </p:nvSpPr>
        <p:spPr>
          <a:xfrm>
            <a:off x="681646" y="731837"/>
            <a:ext cx="126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Chemistry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DF16BE8-99C2-5A8C-65A0-1EBDF2B0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C8D1-4497-407F-9A80-32DC97C66410}" type="datetime1">
              <a:rPr lang="en-US" smtClean="0"/>
              <a:t>8/9/2024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06058C4-5EE7-E6E3-E649-5084725B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1CBFCE4-B771-C5AB-E3F7-1AD98DD8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906EE85-3522-962D-9EAB-202CA3EE8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646995"/>
              </p:ext>
            </p:extLst>
          </p:nvPr>
        </p:nvGraphicFramePr>
        <p:xfrm>
          <a:off x="6806364" y="2375391"/>
          <a:ext cx="5323400" cy="265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4123974" imgH="2057400" progId="MDLDrawOLE.MDLDrawObject.1">
                  <p:embed/>
                </p:oleObj>
              </mc:Choice>
              <mc:Fallback>
                <p:oleObj name="MDLDrawObject Class" r:id="rId3" imgW="4123974" imgH="2057400" progId="MDLDrawOLE.MDLDrawObject.1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A0CA18F-2920-48E8-AF2D-34174016E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6364" y="2375391"/>
                        <a:ext cx="5323400" cy="2656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BE6364-5DFD-BE9E-F34F-E03C3BF4CDB6}"/>
              </a:ext>
            </a:extLst>
          </p:cNvPr>
          <p:cNvSpPr txBox="1"/>
          <p:nvPr/>
        </p:nvSpPr>
        <p:spPr>
          <a:xfrm>
            <a:off x="6851427" y="1131947"/>
            <a:ext cx="5233274" cy="98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730250" algn="l"/>
            <a:r>
              <a:rPr lang="en-US" dirty="0">
                <a:solidFill>
                  <a:srgbClr val="00B0F0"/>
                </a:solidFill>
              </a:rPr>
              <a:t>A. What are the functional groups on these two amino acids.</a:t>
            </a:r>
          </a:p>
          <a:p>
            <a:pPr marL="365125" indent="-730250" algn="l"/>
            <a:r>
              <a:rPr lang="en-US" dirty="0">
                <a:solidFill>
                  <a:srgbClr val="00B0F0"/>
                </a:solidFill>
              </a:rPr>
              <a:t>B. Which are found on both?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7516F-78F3-3E4B-E75C-11DCC5256907}"/>
              </a:ext>
            </a:extLst>
          </p:cNvPr>
          <p:cNvSpPr txBox="1"/>
          <p:nvPr/>
        </p:nvSpPr>
        <p:spPr>
          <a:xfrm>
            <a:off x="6949281" y="5227637"/>
            <a:ext cx="428322" cy="113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1. 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2.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CD17D-640D-B050-66C3-62F649842FA2}"/>
              </a:ext>
            </a:extLst>
          </p:cNvPr>
          <p:cNvSpPr txBox="1"/>
          <p:nvPr/>
        </p:nvSpPr>
        <p:spPr>
          <a:xfrm>
            <a:off x="10429641" y="5227637"/>
            <a:ext cx="428322" cy="113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1. 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2.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15847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B2BBD95-304C-4B08-9A16-BF5796F26525}"/>
              </a:ext>
            </a:extLst>
          </p:cNvPr>
          <p:cNvSpPr txBox="1">
            <a:spLocks noChangeArrowheads="1"/>
          </p:cNvSpPr>
          <p:nvPr/>
        </p:nvSpPr>
        <p:spPr>
          <a:xfrm>
            <a:off x="2600905" y="510007"/>
            <a:ext cx="8005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</a:rPr>
              <a:t>Chemistry and Biology Fundamentals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A98A5-84A1-4394-BEC3-0E5E7644FB7C}"/>
              </a:ext>
            </a:extLst>
          </p:cNvPr>
          <p:cNvSpPr txBox="1"/>
          <p:nvPr/>
        </p:nvSpPr>
        <p:spPr>
          <a:xfrm>
            <a:off x="3710038" y="2484438"/>
            <a:ext cx="621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Chemical Bonding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Functional Groups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0FF5482-3075-04B4-5D82-163BF923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EE7B-F44C-468C-9CD2-D55BDC6903D7}" type="datetime1">
              <a:rPr lang="en-US" smtClean="0"/>
              <a:t>8/9/2024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7D5C442-3B06-78AB-DFC4-346E5C41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6BACA79-0CA3-733B-2257-377B7DCD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4"/>
          <a:stretch/>
        </p:blipFill>
        <p:spPr>
          <a:xfrm>
            <a:off x="6659563" y="458788"/>
            <a:ext cx="6324600" cy="31003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8B339-C80F-41B3-B0E6-B5B52B2C3E64}"/>
              </a:ext>
            </a:extLst>
          </p:cNvPr>
          <p:cNvSpPr txBox="1"/>
          <p:nvPr/>
        </p:nvSpPr>
        <p:spPr>
          <a:xfrm>
            <a:off x="5958682" y="3648045"/>
            <a:ext cx="6667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Atomic number = # of protons = # electrons in element</a:t>
            </a:r>
          </a:p>
          <a:p>
            <a:r>
              <a:rPr lang="en-US" sz="2000" dirty="0">
                <a:latin typeface="Calibri" panose="020F0502020204030204" pitchFamily="34" charset="0"/>
              </a:rPr>
              <a:t>Isotope = different # of neutrons = same bonding capability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363B6B-1E19-30CE-53B4-D5504F89B0D7}"/>
              </a:ext>
            </a:extLst>
          </p:cNvPr>
          <p:cNvSpPr txBox="1">
            <a:spLocks/>
          </p:cNvSpPr>
          <p:nvPr/>
        </p:nvSpPr>
        <p:spPr>
          <a:xfrm>
            <a:off x="1027983" y="3419254"/>
            <a:ext cx="4510298" cy="315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Atoms are composed of:</a:t>
            </a:r>
          </a:p>
          <a:p>
            <a:pPr lvl="1"/>
            <a:r>
              <a:rPr lang="en-US" sz="1800" dirty="0"/>
              <a:t>Protons – positively charged particles</a:t>
            </a:r>
          </a:p>
          <a:p>
            <a:pPr lvl="1"/>
            <a:r>
              <a:rPr lang="en-US" sz="1800" dirty="0"/>
              <a:t>Neutrons – neutral particles</a:t>
            </a:r>
          </a:p>
          <a:p>
            <a:pPr lvl="1"/>
            <a:r>
              <a:rPr lang="en-US" sz="1800" dirty="0"/>
              <a:t>Electrons – negatively charged particles</a:t>
            </a:r>
          </a:p>
          <a:p>
            <a:r>
              <a:rPr lang="en-US" sz="1800" dirty="0"/>
              <a:t>Protons and neutrons are located in the nucleus.</a:t>
            </a:r>
          </a:p>
          <a:p>
            <a:r>
              <a:rPr lang="en-US" sz="1800" dirty="0"/>
              <a:t>Electrons are found in </a:t>
            </a:r>
            <a:r>
              <a:rPr lang="en-US" sz="1800" b="1" dirty="0"/>
              <a:t>orbitals</a:t>
            </a:r>
            <a:r>
              <a:rPr lang="en-US" sz="1800" dirty="0"/>
              <a:t> surrounding the nucleus.</a:t>
            </a:r>
          </a:p>
          <a:p>
            <a:r>
              <a:rPr lang="en-US" sz="1800" dirty="0"/>
              <a:t>The overall charge on an element is neutral (#electrons = # protons).</a:t>
            </a:r>
          </a:p>
        </p:txBody>
      </p:sp>
      <p:pic>
        <p:nvPicPr>
          <p:cNvPr id="10" name="Content Placeholder 4" descr="figure_02_02.jpg">
            <a:extLst>
              <a:ext uri="{FF2B5EF4-FFF2-40B4-BE49-F238E27FC236}">
                <a16:creationId xmlns:a16="http://schemas.microsoft.com/office/drawing/2014/main" id="{CF0DCC06-7AAC-DC6E-315A-463DD48572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62" r="-17462" b="3192"/>
          <a:stretch/>
        </p:blipFill>
        <p:spPr>
          <a:xfrm>
            <a:off x="319881" y="503238"/>
            <a:ext cx="5218400" cy="277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B2F4A0-DEC1-E8B5-7AD9-5FA2B1D765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"/>
          <a:stretch/>
        </p:blipFill>
        <p:spPr>
          <a:xfrm>
            <a:off x="5686771" y="4590652"/>
            <a:ext cx="1610619" cy="2129481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5A56C92-36FE-260E-A5AF-8446B89D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806A-83F6-4F22-83EB-2E913FCF0678}" type="datetime1">
              <a:rPr lang="en-US" smtClean="0"/>
              <a:t>8/9/2024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B179058-41AC-84AF-99D1-BE6BEED1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EE81BB7-53B7-F462-52AD-A4C67EA9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2481" y="1820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Electron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44513"/>
            <a:ext cx="4410075" cy="4525962"/>
          </a:xfrm>
        </p:spPr>
        <p:txBody>
          <a:bodyPr>
            <a:noAutofit/>
          </a:bodyPr>
          <a:lstStyle/>
          <a:p>
            <a:r>
              <a:rPr lang="en-US" sz="1800" dirty="0"/>
              <a:t>Electrons arranged around the nucleus in specific regions called orbitals.</a:t>
            </a:r>
          </a:p>
          <a:p>
            <a:pPr lvl="1"/>
            <a:r>
              <a:rPr lang="en-US" sz="1800" dirty="0"/>
              <a:t>Each orbital can only hold two electrons</a:t>
            </a:r>
          </a:p>
          <a:p>
            <a:r>
              <a:rPr lang="en-US" sz="1800" dirty="0"/>
              <a:t>Orbitals are grouped into electron shells</a:t>
            </a:r>
          </a:p>
          <a:p>
            <a:pPr lvl="1"/>
            <a:r>
              <a:rPr lang="en-US" sz="1800" dirty="0"/>
              <a:t>Numbered 1,2,3…</a:t>
            </a:r>
          </a:p>
          <a:p>
            <a:pPr lvl="1"/>
            <a:r>
              <a:rPr lang="en-US" sz="1800" dirty="0"/>
              <a:t>Lower numbers = shells closer to the nucleus</a:t>
            </a:r>
          </a:p>
          <a:p>
            <a:pPr lvl="1"/>
            <a:r>
              <a:rPr lang="en-US" sz="1800" dirty="0"/>
              <a:t>First shell can hold a maximum of 2 electrons</a:t>
            </a:r>
          </a:p>
          <a:p>
            <a:pPr lvl="1"/>
            <a:r>
              <a:rPr lang="en-US" sz="1800" dirty="0"/>
              <a:t>Second shell can hold up to 8</a:t>
            </a:r>
          </a:p>
          <a:p>
            <a:pPr lvl="1"/>
            <a:r>
              <a:rPr lang="en-US" sz="1800" dirty="0"/>
              <a:t>Third shell can also hold 8</a:t>
            </a:r>
          </a:p>
          <a:p>
            <a:pPr marL="514338" indent="-457189"/>
            <a:r>
              <a:rPr lang="en-US" sz="1800" dirty="0"/>
              <a:t>Orbitals are usually filled from lowest energy (inner shell) to highest energy (outer shell)</a:t>
            </a:r>
          </a:p>
          <a:p>
            <a:pPr marL="514338" indent="-457189"/>
            <a:r>
              <a:rPr lang="en-US" sz="1800" dirty="0"/>
              <a:t>Outer shell is the </a:t>
            </a:r>
            <a:r>
              <a:rPr lang="en-US" sz="1800" b="1" i="1" dirty="0">
                <a:solidFill>
                  <a:srgbClr val="C00000"/>
                </a:solidFill>
              </a:rPr>
              <a:t>valence shell </a:t>
            </a:r>
            <a:r>
              <a:rPr lang="en-US" sz="1800" dirty="0"/>
              <a:t>and is used for forming bonds with other elements.</a:t>
            </a:r>
          </a:p>
          <a:p>
            <a:pPr marL="514338" indent="-457189"/>
            <a:r>
              <a:rPr lang="en-US" sz="1800" dirty="0"/>
              <a:t>The most stable configuration is a complete (full) outer shell.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C31AB1-47F3-406E-A2DD-A6F44C0C6ECA}"/>
              </a:ext>
            </a:extLst>
          </p:cNvPr>
          <p:cNvGrpSpPr/>
          <p:nvPr/>
        </p:nvGrpSpPr>
        <p:grpSpPr>
          <a:xfrm>
            <a:off x="7711282" y="1511910"/>
            <a:ext cx="4456557" cy="1676399"/>
            <a:chOff x="6019800" y="2895600"/>
            <a:chExt cx="2673584" cy="1005707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A08CBE7E-E44E-4FBE-9B9D-5940BC39F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8" t="28798" r="25306" b="37168"/>
            <a:stretch/>
          </p:blipFill>
          <p:spPr>
            <a:xfrm>
              <a:off x="7855184" y="2895600"/>
              <a:ext cx="838200" cy="990601"/>
            </a:xfrm>
            <a:prstGeom prst="rect">
              <a:avLst/>
            </a:prstGeom>
          </p:spPr>
        </p:pic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3CDC314F-DCCA-41A0-AE71-FD7F27B1F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76" t="29774" r="36598" b="36192"/>
            <a:stretch/>
          </p:blipFill>
          <p:spPr>
            <a:xfrm>
              <a:off x="6934200" y="2910706"/>
              <a:ext cx="838200" cy="990601"/>
            </a:xfrm>
            <a:prstGeom prst="rect">
              <a:avLst/>
            </a:prstGeom>
          </p:spPr>
        </p:pic>
        <p:pic>
          <p:nvPicPr>
            <p:cNvPr id="6" name="Content Placeholder 3">
              <a:extLst>
                <a:ext uri="{FF2B5EF4-FFF2-40B4-BE49-F238E27FC236}">
                  <a16:creationId xmlns:a16="http://schemas.microsoft.com/office/drawing/2014/main" id="{D750D17A-BC0C-4D6C-B219-EFA7FB227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7" t="29346" r="48727" b="36620"/>
            <a:stretch/>
          </p:blipFill>
          <p:spPr>
            <a:xfrm>
              <a:off x="6019800" y="2910706"/>
              <a:ext cx="838200" cy="990601"/>
            </a:xfrm>
            <a:prstGeom prst="rect">
              <a:avLst/>
            </a:prstGeom>
          </p:spPr>
        </p:pic>
      </p:grp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19C7D37-5594-43C5-BAE0-F18C6AA5E8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6" t="41021" r="23342" b="22516"/>
          <a:stretch/>
        </p:blipFill>
        <p:spPr>
          <a:xfrm>
            <a:off x="8854282" y="521309"/>
            <a:ext cx="2105027" cy="990601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514853FD-3C56-9699-7528-557639FF13D6}"/>
              </a:ext>
            </a:extLst>
          </p:cNvPr>
          <p:cNvSpPr/>
          <p:nvPr/>
        </p:nvSpPr>
        <p:spPr>
          <a:xfrm>
            <a:off x="4936491" y="3683392"/>
            <a:ext cx="428883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59267-59E0-C594-373A-9679B1D79F96}"/>
              </a:ext>
            </a:extLst>
          </p:cNvPr>
          <p:cNvSpPr txBox="1"/>
          <p:nvPr/>
        </p:nvSpPr>
        <p:spPr>
          <a:xfrm>
            <a:off x="5044281" y="5966950"/>
            <a:ext cx="4892240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just">
              <a:spcBef>
                <a:spcPts val="95"/>
              </a:spcBef>
            </a:pPr>
            <a:r>
              <a:rPr lang="en-US" sz="1800" b="1" spc="-5" dirty="0">
                <a:latin typeface="Calibri" panose="020F0502020204030204" pitchFamily="34" charset="0"/>
                <a:cs typeface="Calibri" panose="020F0502020204030204" pitchFamily="34" charset="0"/>
              </a:rPr>
              <a:t>Shells: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spc="-7" baseline="30864" dirty="0">
                <a:latin typeface="Calibri" panose="020F0502020204030204" pitchFamily="34" charset="0"/>
                <a:cs typeface="Calibri" panose="020F0502020204030204" pitchFamily="34" charset="0"/>
              </a:rPr>
              <a:t>st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= 1s, 2</a:t>
            </a:r>
            <a:r>
              <a:rPr lang="en-US" sz="1800" spc="-7" baseline="30864" dirty="0">
                <a:latin typeface="Calibri" panose="020F0502020204030204" pitchFamily="34" charset="0"/>
                <a:cs typeface="Calibri" panose="020F0502020204030204" pitchFamily="34" charset="0"/>
              </a:rPr>
              <a:t>nd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= 2s + 2p,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baseline="30864" dirty="0">
                <a:latin typeface="Calibri" panose="020F0502020204030204" pitchFamily="34" charset="0"/>
                <a:cs typeface="Calibri" panose="020F0502020204030204" pitchFamily="34" charset="0"/>
              </a:rPr>
              <a:t>rd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= 3s +</a:t>
            </a:r>
            <a:r>
              <a:rPr lang="en-US" sz="18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3p</a:t>
            </a:r>
          </a:p>
          <a:p>
            <a:pPr marL="38100" algn="just">
              <a:spcBef>
                <a:spcPts val="95"/>
              </a:spcBef>
            </a:pP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Shell is a collection of orbitals with similar energy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094BC8-2567-9008-9073-F7F9ECB72994}"/>
              </a:ext>
            </a:extLst>
          </p:cNvPr>
          <p:cNvGrpSpPr/>
          <p:nvPr/>
        </p:nvGrpSpPr>
        <p:grpSpPr>
          <a:xfrm>
            <a:off x="10483690" y="4423500"/>
            <a:ext cx="1617980" cy="2065312"/>
            <a:chOff x="6447790" y="1342656"/>
            <a:chExt cx="1355090" cy="1729739"/>
          </a:xfrm>
        </p:grpSpPr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8D643A89-7DDB-59F1-B5D1-F829A67EF493}"/>
                </a:ext>
              </a:extLst>
            </p:cNvPr>
            <p:cNvSpPr/>
            <p:nvPr/>
          </p:nvSpPr>
          <p:spPr>
            <a:xfrm>
              <a:off x="6447790" y="1391268"/>
              <a:ext cx="1312746" cy="16765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CD21526D-9D72-0AD8-3608-165B98533BFD}"/>
                </a:ext>
              </a:extLst>
            </p:cNvPr>
            <p:cNvSpPr/>
            <p:nvPr/>
          </p:nvSpPr>
          <p:spPr>
            <a:xfrm>
              <a:off x="6447790" y="1342656"/>
              <a:ext cx="1355090" cy="1729739"/>
            </a:xfrm>
            <a:custGeom>
              <a:avLst/>
              <a:gdLst/>
              <a:ahLst/>
              <a:cxnLst/>
              <a:rect l="l" t="t" r="r" b="b"/>
              <a:pathLst>
                <a:path w="1355089" h="1729739">
                  <a:moveTo>
                    <a:pt x="0" y="1729739"/>
                  </a:moveTo>
                  <a:lnTo>
                    <a:pt x="1355089" y="1729739"/>
                  </a:lnTo>
                  <a:lnTo>
                    <a:pt x="1355089" y="0"/>
                  </a:lnTo>
                  <a:lnTo>
                    <a:pt x="0" y="0"/>
                  </a:lnTo>
                  <a:lnTo>
                    <a:pt x="0" y="172973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26F2D32-2A40-3BD5-5FFC-95B00C597743}"/>
              </a:ext>
            </a:extLst>
          </p:cNvPr>
          <p:cNvSpPr txBox="1"/>
          <p:nvPr/>
        </p:nvSpPr>
        <p:spPr>
          <a:xfrm flipH="1">
            <a:off x="9997280" y="3564367"/>
            <a:ext cx="2590800" cy="98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Electron Configuration of Ne – an inert gas (10e)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4760950F-DF0F-8BCD-0F36-DF1136D2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DB3A-0DEC-4005-B879-4363D4EA3A1D}" type="datetime1">
              <a:rPr lang="en-US" smtClean="0"/>
              <a:t>8/9/2024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3DC959C-279F-188D-8AE0-D8DC35D0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020FE99-37BB-60F1-D076-B574FCDC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3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1AC52DD-9ECB-457A-8635-B3EF8462D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4"/>
          <a:stretch/>
        </p:blipFill>
        <p:spPr>
          <a:xfrm>
            <a:off x="6848564" y="503237"/>
            <a:ext cx="5129919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5563"/>
            <a:ext cx="38862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Covalent Chemical Bonds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223963"/>
            <a:ext cx="4800600" cy="4525962"/>
          </a:xfrm>
        </p:spPr>
        <p:txBody>
          <a:bodyPr>
            <a:noAutofit/>
          </a:bodyPr>
          <a:lstStyle/>
          <a:p>
            <a:r>
              <a:rPr lang="en-US" sz="1800" dirty="0"/>
              <a:t>Elements like Li, Na, F, Cl, Mg, readily form ions to generate a complete outer shell.</a:t>
            </a:r>
          </a:p>
          <a:p>
            <a:r>
              <a:rPr lang="en-US" sz="1800" dirty="0"/>
              <a:t>Some elements cannot form stable ions because it would involve the loss or gain of too many electrons. This includes C, N, and O – which are common in biological systems.</a:t>
            </a:r>
          </a:p>
          <a:p>
            <a:r>
              <a:rPr lang="en-US" sz="1800" dirty="0"/>
              <a:t>Unfilled electron orbitals on elements like C, N, and O allow for the formation of </a:t>
            </a:r>
            <a:r>
              <a:rPr lang="en-US" sz="1800" b="1" i="1" dirty="0">
                <a:solidFill>
                  <a:srgbClr val="FF0000"/>
                </a:solidFill>
              </a:rPr>
              <a:t>covalent bonds</a:t>
            </a:r>
            <a:r>
              <a:rPr lang="en-US" sz="1800" dirty="0"/>
              <a:t>, and atoms are most stable when each electron orbital is filled.</a:t>
            </a:r>
          </a:p>
          <a:p>
            <a:pPr lvl="1"/>
            <a:r>
              <a:rPr lang="en-US" sz="1800" dirty="0"/>
              <a:t>Each atom’s unpaired </a:t>
            </a:r>
            <a:r>
              <a:rPr lang="en-US" sz="1800" i="1" dirty="0">
                <a:solidFill>
                  <a:srgbClr val="C00000"/>
                </a:solidFill>
              </a:rPr>
              <a:t>valence</a:t>
            </a:r>
            <a:r>
              <a:rPr lang="en-US" sz="1800" dirty="0"/>
              <a:t> electrons are shared by both nuclei to fill their orbitals. </a:t>
            </a:r>
          </a:p>
          <a:p>
            <a:pPr lvl="1"/>
            <a:r>
              <a:rPr lang="en-US" sz="1800" dirty="0"/>
              <a:t>Substances held together by covalent bonds are called molecules</a:t>
            </a:r>
          </a:p>
        </p:txBody>
      </p:sp>
      <p:pic>
        <p:nvPicPr>
          <p:cNvPr id="4" name="Content Placeholder 3" descr="figure_02_06.jpg">
            <a:extLst>
              <a:ext uri="{FF2B5EF4-FFF2-40B4-BE49-F238E27FC236}">
                <a16:creationId xmlns:a16="http://schemas.microsoft.com/office/drawing/2014/main" id="{E6E59FA1-F0B7-4988-91D4-05920F05E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0" r="45738" b="2537"/>
          <a:stretch/>
        </p:blipFill>
        <p:spPr>
          <a:xfrm>
            <a:off x="7977160" y="3380848"/>
            <a:ext cx="2872725" cy="288713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A6C2B61-2E75-6ECB-FC88-15DD02339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15D4-FB7E-4AF2-8B28-0CF7BF29B34D}" type="datetime1">
              <a:rPr lang="en-US" smtClean="0"/>
              <a:t>8/9/2024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6B3C333-AEE4-2537-5E4F-7E7593FC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05E4BE2-E966-9EA6-706D-46D16B84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0"/>
          <a:stretch/>
        </p:blipFill>
        <p:spPr>
          <a:xfrm>
            <a:off x="10266363" y="411163"/>
            <a:ext cx="2717800" cy="115887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298B3A-4210-4106-88E8-E18D36F5C1A2}"/>
              </a:ext>
            </a:extLst>
          </p:cNvPr>
          <p:cNvSpPr/>
          <p:nvPr/>
        </p:nvSpPr>
        <p:spPr>
          <a:xfrm>
            <a:off x="175228" y="138303"/>
            <a:ext cx="5486401" cy="692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number of unpaired electrons (in the outer shell) determines the number of bonds an atom can make.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Multiple bonds form when atoms share multiple electrons.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</a:rPr>
              <a:t>The number of covalent bonds (valence) formed by common elements.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Oxygen = 2 bonds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Nitrogen = 3 bonds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Carbon =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_________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Sulfur = 2 bonds (in biological systems)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Hydrogen = 1 bond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Phosphorous = 5 bonds in biological molecules</a:t>
            </a:r>
          </a:p>
          <a:p>
            <a:r>
              <a:rPr lang="en-US" b="1" dirty="0">
                <a:latin typeface="Calibri" panose="020F0502020204030204" pitchFamily="34" charset="0"/>
              </a:rPr>
              <a:t>You must know these numbers.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</a:rPr>
              <a:t>In chemical drawings: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“C” for carbon is not drawn, but carbons are found at the ends of lines and when lines join or “kink”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Hydrogens attached to carbon are not shown, you need to add them to complete  to complete the valence of the carbon atoms.</a:t>
            </a:r>
          </a:p>
          <a:p>
            <a:r>
              <a:rPr lang="en-US" b="1" dirty="0">
                <a:latin typeface="Calibri" panose="020F0502020204030204" pitchFamily="34" charset="0"/>
              </a:rPr>
              <a:t>You must know how to do this.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31B58E7-F38B-4654-AB35-1B03A6BC4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807463"/>
              </p:ext>
            </p:extLst>
          </p:nvPr>
        </p:nvGraphicFramePr>
        <p:xfrm>
          <a:off x="6274596" y="5041900"/>
          <a:ext cx="4879975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5219281" imgH="1466193" progId="MDLDrawOLE.MDLDrawObject.1">
                  <p:embed/>
                </p:oleObj>
              </mc:Choice>
              <mc:Fallback>
                <p:oleObj name="MDLDrawObject Class" r:id="rId3" imgW="5219281" imgH="1466193" progId="MDLDrawOLE.MDLDrawObject.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31B58E7-F38B-4654-AB35-1B03A6BC4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4596" y="5041900"/>
                        <a:ext cx="4879975" cy="137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24676A9-CE1D-490D-AD23-B984712648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8" t="28798" r="25306" b="37168"/>
          <a:stretch/>
        </p:blipFill>
        <p:spPr>
          <a:xfrm>
            <a:off x="5751990" y="411160"/>
            <a:ext cx="838200" cy="99060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279DA25-B816-4E3A-AABB-02DDC2FC27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6" t="29774" r="36598" b="36192"/>
          <a:stretch/>
        </p:blipFill>
        <p:spPr>
          <a:xfrm>
            <a:off x="10149681" y="521550"/>
            <a:ext cx="838200" cy="9906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E3DB583-6EF3-4155-9562-93C8A1C3BF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t="29346" r="48727" b="36620"/>
          <a:stretch/>
        </p:blipFill>
        <p:spPr>
          <a:xfrm>
            <a:off x="5806281" y="2120658"/>
            <a:ext cx="838200" cy="990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CDCA0-9039-4494-970B-5D0FEE907180}"/>
              </a:ext>
            </a:extLst>
          </p:cNvPr>
          <p:cNvSpPr txBox="1"/>
          <p:nvPr/>
        </p:nvSpPr>
        <p:spPr>
          <a:xfrm>
            <a:off x="6755004" y="4675071"/>
            <a:ext cx="1466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“C” for carbons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6D72B-B2A8-4378-A5C1-54BA60EED155}"/>
              </a:ext>
            </a:extLst>
          </p:cNvPr>
          <p:cNvSpPr txBox="1"/>
          <p:nvPr/>
        </p:nvSpPr>
        <p:spPr>
          <a:xfrm>
            <a:off x="8473281" y="4658864"/>
            <a:ext cx="226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Complete valence with H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1C5289F-0072-4D18-8799-C14552FD4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623951"/>
              </p:ext>
            </p:extLst>
          </p:nvPr>
        </p:nvGraphicFramePr>
        <p:xfrm>
          <a:off x="6019641" y="3479006"/>
          <a:ext cx="10318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696686" imgH="304761" progId="MDLDrawOLE.MDLDrawObject.1">
                  <p:embed/>
                </p:oleObj>
              </mc:Choice>
              <mc:Fallback>
                <p:oleObj name="MDLDrawObject Class" r:id="rId6" imgW="696686" imgH="304761" progId="MDLDrawOLE.MDLDrawObject.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1C5289F-0072-4D18-8799-C14552FD4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641" y="3479006"/>
                        <a:ext cx="1031875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A11F8DE-8763-8777-2D42-EFB26B1597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7" b="25614"/>
          <a:stretch/>
        </p:blipFill>
        <p:spPr>
          <a:xfrm>
            <a:off x="7221934" y="3315427"/>
            <a:ext cx="2717166" cy="1007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6872F0-6677-B8A0-6658-3D5D893A3E05}"/>
              </a:ext>
            </a:extLst>
          </p:cNvPr>
          <p:cNvSpPr txBox="1"/>
          <p:nvPr/>
        </p:nvSpPr>
        <p:spPr>
          <a:xfrm>
            <a:off x="6719019" y="1991612"/>
            <a:ext cx="3709029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Calibri" panose="020F0502020204030204" pitchFamily="34" charset="0"/>
              </a:rPr>
              <a:t>How many bonds will carbon form?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ACF1B27D-BC6D-EBCB-0363-DC00C530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79B-604D-4A54-9ACB-2E2890FF0F16}" type="datetime1">
              <a:rPr lang="en-US" smtClean="0"/>
              <a:t>8/9/2024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7CE0B134-8E23-AB63-1A0B-4ED730E7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E5012D-A545-1285-07B6-BC03D598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6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81" y="1036637"/>
            <a:ext cx="6527800" cy="5410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49B2D-C085-41B3-9963-E9D93D4473EE}"/>
              </a:ext>
            </a:extLst>
          </p:cNvPr>
          <p:cNvSpPr txBox="1"/>
          <p:nvPr/>
        </p:nvSpPr>
        <p:spPr>
          <a:xfrm>
            <a:off x="3748881" y="364191"/>
            <a:ext cx="4368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Representation of Molecules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9A46643-41CB-3CBD-368F-0C083CEB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EB9E-302F-46A2-A2A4-6A6DDA2BD7E3}" type="datetime1">
              <a:rPr lang="en-US" smtClean="0"/>
              <a:t>8/9/2024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15080FC-071C-6DFF-8226-A4B6E568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E37399-A505-8E7C-CF1D-F9C49CBF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86335" y="54343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Electron Sharing and Bond Polarity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"/>
          <a:stretch/>
        </p:blipFill>
        <p:spPr>
          <a:xfrm>
            <a:off x="8016081" y="3726993"/>
            <a:ext cx="4624388" cy="222567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6099FC-FDE7-41D6-97D1-E3F0B8F12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556" b="6829"/>
          <a:stretch/>
        </p:blipFill>
        <p:spPr>
          <a:xfrm>
            <a:off x="998648" y="4679950"/>
            <a:ext cx="5975252" cy="213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B15C6C-1367-4968-B408-913604A96DC6}"/>
              </a:ext>
            </a:extLst>
          </p:cNvPr>
          <p:cNvSpPr/>
          <p:nvPr/>
        </p:nvSpPr>
        <p:spPr>
          <a:xfrm>
            <a:off x="3415235" y="4478830"/>
            <a:ext cx="3049361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Electron Sharing Continuum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A2EB4-FB26-4A79-98C3-7CB19F319DDF}"/>
              </a:ext>
            </a:extLst>
          </p:cNvPr>
          <p:cNvSpPr txBox="1"/>
          <p:nvPr/>
        </p:nvSpPr>
        <p:spPr>
          <a:xfrm>
            <a:off x="192156" y="346926"/>
            <a:ext cx="3733386" cy="394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polarity of a bond depends on the electronegativity of the atoms.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Electronegativity - ability of atoms to pull electrons from other atoms.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Atoms with higher electronegativity will develop a partial negative charge, the atom they are bonded will have a partial positive charge.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order of electronegativity is: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H ~ C &lt; N &lt; 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265CA-022E-4B31-ADFB-6EFBA24A83AA}"/>
              </a:ext>
            </a:extLst>
          </p:cNvPr>
          <p:cNvSpPr txBox="1"/>
          <p:nvPr/>
        </p:nvSpPr>
        <p:spPr>
          <a:xfrm>
            <a:off x="1005683" y="4144697"/>
            <a:ext cx="3488455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Increased pos. charge of nucleus.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6B88E9AC-8DE9-4BD4-8190-E7161DFB2D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b="70674"/>
          <a:stretch/>
        </p:blipFill>
        <p:spPr>
          <a:xfrm>
            <a:off x="3880594" y="1494152"/>
            <a:ext cx="9143310" cy="1632735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5168689-CBF6-321C-7766-672A12AC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FEFE-3482-4615-B597-D3162BC71E6B}" type="datetime1">
              <a:rPr lang="en-US" smtClean="0"/>
              <a:t>8/9/2024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BF6D5B1-3D3E-CF24-FC40-187950C4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B27C8A3-A16D-4B4D-F96C-94CCA660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712"/>
          <a:stretch/>
        </p:blipFill>
        <p:spPr>
          <a:xfrm>
            <a:off x="1199282" y="574482"/>
            <a:ext cx="4136797" cy="6042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BC6542-6BDF-4A74-B089-405A349D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" b="35062"/>
          <a:stretch/>
        </p:blipFill>
        <p:spPr>
          <a:xfrm>
            <a:off x="5342266" y="634205"/>
            <a:ext cx="3779319" cy="3855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69369-BFEB-44CD-A8A7-F3264A78588D}"/>
              </a:ext>
            </a:extLst>
          </p:cNvPr>
          <p:cNvSpPr txBox="1"/>
          <p:nvPr/>
        </p:nvSpPr>
        <p:spPr>
          <a:xfrm>
            <a:off x="5501482" y="4456499"/>
            <a:ext cx="324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C–S </a:t>
            </a:r>
            <a:r>
              <a:rPr lang="en-US" sz="1600" cap="small" dirty="0">
                <a:latin typeface="Calibri" panose="020F0502020204030204" pitchFamily="34" charset="0"/>
                <a:cs typeface="Calibri" panose="020F0502020204030204" pitchFamily="34" charset="0"/>
              </a:rPr>
              <a:t>Compounds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F8C041E-9B10-40AD-B889-CD5BD8E2E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40674"/>
              </p:ext>
            </p:extLst>
          </p:nvPr>
        </p:nvGraphicFramePr>
        <p:xfrm>
          <a:off x="6480593" y="5035089"/>
          <a:ext cx="1505047" cy="127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1136286" imgH="965019" progId="MDLDrawOLE.MDLDrawObject.1">
                  <p:embed/>
                </p:oleObj>
              </mc:Choice>
              <mc:Fallback>
                <p:oleObj name="MDLDrawObject Class" r:id="rId4" imgW="1136286" imgH="965019" progId="MDLDrawOLE.MDLDrawObject.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F8C041E-9B10-40AD-B889-CD5BD8E2E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0593" y="5035089"/>
                        <a:ext cx="1505047" cy="1279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F7F581-5F43-4773-A8B9-A3DE30B16861}"/>
              </a:ext>
            </a:extLst>
          </p:cNvPr>
          <p:cNvSpPr txBox="1"/>
          <p:nvPr/>
        </p:nvSpPr>
        <p:spPr>
          <a:xfrm>
            <a:off x="6268439" y="6278438"/>
            <a:ext cx="2209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Cysteine (amino acid)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791DF4-596C-401A-823C-202542E0867A}"/>
              </a:ext>
            </a:extLst>
          </p:cNvPr>
          <p:cNvSpPr/>
          <p:nvPr/>
        </p:nvSpPr>
        <p:spPr>
          <a:xfrm>
            <a:off x="5624421" y="4897045"/>
            <a:ext cx="575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thiol</a:t>
            </a:r>
            <a:endParaRPr lang="en-US" sz="1600" b="1" dirty="0">
              <a:solidFill>
                <a:srgbClr val="FF66CC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AB613-F178-4ECF-9E02-C25DA661D132}"/>
              </a:ext>
            </a:extLst>
          </p:cNvPr>
          <p:cNvSpPr txBox="1"/>
          <p:nvPr/>
        </p:nvSpPr>
        <p:spPr>
          <a:xfrm>
            <a:off x="9463881" y="880130"/>
            <a:ext cx="324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C–H </a:t>
            </a: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</a:p>
          <a:p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(hydrophobic)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A0CA18F-2920-48E8-AF2D-34174016E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40491"/>
              </p:ext>
            </p:extLst>
          </p:nvPr>
        </p:nvGraphicFramePr>
        <p:xfrm>
          <a:off x="10077450" y="1403350"/>
          <a:ext cx="1371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1742391" imgH="1294743" progId="MDLDrawOLE.MDLDrawObject.1">
                  <p:embed/>
                </p:oleObj>
              </mc:Choice>
              <mc:Fallback>
                <p:oleObj name="MDLDrawObject Class" r:id="rId6" imgW="1742391" imgH="1294743" progId="MDLDrawOLE.MDLDrawObject.1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A0CA18F-2920-48E8-AF2D-34174016E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77450" y="1403350"/>
                        <a:ext cx="137160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53A28B2-9A68-4A67-947A-77AE53667DFB}"/>
              </a:ext>
            </a:extLst>
          </p:cNvPr>
          <p:cNvSpPr txBox="1"/>
          <p:nvPr/>
        </p:nvSpPr>
        <p:spPr>
          <a:xfrm>
            <a:off x="9760738" y="2492543"/>
            <a:ext cx="2209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Alanine (amino acid)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D65DA4-2FF0-496B-9FD7-DCF12C4F1617}"/>
              </a:ext>
            </a:extLst>
          </p:cNvPr>
          <p:cNvSpPr/>
          <p:nvPr/>
        </p:nvSpPr>
        <p:spPr>
          <a:xfrm>
            <a:off x="2301082" y="217081"/>
            <a:ext cx="9028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Functional Groups – You should Become Familiar with These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4DE244-E688-4E47-B668-18CF58B629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826" y="3494851"/>
            <a:ext cx="2359715" cy="19906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286BA3-F6D1-4892-B24B-08AD1CE5755E}"/>
              </a:ext>
            </a:extLst>
          </p:cNvPr>
          <p:cNvSpPr txBox="1"/>
          <p:nvPr/>
        </p:nvSpPr>
        <p:spPr>
          <a:xfrm>
            <a:off x="9838458" y="3148415"/>
            <a:ext cx="2045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Aromatic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planer rings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A8D7-BA60-4CDA-9E90-F7E6AA5093A9}"/>
              </a:ext>
            </a:extLst>
          </p:cNvPr>
          <p:cNvSpPr/>
          <p:nvPr/>
        </p:nvSpPr>
        <p:spPr>
          <a:xfrm>
            <a:off x="1237443" y="1493839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9456F9-59C9-4D9F-B0D4-835D3026D6F2}"/>
              </a:ext>
            </a:extLst>
          </p:cNvPr>
          <p:cNvSpPr/>
          <p:nvPr/>
        </p:nvSpPr>
        <p:spPr>
          <a:xfrm>
            <a:off x="1199283" y="4023846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B8CC57-AAB7-45EB-97C3-D718D6566DCC}"/>
              </a:ext>
            </a:extLst>
          </p:cNvPr>
          <p:cNvSpPr/>
          <p:nvPr/>
        </p:nvSpPr>
        <p:spPr>
          <a:xfrm>
            <a:off x="5445661" y="1453079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F89024-C4B5-4705-A1A1-2A30A01228C9}"/>
              </a:ext>
            </a:extLst>
          </p:cNvPr>
          <p:cNvSpPr/>
          <p:nvPr/>
        </p:nvSpPr>
        <p:spPr>
          <a:xfrm>
            <a:off x="5445661" y="2596079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19B416-52AE-4738-9E23-144C8F53E3B9}"/>
              </a:ext>
            </a:extLst>
          </p:cNvPr>
          <p:cNvSpPr/>
          <p:nvPr/>
        </p:nvSpPr>
        <p:spPr>
          <a:xfrm>
            <a:off x="5441790" y="4938895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6D76C7-BC00-4796-9675-AA20BF2120FF}"/>
              </a:ext>
            </a:extLst>
          </p:cNvPr>
          <p:cNvSpPr/>
          <p:nvPr/>
        </p:nvSpPr>
        <p:spPr>
          <a:xfrm>
            <a:off x="9416894" y="909804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F39336-346C-46DF-9370-09C65A15FB1F}"/>
              </a:ext>
            </a:extLst>
          </p:cNvPr>
          <p:cNvSpPr/>
          <p:nvPr/>
        </p:nvSpPr>
        <p:spPr>
          <a:xfrm>
            <a:off x="9530707" y="3208892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BB8AF8EB-8B17-2A2F-43D5-73817E8C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C3BD-D4CE-4C72-8599-C56DD3740645}" type="datetime1">
              <a:rPr lang="en-US" smtClean="0"/>
              <a:t>8/9/2024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EA2E4F86-3185-40FC-0820-2CFEBFE7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90ABDFF-21EB-29EE-5AED-3B85F9E5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259A1-69CA-39AD-247B-6692C491EA0D}"/>
              </a:ext>
            </a:extLst>
          </p:cNvPr>
          <p:cNvSpPr/>
          <p:nvPr/>
        </p:nvSpPr>
        <p:spPr>
          <a:xfrm>
            <a:off x="1193095" y="2247377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A70733-85D6-D9BE-62B7-646984D27FEE}"/>
              </a:ext>
            </a:extLst>
          </p:cNvPr>
          <p:cNvSpPr/>
          <p:nvPr/>
        </p:nvSpPr>
        <p:spPr>
          <a:xfrm>
            <a:off x="1181332" y="3000915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6298EB-50D5-DA9E-9F7C-5885244A3E32}"/>
              </a:ext>
            </a:extLst>
          </p:cNvPr>
          <p:cNvSpPr/>
          <p:nvPr/>
        </p:nvSpPr>
        <p:spPr>
          <a:xfrm>
            <a:off x="958392" y="5054740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7B44B27-75C4-1C0B-EB15-371F7A850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32824"/>
              </p:ext>
            </p:extLst>
          </p:nvPr>
        </p:nvGraphicFramePr>
        <p:xfrm>
          <a:off x="9651624" y="5491262"/>
          <a:ext cx="1565275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9" imgW="1989782" imgH="1961624" progId="MDLDrawOLE.MDLDrawObject.1">
                  <p:embed/>
                </p:oleObj>
              </mc:Choice>
              <mc:Fallback>
                <p:oleObj name="MDLDrawObject Class" r:id="rId9" imgW="1989782" imgH="1961624" progId="MDLDrawOLE.MDLDrawObject.1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A0CA18F-2920-48E8-AF2D-34174016E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51624" y="5491262"/>
                        <a:ext cx="1565275" cy="154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CB90BD9-6F4A-585B-9846-A645DD4ED4DB}"/>
              </a:ext>
            </a:extLst>
          </p:cNvPr>
          <p:cNvSpPr txBox="1"/>
          <p:nvPr/>
        </p:nvSpPr>
        <p:spPr>
          <a:xfrm>
            <a:off x="11033974" y="5678806"/>
            <a:ext cx="187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Phenyalanine</a:t>
            </a:r>
            <a:r>
              <a:rPr lang="en-US" sz="1600" dirty="0">
                <a:latin typeface="Calibri" panose="020F0502020204030204" pitchFamily="34" charset="0"/>
              </a:rPr>
              <a:t> (amino acid)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4EABE8-1E28-7D78-DD54-DEA015316341}"/>
              </a:ext>
            </a:extLst>
          </p:cNvPr>
          <p:cNvSpPr txBox="1"/>
          <p:nvPr/>
        </p:nvSpPr>
        <p:spPr>
          <a:xfrm>
            <a:off x="11140281" y="976307"/>
            <a:ext cx="895245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Methyl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CD643-2AF8-2371-E0C1-FA48E303826A}"/>
              </a:ext>
            </a:extLst>
          </p:cNvPr>
          <p:cNvSpPr txBox="1"/>
          <p:nvPr/>
        </p:nvSpPr>
        <p:spPr>
          <a:xfrm>
            <a:off x="8969271" y="5235599"/>
            <a:ext cx="859723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Phenyl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03BAC49-D198-C5D1-FCAB-30E7EA6526EB}"/>
              </a:ext>
            </a:extLst>
          </p:cNvPr>
          <p:cNvSpPr/>
          <p:nvPr/>
        </p:nvSpPr>
        <p:spPr>
          <a:xfrm>
            <a:off x="10614413" y="1342170"/>
            <a:ext cx="411445" cy="4114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A2DEE4-E83B-875A-858E-16E30A42C649}"/>
              </a:ext>
            </a:extLst>
          </p:cNvPr>
          <p:cNvSpPr/>
          <p:nvPr/>
        </p:nvSpPr>
        <p:spPr>
          <a:xfrm>
            <a:off x="9620256" y="5507667"/>
            <a:ext cx="821746" cy="7186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4C50E4-92A9-4696-B2E1-CCBD45878915}"/>
              </a:ext>
            </a:extLst>
          </p:cNvPr>
          <p:cNvCxnSpPr/>
          <p:nvPr/>
        </p:nvCxnSpPr>
        <p:spPr>
          <a:xfrm flipH="1">
            <a:off x="10963967" y="1189037"/>
            <a:ext cx="176314" cy="13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E5797A-0821-7A35-2B90-66B11E147C1A}"/>
              </a:ext>
            </a:extLst>
          </p:cNvPr>
          <p:cNvCxnSpPr>
            <a:stCxn id="31" idx="2"/>
          </p:cNvCxnSpPr>
          <p:nvPr/>
        </p:nvCxnSpPr>
        <p:spPr>
          <a:xfrm>
            <a:off x="9399133" y="5624488"/>
            <a:ext cx="211693" cy="92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>
            <a:extLst>
              <a:ext uri="{FF2B5EF4-FFF2-40B4-BE49-F238E27FC236}">
                <a16:creationId xmlns:a16="http://schemas.microsoft.com/office/drawing/2014/main" id="{3A2F933C-CD62-FCE5-2F12-7622FB61FF96}"/>
              </a:ext>
            </a:extLst>
          </p:cNvPr>
          <p:cNvSpPr/>
          <p:nvPr/>
        </p:nvSpPr>
        <p:spPr>
          <a:xfrm rot="18017583">
            <a:off x="7043109" y="4729382"/>
            <a:ext cx="268460" cy="529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6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</TotalTime>
  <Words>988</Words>
  <Application>Microsoft Office PowerPoint</Application>
  <PresentationFormat>Custom</PresentationFormat>
  <Paragraphs>158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MDLDrawObject Class</vt:lpstr>
      <vt:lpstr>PowerPoint Presentation</vt:lpstr>
      <vt:lpstr>PowerPoint Presentation</vt:lpstr>
      <vt:lpstr>PowerPoint Presentation</vt:lpstr>
      <vt:lpstr>Electron Orbitals</vt:lpstr>
      <vt:lpstr>Covalent Chemical Bonds</vt:lpstr>
      <vt:lpstr>PowerPoint Presentation</vt:lpstr>
      <vt:lpstr>PowerPoint Presentation</vt:lpstr>
      <vt:lpstr>Electron Sharing and Bond Polarity</vt:lpstr>
      <vt:lpstr>PowerPoint Presentation</vt:lpstr>
      <vt:lpstr>Key Points &amp; Expectations</vt:lpstr>
    </vt:vector>
  </TitlesOfParts>
  <Company>Carnegie Mellon University in Qatar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Hovis</dc:creator>
  <cp:lastModifiedBy>Gordon Stephen Rule</cp:lastModifiedBy>
  <cp:revision>190</cp:revision>
  <cp:lastPrinted>2018-09-02T10:14:33Z</cp:lastPrinted>
  <dcterms:created xsi:type="dcterms:W3CDTF">2011-08-23T09:25:13Z</dcterms:created>
  <dcterms:modified xsi:type="dcterms:W3CDTF">2024-08-09T14:08:49Z</dcterms:modified>
</cp:coreProperties>
</file>