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video/unknown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3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40.jpg" ContentType="image/jpeg"/>
  <Override PartName="/ppt/notesSlides/notesSlide8.xml" ContentType="application/vnd.openxmlformats-officedocument.presentationml.notesSlide+xml"/>
  <Override PartName="/ppt/media/image52.jpg" ContentType="image/jpe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74.jpg" ContentType="image/jpeg"/>
  <Override PartName="/ppt/media/image78.jpg" ContentType="image/jpeg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84.gif" ContentType="image/gif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media/image92.gif" ContentType="image/gif"/>
  <Override PartName="/ppt/media/image93.jpg" ContentType="image/jpeg"/>
  <Override PartName="/ppt/notesSlides/notesSlide20.xml" ContentType="application/vnd.openxmlformats-officedocument.presentationml.notesSlide+xml"/>
  <Override PartName="/ppt/media/image95.jpg" ContentType="image/jpeg"/>
  <Override PartName="/ppt/notesSlides/notesSlide21.xml" ContentType="application/vnd.openxmlformats-officedocument.presentationml.notesSlide+xml"/>
  <Override PartName="/ppt/media/image103.gif" ContentType="image/gif"/>
  <Override PartName="/ppt/media/image104.gif" ContentType="image/gif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media/image108.jpg" ContentType="image/jpeg"/>
  <Override PartName="/ppt/media/image109.jpg" ContentType="image/jpeg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ink/ink1.xml" ContentType="application/inkml+xml"/>
  <Override PartName="/ppt/media/image117.jpg" ContentType="image/jpeg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6.xml" ContentType="application/vnd.openxmlformats-officedocument.presentationml.notesSlide+xml"/>
  <Override PartName="/ppt/media/image129.jpg" ContentType="image/jpeg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media/image138.jpg" ContentType="image/jpeg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8" r:id="rId2"/>
    <p:sldId id="338" r:id="rId3"/>
    <p:sldId id="594" r:id="rId4"/>
    <p:sldId id="339" r:id="rId5"/>
    <p:sldId id="595" r:id="rId6"/>
    <p:sldId id="376" r:id="rId7"/>
    <p:sldId id="596" r:id="rId8"/>
    <p:sldId id="374" r:id="rId9"/>
    <p:sldId id="306" r:id="rId10"/>
    <p:sldId id="309" r:id="rId11"/>
    <p:sldId id="582" r:id="rId12"/>
    <p:sldId id="581" r:id="rId13"/>
    <p:sldId id="434" r:id="rId14"/>
    <p:sldId id="371" r:id="rId15"/>
    <p:sldId id="372" r:id="rId16"/>
    <p:sldId id="373" r:id="rId17"/>
    <p:sldId id="433" r:id="rId18"/>
    <p:sldId id="265" r:id="rId19"/>
    <p:sldId id="276" r:id="rId20"/>
    <p:sldId id="577" r:id="rId21"/>
    <p:sldId id="308" r:id="rId22"/>
    <p:sldId id="583" r:id="rId23"/>
    <p:sldId id="316" r:id="rId24"/>
    <p:sldId id="342" r:id="rId25"/>
    <p:sldId id="346" r:id="rId26"/>
    <p:sldId id="259" r:id="rId27"/>
    <p:sldId id="260" r:id="rId28"/>
    <p:sldId id="347" r:id="rId29"/>
    <p:sldId id="263" r:id="rId30"/>
    <p:sldId id="431" r:id="rId31"/>
    <p:sldId id="432" r:id="rId32"/>
    <p:sldId id="272" r:id="rId33"/>
    <p:sldId id="312" r:id="rId34"/>
    <p:sldId id="323" r:id="rId35"/>
    <p:sldId id="348" r:id="rId36"/>
    <p:sldId id="305" r:id="rId37"/>
    <p:sldId id="307" r:id="rId38"/>
    <p:sldId id="585" r:id="rId39"/>
    <p:sldId id="584" r:id="rId40"/>
    <p:sldId id="300" r:id="rId41"/>
    <p:sldId id="328" r:id="rId42"/>
    <p:sldId id="436" r:id="rId43"/>
    <p:sldId id="324" r:id="rId44"/>
    <p:sldId id="311" r:id="rId45"/>
    <p:sldId id="439" r:id="rId46"/>
    <p:sldId id="369" r:id="rId47"/>
    <p:sldId id="355" r:id="rId48"/>
    <p:sldId id="297" r:id="rId49"/>
    <p:sldId id="597" r:id="rId50"/>
    <p:sldId id="380" r:id="rId51"/>
    <p:sldId id="379" r:id="rId52"/>
    <p:sldId id="364" r:id="rId53"/>
    <p:sldId id="365" r:id="rId54"/>
    <p:sldId id="366" r:id="rId55"/>
    <p:sldId id="370" r:id="rId56"/>
    <p:sldId id="358" r:id="rId57"/>
    <p:sldId id="359" r:id="rId58"/>
    <p:sldId id="472" r:id="rId59"/>
    <p:sldId id="377" r:id="rId60"/>
    <p:sldId id="474" r:id="rId61"/>
    <p:sldId id="586" r:id="rId62"/>
    <p:sldId id="475" r:id="rId63"/>
  </p:sldIdLst>
  <p:sldSz cx="12984163" cy="7407275"/>
  <p:notesSz cx="9296400" cy="7010400"/>
  <p:defaultTextStyle>
    <a:defPPr>
      <a:defRPr lang="en-US"/>
    </a:defPPr>
    <a:lvl1pPr marL="0" algn="l" defTabSz="978774" rtl="0" eaLnBrk="1" latinLnBrk="0" hangingPunct="1">
      <a:defRPr sz="1927" kern="1200">
        <a:solidFill>
          <a:schemeClr val="tx1"/>
        </a:solidFill>
        <a:latin typeface="+mn-lt"/>
        <a:ea typeface="+mn-ea"/>
        <a:cs typeface="+mn-cs"/>
      </a:defRPr>
    </a:lvl1pPr>
    <a:lvl2pPr marL="489387" algn="l" defTabSz="978774" rtl="0" eaLnBrk="1" latinLnBrk="0" hangingPunct="1">
      <a:defRPr sz="1927" kern="1200">
        <a:solidFill>
          <a:schemeClr val="tx1"/>
        </a:solidFill>
        <a:latin typeface="+mn-lt"/>
        <a:ea typeface="+mn-ea"/>
        <a:cs typeface="+mn-cs"/>
      </a:defRPr>
    </a:lvl2pPr>
    <a:lvl3pPr marL="978774" algn="l" defTabSz="978774" rtl="0" eaLnBrk="1" latinLnBrk="0" hangingPunct="1">
      <a:defRPr sz="1927" kern="1200">
        <a:solidFill>
          <a:schemeClr val="tx1"/>
        </a:solidFill>
        <a:latin typeface="+mn-lt"/>
        <a:ea typeface="+mn-ea"/>
        <a:cs typeface="+mn-cs"/>
      </a:defRPr>
    </a:lvl3pPr>
    <a:lvl4pPr marL="1468161" algn="l" defTabSz="978774" rtl="0" eaLnBrk="1" latinLnBrk="0" hangingPunct="1">
      <a:defRPr sz="1927" kern="1200">
        <a:solidFill>
          <a:schemeClr val="tx1"/>
        </a:solidFill>
        <a:latin typeface="+mn-lt"/>
        <a:ea typeface="+mn-ea"/>
        <a:cs typeface="+mn-cs"/>
      </a:defRPr>
    </a:lvl4pPr>
    <a:lvl5pPr marL="1957548" algn="l" defTabSz="978774" rtl="0" eaLnBrk="1" latinLnBrk="0" hangingPunct="1">
      <a:defRPr sz="1927" kern="1200">
        <a:solidFill>
          <a:schemeClr val="tx1"/>
        </a:solidFill>
        <a:latin typeface="+mn-lt"/>
        <a:ea typeface="+mn-ea"/>
        <a:cs typeface="+mn-cs"/>
      </a:defRPr>
    </a:lvl5pPr>
    <a:lvl6pPr marL="2446934" algn="l" defTabSz="978774" rtl="0" eaLnBrk="1" latinLnBrk="0" hangingPunct="1">
      <a:defRPr sz="1927" kern="1200">
        <a:solidFill>
          <a:schemeClr val="tx1"/>
        </a:solidFill>
        <a:latin typeface="+mn-lt"/>
        <a:ea typeface="+mn-ea"/>
        <a:cs typeface="+mn-cs"/>
      </a:defRPr>
    </a:lvl6pPr>
    <a:lvl7pPr marL="2936321" algn="l" defTabSz="978774" rtl="0" eaLnBrk="1" latinLnBrk="0" hangingPunct="1">
      <a:defRPr sz="1927" kern="1200">
        <a:solidFill>
          <a:schemeClr val="tx1"/>
        </a:solidFill>
        <a:latin typeface="+mn-lt"/>
        <a:ea typeface="+mn-ea"/>
        <a:cs typeface="+mn-cs"/>
      </a:defRPr>
    </a:lvl7pPr>
    <a:lvl8pPr marL="3425708" algn="l" defTabSz="978774" rtl="0" eaLnBrk="1" latinLnBrk="0" hangingPunct="1">
      <a:defRPr sz="1927" kern="1200">
        <a:solidFill>
          <a:schemeClr val="tx1"/>
        </a:solidFill>
        <a:latin typeface="+mn-lt"/>
        <a:ea typeface="+mn-ea"/>
        <a:cs typeface="+mn-cs"/>
      </a:defRPr>
    </a:lvl8pPr>
    <a:lvl9pPr marL="3915095" algn="l" defTabSz="978774" rtl="0" eaLnBrk="1" latinLnBrk="0" hangingPunct="1">
      <a:defRPr sz="192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33" userDrawn="1">
          <p15:clr>
            <a:srgbClr val="A4A3A4"/>
          </p15:clr>
        </p15:guide>
        <p15:guide id="2" pos="40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96" autoAdjust="0"/>
    <p:restoredTop sz="88626" autoAdjust="0"/>
  </p:normalViewPr>
  <p:slideViewPr>
    <p:cSldViewPr>
      <p:cViewPr varScale="1">
        <p:scale>
          <a:sx n="88" d="100"/>
          <a:sy n="88" d="100"/>
        </p:scale>
        <p:origin x="87" y="51"/>
      </p:cViewPr>
      <p:guideLst>
        <p:guide orient="horz" pos="2333"/>
        <p:guide pos="409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ule\Desktop\andrew_www\Repos_03_151_ModBio\mod_bio\lectures_2014\fraction_protonate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ule\Desktop\andrew_www\Repos_03_151_ModBio\mod_bio\lectures_2014\fraction_protonated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ule\Desktop\andrew_www\F2020_HMB\Lectures\binding_curv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latin typeface="Arial" panose="020B0604020202020204" pitchFamily="34" charset="0"/>
              </a:rPr>
              <a:t>Asp/Glu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213648293963256"/>
          <c:y val="0.17171296296296298"/>
          <c:w val="0.80464129483814528"/>
          <c:h val="0.5888043161271506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Sheet1!$G$1</c:f>
              <c:strCache>
                <c:ptCount val="1"/>
                <c:pt idx="0">
                  <c:v>Asp/Glu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Sheet1!$F$2:$F$22</c:f>
              <c:numCache>
                <c:formatCode>General</c:formatCode>
                <c:ptCount val="2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</c:numCache>
            </c:numRef>
          </c:xVal>
          <c:yVal>
            <c:numRef>
              <c:f>Sheet1!$G$2:$G$22</c:f>
              <c:numCache>
                <c:formatCode>General</c:formatCode>
                <c:ptCount val="21"/>
                <c:pt idx="0">
                  <c:v>0.99990000999900008</c:v>
                </c:pt>
                <c:pt idx="1">
                  <c:v>0.99968387220237032</c:v>
                </c:pt>
                <c:pt idx="2">
                  <c:v>0.99900099900099915</c:v>
                </c:pt>
                <c:pt idx="3">
                  <c:v>0.99684769081673985</c:v>
                </c:pt>
                <c:pt idx="4">
                  <c:v>0.99009900990099009</c:v>
                </c:pt>
                <c:pt idx="5">
                  <c:v>0.96934656996828439</c:v>
                </c:pt>
                <c:pt idx="6">
                  <c:v>0.90909090909090906</c:v>
                </c:pt>
                <c:pt idx="7">
                  <c:v>0.75974692664795784</c:v>
                </c:pt>
                <c:pt idx="8">
                  <c:v>0.5</c:v>
                </c:pt>
                <c:pt idx="9">
                  <c:v>0.2402530733520421</c:v>
                </c:pt>
                <c:pt idx="10">
                  <c:v>9.0909090909090912E-2</c:v>
                </c:pt>
                <c:pt idx="11">
                  <c:v>3.0653430031715501E-2</c:v>
                </c:pt>
                <c:pt idx="12">
                  <c:v>9.9009900990099011E-3</c:v>
                </c:pt>
                <c:pt idx="13">
                  <c:v>3.1523091832602089E-3</c:v>
                </c:pt>
                <c:pt idx="14">
                  <c:v>9.99000999000999E-4</c:v>
                </c:pt>
                <c:pt idx="15">
                  <c:v>3.1612779762961761E-4</c:v>
                </c:pt>
                <c:pt idx="16">
                  <c:v>9.9990000999900015E-5</c:v>
                </c:pt>
                <c:pt idx="17">
                  <c:v>3.1621776633305525E-5</c:v>
                </c:pt>
                <c:pt idx="18">
                  <c:v>9.9999000009999908E-6</c:v>
                </c:pt>
                <c:pt idx="19">
                  <c:v>3.1622676601999995E-6</c:v>
                </c:pt>
                <c:pt idx="20">
                  <c:v>9.9999900000100006E-7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E3D-456E-8C62-253AE0540C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26141007"/>
        <c:axId val="1231672175"/>
      </c:scatterChart>
      <c:valAx>
        <c:axId val="122614100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i="0" baseline="0" dirty="0">
                    <a:latin typeface="Arial" panose="020B0604020202020204" pitchFamily="34" charset="0"/>
                  </a:rPr>
                  <a:t>pH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1672175"/>
        <c:crosses val="autoZero"/>
        <c:crossBetween val="midCat"/>
      </c:valAx>
      <c:valAx>
        <c:axId val="1231672175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i="0" baseline="0" dirty="0">
                    <a:latin typeface="Arial" panose="020B0604020202020204" pitchFamily="34" charset="0"/>
                  </a:rPr>
                  <a:t>Fraction Protonated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in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6141007"/>
        <c:crosses val="autoZero"/>
        <c:crossBetween val="midCat"/>
        <c:majorUnit val="0.1"/>
        <c:min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844680775028879"/>
          <c:y val="0.13713031722961377"/>
          <c:w val="0.79162640392154837"/>
          <c:h val="0.65131664993339011"/>
        </c:manualLayout>
      </c:layout>
      <c:scatterChart>
        <c:scatterStyle val="smoothMarker"/>
        <c:varyColors val="0"/>
        <c:ser>
          <c:idx val="0"/>
          <c:order val="0"/>
          <c:tx>
            <c:v>His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Sheet1!$A$2:$A$30</c:f>
              <c:numCache>
                <c:formatCode>General</c:formatCode>
                <c:ptCount val="29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</c:numCache>
            </c:numRef>
          </c:xVal>
          <c:yVal>
            <c:numRef>
              <c:f>Sheet1!$B$2:$B$30</c:f>
              <c:numCache>
                <c:formatCode>General</c:formatCode>
                <c:ptCount val="29"/>
                <c:pt idx="0">
                  <c:v>0.99999900000100006</c:v>
                </c:pt>
                <c:pt idx="1">
                  <c:v>0.99999683773233983</c:v>
                </c:pt>
                <c:pt idx="2">
                  <c:v>0.99999000009999894</c:v>
                </c:pt>
                <c:pt idx="3">
                  <c:v>0.99996837822336659</c:v>
                </c:pt>
                <c:pt idx="4">
                  <c:v>0.99990000999900008</c:v>
                </c:pt>
                <c:pt idx="5">
                  <c:v>0.99968387220237032</c:v>
                </c:pt>
                <c:pt idx="6">
                  <c:v>0.99900099900099915</c:v>
                </c:pt>
                <c:pt idx="7">
                  <c:v>0.99684769081673985</c:v>
                </c:pt>
                <c:pt idx="8">
                  <c:v>0.99009900990099009</c:v>
                </c:pt>
                <c:pt idx="9">
                  <c:v>0.96934656996828439</c:v>
                </c:pt>
                <c:pt idx="10">
                  <c:v>0.90909090909090906</c:v>
                </c:pt>
                <c:pt idx="11">
                  <c:v>0.75974692664795784</c:v>
                </c:pt>
                <c:pt idx="12">
                  <c:v>0.5</c:v>
                </c:pt>
                <c:pt idx="13">
                  <c:v>0.2402530733520421</c:v>
                </c:pt>
                <c:pt idx="14">
                  <c:v>9.0909090909090912E-2</c:v>
                </c:pt>
                <c:pt idx="15">
                  <c:v>3.0653430031715501E-2</c:v>
                </c:pt>
                <c:pt idx="16">
                  <c:v>9.9009900990099011E-3</c:v>
                </c:pt>
                <c:pt idx="17">
                  <c:v>3.1523091832602089E-3</c:v>
                </c:pt>
                <c:pt idx="18">
                  <c:v>9.99000999000999E-4</c:v>
                </c:pt>
                <c:pt idx="19">
                  <c:v>3.1612779762961761E-4</c:v>
                </c:pt>
                <c:pt idx="20">
                  <c:v>9.9990000999900015E-5</c:v>
                </c:pt>
                <c:pt idx="21">
                  <c:v>3.1621776633305525E-5</c:v>
                </c:pt>
                <c:pt idx="22">
                  <c:v>9.9999000009999908E-6</c:v>
                </c:pt>
                <c:pt idx="23">
                  <c:v>3.1622676601999995E-6</c:v>
                </c:pt>
                <c:pt idx="24">
                  <c:v>9.9999900000100006E-7</c:v>
                </c:pt>
                <c:pt idx="25">
                  <c:v>3.1622766601686895E-7</c:v>
                </c:pt>
                <c:pt idx="26">
                  <c:v>9.9999990000001005E-8</c:v>
                </c:pt>
                <c:pt idx="27">
                  <c:v>3.1622775601683729E-8</c:v>
                </c:pt>
                <c:pt idx="28">
                  <c:v>9.9999999000000002E-9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146-484E-9CDF-8AF73701BE8F}"/>
            </c:ext>
          </c:extLst>
        </c:ser>
        <c:ser>
          <c:idx val="1"/>
          <c:order val="1"/>
          <c:tx>
            <c:v>Lys</c:v>
          </c:tx>
          <c:marker>
            <c:symbol val="none"/>
          </c:marker>
          <c:xVal>
            <c:numRef>
              <c:f>Sheet1!$A$2:$A$30</c:f>
              <c:numCache>
                <c:formatCode>General</c:formatCode>
                <c:ptCount val="29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</c:numCache>
            </c:numRef>
          </c:xVal>
          <c:yVal>
            <c:numRef>
              <c:f>Sheet1!$C$2:$C$30</c:f>
              <c:numCache>
                <c:formatCode>General</c:formatCode>
                <c:ptCount val="29"/>
                <c:pt idx="0">
                  <c:v>0.99999999989999999</c:v>
                </c:pt>
                <c:pt idx="1">
                  <c:v>0.99999999968377229</c:v>
                </c:pt>
                <c:pt idx="2">
                  <c:v>0.99999999899999992</c:v>
                </c:pt>
                <c:pt idx="3">
                  <c:v>0.99999999683772245</c:v>
                </c:pt>
                <c:pt idx="4">
                  <c:v>0.99999999000000017</c:v>
                </c:pt>
                <c:pt idx="5">
                  <c:v>0.99999996837722438</c:v>
                </c:pt>
                <c:pt idx="6">
                  <c:v>0.99999990000000993</c:v>
                </c:pt>
                <c:pt idx="7">
                  <c:v>0.99999968377233406</c:v>
                </c:pt>
                <c:pt idx="8">
                  <c:v>0.99999900000100006</c:v>
                </c:pt>
                <c:pt idx="9">
                  <c:v>0.99999683773233983</c:v>
                </c:pt>
                <c:pt idx="10">
                  <c:v>0.99999000009999894</c:v>
                </c:pt>
                <c:pt idx="11">
                  <c:v>0.99996837822336659</c:v>
                </c:pt>
                <c:pt idx="12">
                  <c:v>0.99990000999900008</c:v>
                </c:pt>
                <c:pt idx="13">
                  <c:v>0.99968387220237032</c:v>
                </c:pt>
                <c:pt idx="14">
                  <c:v>0.99900099900099915</c:v>
                </c:pt>
                <c:pt idx="15">
                  <c:v>0.99684769081673985</c:v>
                </c:pt>
                <c:pt idx="16">
                  <c:v>0.99009900990099009</c:v>
                </c:pt>
                <c:pt idx="17">
                  <c:v>0.96934656996828439</c:v>
                </c:pt>
                <c:pt idx="18">
                  <c:v>0.90909090909090906</c:v>
                </c:pt>
                <c:pt idx="19">
                  <c:v>0.75974692664795784</c:v>
                </c:pt>
                <c:pt idx="20">
                  <c:v>0.5</c:v>
                </c:pt>
                <c:pt idx="21">
                  <c:v>0.2402530733520421</c:v>
                </c:pt>
                <c:pt idx="22">
                  <c:v>9.0909090909090912E-2</c:v>
                </c:pt>
                <c:pt idx="23">
                  <c:v>3.0653430031715501E-2</c:v>
                </c:pt>
                <c:pt idx="24">
                  <c:v>9.9009900990099011E-3</c:v>
                </c:pt>
                <c:pt idx="25">
                  <c:v>3.1523091832602089E-3</c:v>
                </c:pt>
                <c:pt idx="26">
                  <c:v>9.99000999000999E-4</c:v>
                </c:pt>
                <c:pt idx="27">
                  <c:v>3.1612779762961761E-4</c:v>
                </c:pt>
                <c:pt idx="28">
                  <c:v>9.9990000999900015E-5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146-484E-9CDF-8AF73701BE8F}"/>
            </c:ext>
          </c:extLst>
        </c:ser>
        <c:ser>
          <c:idx val="2"/>
          <c:order val="2"/>
          <c:tx>
            <c:v>Arg</c:v>
          </c:tx>
          <c:marker>
            <c:symbol val="none"/>
          </c:marker>
          <c:xVal>
            <c:numRef>
              <c:f>Sheet1!$A$2:$A$30</c:f>
              <c:numCache>
                <c:formatCode>General</c:formatCode>
                <c:ptCount val="29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</c:numCache>
            </c:numRef>
          </c:xVal>
          <c:yVal>
            <c:numRef>
              <c:f>Sheet1!$D$2:$D$30</c:f>
              <c:numCache>
                <c:formatCode>General</c:formatCode>
                <c:ptCount val="29"/>
                <c:pt idx="0">
                  <c:v>0.99999999999899991</c:v>
                </c:pt>
                <c:pt idx="1">
                  <c:v>0.99999999999683764</c:v>
                </c:pt>
                <c:pt idx="2">
                  <c:v>0.99999999999</c:v>
                </c:pt>
                <c:pt idx="3">
                  <c:v>0.9999999999683773</c:v>
                </c:pt>
                <c:pt idx="4">
                  <c:v>0.99999999989999999</c:v>
                </c:pt>
                <c:pt idx="5">
                  <c:v>0.99999999968377229</c:v>
                </c:pt>
                <c:pt idx="6">
                  <c:v>0.99999999899999992</c:v>
                </c:pt>
                <c:pt idx="7">
                  <c:v>0.99999999683772245</c:v>
                </c:pt>
                <c:pt idx="8">
                  <c:v>0.99999999000000017</c:v>
                </c:pt>
                <c:pt idx="9">
                  <c:v>0.99999996837722438</c:v>
                </c:pt>
                <c:pt idx="10">
                  <c:v>0.99999990000000993</c:v>
                </c:pt>
                <c:pt idx="11">
                  <c:v>0.99999968377233406</c:v>
                </c:pt>
                <c:pt idx="12">
                  <c:v>0.99999900000100006</c:v>
                </c:pt>
                <c:pt idx="13">
                  <c:v>0.99999683773233983</c:v>
                </c:pt>
                <c:pt idx="14">
                  <c:v>0.99999000009999894</c:v>
                </c:pt>
                <c:pt idx="15">
                  <c:v>0.99996837822336659</c:v>
                </c:pt>
                <c:pt idx="16">
                  <c:v>0.99990000999900008</c:v>
                </c:pt>
                <c:pt idx="17">
                  <c:v>0.99968387220237032</c:v>
                </c:pt>
                <c:pt idx="18">
                  <c:v>0.99900099900099915</c:v>
                </c:pt>
                <c:pt idx="19">
                  <c:v>0.99684769081673985</c:v>
                </c:pt>
                <c:pt idx="20">
                  <c:v>0.99009900990099009</c:v>
                </c:pt>
                <c:pt idx="21">
                  <c:v>0.96934656996828439</c:v>
                </c:pt>
                <c:pt idx="22">
                  <c:v>0.90909090909090906</c:v>
                </c:pt>
                <c:pt idx="23">
                  <c:v>0.75974692664795784</c:v>
                </c:pt>
                <c:pt idx="24">
                  <c:v>0.5</c:v>
                </c:pt>
                <c:pt idx="25">
                  <c:v>0.2402530733520421</c:v>
                </c:pt>
                <c:pt idx="26">
                  <c:v>9.0909090909090912E-2</c:v>
                </c:pt>
                <c:pt idx="27">
                  <c:v>3.0653430031715501E-2</c:v>
                </c:pt>
                <c:pt idx="28">
                  <c:v>9.9009900990099011E-3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9146-484E-9CDF-8AF73701BE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6006912"/>
        <c:axId val="76005376"/>
      </c:scatterChart>
      <c:valAx>
        <c:axId val="76006912"/>
        <c:scaling>
          <c:orientation val="minMax"/>
          <c:max val="14"/>
          <c:min val="2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>
                    <a:latin typeface="Arial" panose="020B0604020202020204" pitchFamily="34" charset="0"/>
                  </a:rPr>
                  <a:t>pH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76005376"/>
        <c:crosses val="autoZero"/>
        <c:crossBetween val="midCat"/>
        <c:majorUnit val="1"/>
        <c:minorUnit val="1"/>
      </c:valAx>
      <c:valAx>
        <c:axId val="76005376"/>
        <c:scaling>
          <c:orientation val="minMax"/>
          <c:max val="1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dirty="0">
                    <a:latin typeface="Arial" panose="020B0604020202020204" pitchFamily="34" charset="0"/>
                  </a:rPr>
                  <a:t>Fraction Protonated</a:t>
                </a:r>
              </a:p>
            </c:rich>
          </c:tx>
          <c:overlay val="0"/>
        </c:title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76006912"/>
        <c:crosses val="autoZero"/>
        <c:crossBetween val="midCat"/>
        <c:minorUnit val="0.1"/>
      </c:valAx>
    </c:plotArea>
    <c:legend>
      <c:legendPos val="r"/>
      <c:layout>
        <c:manualLayout>
          <c:xMode val="edge"/>
          <c:yMode val="edge"/>
          <c:x val="0.83296616080361086"/>
          <c:y val="4.1831462364599004E-2"/>
          <c:w val="0.1182500600496434"/>
          <c:h val="0.2635593467933135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600" baseline="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aseline="0" dirty="0">
                <a:solidFill>
                  <a:schemeClr val="tx1"/>
                </a:solidFill>
                <a:latin typeface="Arial" panose="020B0604020202020204" pitchFamily="34" charset="0"/>
              </a:rPr>
              <a:t>Ligand Binding</a:t>
            </a:r>
          </a:p>
        </c:rich>
      </c:tx>
      <c:layout>
        <c:manualLayout>
          <c:xMode val="edge"/>
          <c:yMode val="edge"/>
          <c:x val="0.36208333333333342"/>
          <c:y val="4.87804788827349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020649606299213"/>
          <c:y val="0.13031345102429867"/>
          <c:w val="0.7476712598425197"/>
          <c:h val="0.7151941720462781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L1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</c:numCache>
            </c:numRef>
          </c:xVal>
          <c:yVal>
            <c:numRef>
              <c:f>Sheet1!$B$2:$B$52</c:f>
              <c:numCache>
                <c:formatCode>General</c:formatCode>
                <c:ptCount val="51"/>
                <c:pt idx="0">
                  <c:v>0</c:v>
                </c:pt>
                <c:pt idx="1">
                  <c:v>0.5</c:v>
                </c:pt>
                <c:pt idx="2">
                  <c:v>0.66666666666666663</c:v>
                </c:pt>
                <c:pt idx="3">
                  <c:v>0.75</c:v>
                </c:pt>
                <c:pt idx="4">
                  <c:v>0.8</c:v>
                </c:pt>
                <c:pt idx="5">
                  <c:v>0.83333333333333337</c:v>
                </c:pt>
                <c:pt idx="6">
                  <c:v>0.8571428571428571</c:v>
                </c:pt>
                <c:pt idx="7">
                  <c:v>0.875</c:v>
                </c:pt>
                <c:pt idx="8">
                  <c:v>0.88888888888888884</c:v>
                </c:pt>
                <c:pt idx="9">
                  <c:v>0.9</c:v>
                </c:pt>
                <c:pt idx="10">
                  <c:v>0.90909090909090906</c:v>
                </c:pt>
                <c:pt idx="11">
                  <c:v>0.91666666666666663</c:v>
                </c:pt>
                <c:pt idx="12">
                  <c:v>0.92307692307692313</c:v>
                </c:pt>
                <c:pt idx="13">
                  <c:v>0.9285714285714286</c:v>
                </c:pt>
                <c:pt idx="14">
                  <c:v>0.93333333333333335</c:v>
                </c:pt>
                <c:pt idx="15">
                  <c:v>0.9375</c:v>
                </c:pt>
                <c:pt idx="16">
                  <c:v>0.94117647058823528</c:v>
                </c:pt>
                <c:pt idx="17">
                  <c:v>0.94444444444444442</c:v>
                </c:pt>
                <c:pt idx="18">
                  <c:v>0.94736842105263153</c:v>
                </c:pt>
                <c:pt idx="19">
                  <c:v>0.95</c:v>
                </c:pt>
                <c:pt idx="20">
                  <c:v>0.95238095238095233</c:v>
                </c:pt>
                <c:pt idx="21">
                  <c:v>0.95454545454545459</c:v>
                </c:pt>
                <c:pt idx="22">
                  <c:v>0.95652173913043481</c:v>
                </c:pt>
                <c:pt idx="23">
                  <c:v>0.95833333333333337</c:v>
                </c:pt>
                <c:pt idx="24">
                  <c:v>0.96</c:v>
                </c:pt>
                <c:pt idx="25">
                  <c:v>0.96153846153846156</c:v>
                </c:pt>
                <c:pt idx="26">
                  <c:v>0.96296296296296291</c:v>
                </c:pt>
                <c:pt idx="27">
                  <c:v>0.9642857142857143</c:v>
                </c:pt>
                <c:pt idx="28">
                  <c:v>0.96551724137931039</c:v>
                </c:pt>
                <c:pt idx="29">
                  <c:v>0.96666666666666667</c:v>
                </c:pt>
                <c:pt idx="30">
                  <c:v>0.967741935483871</c:v>
                </c:pt>
                <c:pt idx="31">
                  <c:v>0.96875</c:v>
                </c:pt>
                <c:pt idx="32">
                  <c:v>0.96969696969696972</c:v>
                </c:pt>
                <c:pt idx="33">
                  <c:v>0.97058823529411764</c:v>
                </c:pt>
                <c:pt idx="34">
                  <c:v>0.97142857142857142</c:v>
                </c:pt>
                <c:pt idx="35">
                  <c:v>0.97222222222222221</c:v>
                </c:pt>
                <c:pt idx="36">
                  <c:v>0.97297297297297303</c:v>
                </c:pt>
                <c:pt idx="37">
                  <c:v>0.97368421052631582</c:v>
                </c:pt>
                <c:pt idx="38">
                  <c:v>0.97435897435897434</c:v>
                </c:pt>
                <c:pt idx="39">
                  <c:v>0.97499999999999998</c:v>
                </c:pt>
                <c:pt idx="40">
                  <c:v>0.97560975609756095</c:v>
                </c:pt>
                <c:pt idx="41">
                  <c:v>0.97619047619047616</c:v>
                </c:pt>
                <c:pt idx="42">
                  <c:v>0.97674418604651159</c:v>
                </c:pt>
                <c:pt idx="43">
                  <c:v>0.97727272727272729</c:v>
                </c:pt>
                <c:pt idx="44">
                  <c:v>0.97777777777777775</c:v>
                </c:pt>
                <c:pt idx="45">
                  <c:v>0.97826086956521741</c:v>
                </c:pt>
                <c:pt idx="46">
                  <c:v>0.97872340425531912</c:v>
                </c:pt>
                <c:pt idx="47">
                  <c:v>0.97916666666666663</c:v>
                </c:pt>
                <c:pt idx="48">
                  <c:v>0.97959183673469385</c:v>
                </c:pt>
                <c:pt idx="49">
                  <c:v>0.98</c:v>
                </c:pt>
                <c:pt idx="50">
                  <c:v>0.98039215686274506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6B1-46AE-AC46-AB7F139C8F7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L2</c:v>
                </c:pt>
              </c:strCache>
            </c:strRef>
          </c:tx>
          <c:spPr>
            <a:ln w="254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</c:numCache>
            </c:numRef>
          </c:xVal>
          <c:yVal>
            <c:numRef>
              <c:f>Sheet1!$C$2:$C$52</c:f>
              <c:numCache>
                <c:formatCode>General</c:formatCode>
                <c:ptCount val="51"/>
                <c:pt idx="0">
                  <c:v>0</c:v>
                </c:pt>
                <c:pt idx="1">
                  <c:v>9.0909090909090912E-2</c:v>
                </c:pt>
                <c:pt idx="2">
                  <c:v>0.16666666666666666</c:v>
                </c:pt>
                <c:pt idx="3">
                  <c:v>0.23076923076923078</c:v>
                </c:pt>
                <c:pt idx="4">
                  <c:v>0.2857142857142857</c:v>
                </c:pt>
                <c:pt idx="5">
                  <c:v>0.33333333333333331</c:v>
                </c:pt>
                <c:pt idx="6">
                  <c:v>0.375</c:v>
                </c:pt>
                <c:pt idx="7">
                  <c:v>0.41176470588235292</c:v>
                </c:pt>
                <c:pt idx="8">
                  <c:v>0.44444444444444442</c:v>
                </c:pt>
                <c:pt idx="9">
                  <c:v>0.47368421052631576</c:v>
                </c:pt>
                <c:pt idx="10">
                  <c:v>0.5</c:v>
                </c:pt>
                <c:pt idx="11">
                  <c:v>0.52380952380952384</c:v>
                </c:pt>
                <c:pt idx="12">
                  <c:v>0.54545454545454541</c:v>
                </c:pt>
                <c:pt idx="13">
                  <c:v>0.56521739130434778</c:v>
                </c:pt>
                <c:pt idx="14">
                  <c:v>0.58333333333333337</c:v>
                </c:pt>
                <c:pt idx="15">
                  <c:v>0.6</c:v>
                </c:pt>
                <c:pt idx="16">
                  <c:v>0.61538461538461542</c:v>
                </c:pt>
                <c:pt idx="17">
                  <c:v>0.62962962962962965</c:v>
                </c:pt>
                <c:pt idx="18">
                  <c:v>0.6428571428571429</c:v>
                </c:pt>
                <c:pt idx="19">
                  <c:v>0.65517241379310343</c:v>
                </c:pt>
                <c:pt idx="20">
                  <c:v>0.66666666666666663</c:v>
                </c:pt>
                <c:pt idx="21">
                  <c:v>0.67741935483870963</c:v>
                </c:pt>
                <c:pt idx="22">
                  <c:v>0.6875</c:v>
                </c:pt>
                <c:pt idx="23">
                  <c:v>0.69696969696969702</c:v>
                </c:pt>
                <c:pt idx="24">
                  <c:v>0.70588235294117652</c:v>
                </c:pt>
                <c:pt idx="25">
                  <c:v>0.7142857142857143</c:v>
                </c:pt>
                <c:pt idx="26">
                  <c:v>0.72222222222222221</c:v>
                </c:pt>
                <c:pt idx="27">
                  <c:v>0.72972972972972971</c:v>
                </c:pt>
                <c:pt idx="28">
                  <c:v>0.73684210526315785</c:v>
                </c:pt>
                <c:pt idx="29">
                  <c:v>0.74358974358974361</c:v>
                </c:pt>
                <c:pt idx="30">
                  <c:v>0.75</c:v>
                </c:pt>
                <c:pt idx="31">
                  <c:v>0.75609756097560976</c:v>
                </c:pt>
                <c:pt idx="32">
                  <c:v>0.76190476190476186</c:v>
                </c:pt>
                <c:pt idx="33">
                  <c:v>0.76744186046511631</c:v>
                </c:pt>
                <c:pt idx="34">
                  <c:v>0.77272727272727271</c:v>
                </c:pt>
                <c:pt idx="35">
                  <c:v>0.77777777777777779</c:v>
                </c:pt>
                <c:pt idx="36">
                  <c:v>0.78260869565217395</c:v>
                </c:pt>
                <c:pt idx="37">
                  <c:v>0.78723404255319152</c:v>
                </c:pt>
                <c:pt idx="38">
                  <c:v>0.79166666666666663</c:v>
                </c:pt>
                <c:pt idx="39">
                  <c:v>0.79591836734693877</c:v>
                </c:pt>
                <c:pt idx="40">
                  <c:v>0.8</c:v>
                </c:pt>
                <c:pt idx="41">
                  <c:v>0.80392156862745101</c:v>
                </c:pt>
                <c:pt idx="42">
                  <c:v>0.80769230769230771</c:v>
                </c:pt>
                <c:pt idx="43">
                  <c:v>0.81132075471698117</c:v>
                </c:pt>
                <c:pt idx="44">
                  <c:v>0.81481481481481477</c:v>
                </c:pt>
                <c:pt idx="45">
                  <c:v>0.81818181818181823</c:v>
                </c:pt>
                <c:pt idx="46">
                  <c:v>0.8214285714285714</c:v>
                </c:pt>
                <c:pt idx="47">
                  <c:v>0.82456140350877194</c:v>
                </c:pt>
                <c:pt idx="48">
                  <c:v>0.82758620689655171</c:v>
                </c:pt>
                <c:pt idx="49">
                  <c:v>0.83050847457627119</c:v>
                </c:pt>
                <c:pt idx="50">
                  <c:v>0.83333333333333337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6B1-46AE-AC46-AB7F139C8F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83223648"/>
        <c:axId val="1975136672"/>
      </c:scatterChart>
      <c:valAx>
        <c:axId val="1983223648"/>
        <c:scaling>
          <c:orientation val="minMax"/>
          <c:max val="50"/>
        </c:scaling>
        <c:delete val="0"/>
        <c:axPos val="b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aseline="0" dirty="0">
                    <a:latin typeface="Arial" panose="020B0604020202020204" pitchFamily="34" charset="0"/>
                  </a:rPr>
                  <a:t>[Ligand]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out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5136672"/>
        <c:crosses val="autoZero"/>
        <c:crossBetween val="midCat"/>
        <c:majorUnit val="5"/>
        <c:minorUnit val="1"/>
      </c:valAx>
      <c:valAx>
        <c:axId val="1975136672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aseline="0" dirty="0">
                    <a:solidFill>
                      <a:schemeClr val="tx1"/>
                    </a:solidFill>
                    <a:latin typeface="Arial" panose="020B0604020202020204" pitchFamily="34" charset="0"/>
                  </a:rPr>
                  <a:t>Fraction Bound</a:t>
                </a:r>
              </a:p>
            </c:rich>
          </c:tx>
          <c:layout>
            <c:manualLayout>
              <c:xMode val="edge"/>
              <c:yMode val="edge"/>
              <c:x val="2.7777777777777776E-2"/>
              <c:y val="0.3254946393292741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out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32236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5051656824146977"/>
          <c:y val="0.43670124709388514"/>
          <c:w val="0.2465336832895888"/>
          <c:h val="7.0984045167031537E-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7T14:07:19.1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0 744,'3'91'1502,"-12"-95"7132,-2 15-7330,9-4-1333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8159" cy="350520"/>
          </a:xfrm>
          <a:prstGeom prst="rect">
            <a:avLst/>
          </a:prstGeom>
        </p:spPr>
        <p:txBody>
          <a:bodyPr vert="horz" lIns="91647" tIns="45824" rIns="91647" bIns="45824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6134" y="0"/>
            <a:ext cx="4028159" cy="350520"/>
          </a:xfrm>
          <a:prstGeom prst="rect">
            <a:avLst/>
          </a:prstGeom>
        </p:spPr>
        <p:txBody>
          <a:bodyPr vert="horz" lIns="91647" tIns="45824" rIns="91647" bIns="45824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88970FE3-3ACB-419D-BE09-AA868D4ABA97}" type="datetimeFigureOut">
              <a:rPr lang="en-US" smtClean="0"/>
              <a:pPr/>
              <a:t>8/17/2024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44738" y="527050"/>
            <a:ext cx="4606925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47" tIns="45824" rIns="91647" bIns="4582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064" y="3329940"/>
            <a:ext cx="7436277" cy="3154680"/>
          </a:xfrm>
          <a:prstGeom prst="rect">
            <a:avLst/>
          </a:prstGeom>
        </p:spPr>
        <p:txBody>
          <a:bodyPr vert="horz" lIns="91647" tIns="45824" rIns="91647" bIns="45824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58679"/>
            <a:ext cx="4028159" cy="350520"/>
          </a:xfrm>
          <a:prstGeom prst="rect">
            <a:avLst/>
          </a:prstGeom>
        </p:spPr>
        <p:txBody>
          <a:bodyPr vert="horz" lIns="91647" tIns="45824" rIns="91647" bIns="45824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6134" y="6658679"/>
            <a:ext cx="4028159" cy="350520"/>
          </a:xfrm>
          <a:prstGeom prst="rect">
            <a:avLst/>
          </a:prstGeom>
        </p:spPr>
        <p:txBody>
          <a:bodyPr vert="horz" lIns="91647" tIns="45824" rIns="91647" bIns="45824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9FC2FDB8-7725-4B7A-B26B-075CB60ADF5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974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78774" rtl="0" eaLnBrk="1" latinLnBrk="0" hangingPunct="1">
      <a:defRPr sz="1284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89387" algn="l" defTabSz="978774" rtl="0" eaLnBrk="1" latinLnBrk="0" hangingPunct="1">
      <a:defRPr sz="1284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78774" algn="l" defTabSz="978774" rtl="0" eaLnBrk="1" latinLnBrk="0" hangingPunct="1">
      <a:defRPr sz="1284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468161" algn="l" defTabSz="978774" rtl="0" eaLnBrk="1" latinLnBrk="0" hangingPunct="1">
      <a:defRPr sz="1284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957548" algn="l" defTabSz="978774" rtl="0" eaLnBrk="1" latinLnBrk="0" hangingPunct="1">
      <a:defRPr sz="1284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446934" algn="l" defTabSz="978774" rtl="0" eaLnBrk="1" latinLnBrk="0" hangingPunct="1">
      <a:defRPr sz="1284" kern="1200">
        <a:solidFill>
          <a:schemeClr val="tx1"/>
        </a:solidFill>
        <a:latin typeface="+mn-lt"/>
        <a:ea typeface="+mn-ea"/>
        <a:cs typeface="+mn-cs"/>
      </a:defRPr>
    </a:lvl6pPr>
    <a:lvl7pPr marL="2936321" algn="l" defTabSz="978774" rtl="0" eaLnBrk="1" latinLnBrk="0" hangingPunct="1">
      <a:defRPr sz="1284" kern="1200">
        <a:solidFill>
          <a:schemeClr val="tx1"/>
        </a:solidFill>
        <a:latin typeface="+mn-lt"/>
        <a:ea typeface="+mn-ea"/>
        <a:cs typeface="+mn-cs"/>
      </a:defRPr>
    </a:lvl7pPr>
    <a:lvl8pPr marL="3425708" algn="l" defTabSz="978774" rtl="0" eaLnBrk="1" latinLnBrk="0" hangingPunct="1">
      <a:defRPr sz="1284" kern="1200">
        <a:solidFill>
          <a:schemeClr val="tx1"/>
        </a:solidFill>
        <a:latin typeface="+mn-lt"/>
        <a:ea typeface="+mn-ea"/>
        <a:cs typeface="+mn-cs"/>
      </a:defRPr>
    </a:lvl8pPr>
    <a:lvl9pPr marL="3915095" algn="l" defTabSz="978774" rtl="0" eaLnBrk="1" latinLnBrk="0" hangingPunct="1">
      <a:defRPr sz="128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Residue_(biochemistry)" TargetMode="External"/><Relationship Id="rId3" Type="http://schemas.openxmlformats.org/officeDocument/2006/relationships/hyperlink" Target="https://en.wikipedia.org/wiki/Helix" TargetMode="External"/><Relationship Id="rId7" Type="http://schemas.openxmlformats.org/officeDocument/2006/relationships/hyperlink" Target="https://en.wikipedia.org/wiki/Amino_acid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Carbonyl" TargetMode="External"/><Relationship Id="rId5" Type="http://schemas.openxmlformats.org/officeDocument/2006/relationships/hyperlink" Target="https://en.wikipedia.org/wiki/Hydrogen_bond" TargetMode="External"/><Relationship Id="rId4" Type="http://schemas.openxmlformats.org/officeDocument/2006/relationships/hyperlink" Target="https://en.wikipedia.org/wiki/Amino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ydrogen_bond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Hydrogen_bonds" TargetMode="External"/><Relationship Id="rId13" Type="http://schemas.openxmlformats.org/officeDocument/2006/relationships/hyperlink" Target="http://en.wikipedia.org/wiki/Keesom_force" TargetMode="External"/><Relationship Id="rId18" Type="http://schemas.openxmlformats.org/officeDocument/2006/relationships/hyperlink" Target="http://en.wikipedia.org/wiki/London_dispersion_force#Quantum_mechanical_theory_of_dispersion_forces" TargetMode="External"/><Relationship Id="rId3" Type="http://schemas.openxmlformats.org/officeDocument/2006/relationships/hyperlink" Target="http://en.wikipedia.org/wiki/Netherlands" TargetMode="External"/><Relationship Id="rId21" Type="http://schemas.openxmlformats.org/officeDocument/2006/relationships/hyperlink" Target="http://en.wikipedia.org/wiki/Ionic_pair" TargetMode="External"/><Relationship Id="rId7" Type="http://schemas.openxmlformats.org/officeDocument/2006/relationships/hyperlink" Target="http://en.wikipedia.org/wiki/Covalent_bond" TargetMode="External"/><Relationship Id="rId12" Type="http://schemas.openxmlformats.org/officeDocument/2006/relationships/hyperlink" Target="http://en.wikipedia.org/wiki/Molecular_dipole_moment" TargetMode="External"/><Relationship Id="rId17" Type="http://schemas.openxmlformats.org/officeDocument/2006/relationships/hyperlink" Target="http://en.wikipedia.org/wiki/Electron_density" TargetMode="External"/><Relationship Id="rId2" Type="http://schemas.openxmlformats.org/officeDocument/2006/relationships/slide" Target="../slides/slide36.xml"/><Relationship Id="rId16" Type="http://schemas.openxmlformats.org/officeDocument/2006/relationships/hyperlink" Target="http://en.wikipedia.org/wiki/Electronic_correlation" TargetMode="External"/><Relationship Id="rId20" Type="http://schemas.openxmlformats.org/officeDocument/2006/relationships/hyperlink" Target="http://en.wikipedia.org/wiki/Condensed_matter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n.wikipedia.org/wiki/Molecule" TargetMode="External"/><Relationship Id="rId11" Type="http://schemas.openxmlformats.org/officeDocument/2006/relationships/hyperlink" Target="http://en.wikipedia.org/wiki/Van_der_Waals_force#cite_note-1" TargetMode="External"/><Relationship Id="rId5" Type="http://schemas.openxmlformats.org/officeDocument/2006/relationships/hyperlink" Target="http://en.wikipedia.org/wiki/Johannes_Diderik_van_der_Waals" TargetMode="External"/><Relationship Id="rId15" Type="http://schemas.openxmlformats.org/officeDocument/2006/relationships/hyperlink" Target="http://en.wikipedia.org/wiki/London_dispersion_force" TargetMode="External"/><Relationship Id="rId10" Type="http://schemas.openxmlformats.org/officeDocument/2006/relationships/hyperlink" Target="http://en.wikipedia.org/wiki/Ion" TargetMode="External"/><Relationship Id="rId19" Type="http://schemas.openxmlformats.org/officeDocument/2006/relationships/hyperlink" Target="http://en.wikipedia.org/wiki/Dipole#Molecular_dipoles" TargetMode="External"/><Relationship Id="rId4" Type="http://schemas.openxmlformats.org/officeDocument/2006/relationships/hyperlink" Target="http://en.wikipedia.org/wiki/Scientist" TargetMode="External"/><Relationship Id="rId9" Type="http://schemas.openxmlformats.org/officeDocument/2006/relationships/hyperlink" Target="http://en.wikipedia.org/wiki/Electrostatic_interaction" TargetMode="External"/><Relationship Id="rId14" Type="http://schemas.openxmlformats.org/officeDocument/2006/relationships/hyperlink" Target="http://en.wikipedia.org/wiki/Debye_force" TargetMode="External"/><Relationship Id="rId22" Type="http://schemas.openxmlformats.org/officeDocument/2006/relationships/hyperlink" Target="http://en.wikipedia.org/wiki/Hydrogen_bond" TargetMode="Externa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%3A%2F%2Fwww.onlinebiologynotes.com%2Fwp-content%2Fuploads%2F2018%2F03%2FAntibody.png&amp;imgrefurl=https%3A%2F%2Fwww.onlinebiologynotes.com%2Fantibody-structure-classes-functions%2F&amp;tbnid=3s3cGozhS_rEzM&amp;vet=12ahUKEwj1x7XTxMXrAhVVgksFHdZkCyUQMygNegUIARDmAQ..i&amp;docid=4f3b-sCLDmz14M&amp;w=479&amp;h=430&amp;q=antibody%20structure&amp;client=firefox-b-d&amp;ved=2ahUKEwj1x7XTxMXrAhVVgksFHdZkCyUQMygNegUIARDmAQ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44738" y="527050"/>
            <a:ext cx="4606925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characteristics of substances including those in cells, depend</a:t>
            </a:r>
            <a:r>
              <a:rPr lang="en-US" baseline="0" dirty="0"/>
              <a:t> on which atoms they contain.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5D2BF-B994-4F82-859B-5C55204E703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64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44738" y="527050"/>
            <a:ext cx="4606925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Weak acids but still strong enough to give up its proton at pH = 7.0. Negative charges play an important role in proteins. Binding metal ions or acting in enzymatic</a:t>
            </a:r>
            <a:r>
              <a:rPr lang="en-US" baseline="0" dirty="0"/>
              <a:t> reactions.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4EE0F-4A6E-4863-AC1E-637DFEEE14EA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37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44738" y="527050"/>
            <a:ext cx="4606925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Histidine is only 10%</a:t>
            </a:r>
            <a:r>
              <a:rPr lang="en-US" baseline="0" dirty="0"/>
              <a:t> protonated at pH 7.0. With a pKa near neutral, plays an important role as a proton donor and acceptor in enzymatic reactions.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4EE0F-4A6E-4863-AC1E-637DFEEE14EA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7003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32050" y="469900"/>
            <a:ext cx="4116388" cy="2347913"/>
          </a:xfrm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5692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48BB4B-975F-6446-942B-3927B849111D}" type="slidenum">
              <a:rPr lang="en-US"/>
              <a:pPr/>
              <a:t>30</a:t>
            </a:fld>
            <a:endParaRPr lang="en-US" dirty="0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32050" y="469900"/>
            <a:ext cx="4116388" cy="2347913"/>
          </a:xfrm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09292">
              <a:defRPr/>
            </a:pPr>
            <a:r>
              <a:rPr lang="en-US" dirty="0"/>
              <a:t> is a righthand-coiled or spiral conformation (</a:t>
            </a:r>
            <a:r>
              <a:rPr lang="en-US" dirty="0">
                <a:hlinkClick r:id="rId3" tooltip="Helix"/>
              </a:rPr>
              <a:t>helix</a:t>
            </a:r>
            <a:r>
              <a:rPr lang="en-US" dirty="0"/>
              <a:t>) in which every backbone </a:t>
            </a:r>
            <a:r>
              <a:rPr lang="en-US" dirty="0">
                <a:hlinkClick r:id="rId4" tooltip="Amino"/>
              </a:rPr>
              <a:t>N-H</a:t>
            </a:r>
            <a:r>
              <a:rPr lang="en-US" dirty="0"/>
              <a:t> group donates a </a:t>
            </a:r>
            <a:r>
              <a:rPr lang="en-US" dirty="0">
                <a:hlinkClick r:id="rId5" tooltip="Hydrogen bond"/>
              </a:rPr>
              <a:t>hydrogen bond</a:t>
            </a:r>
            <a:r>
              <a:rPr lang="en-US" dirty="0"/>
              <a:t> to the backbone </a:t>
            </a:r>
            <a:r>
              <a:rPr lang="en-US" dirty="0">
                <a:hlinkClick r:id="rId6" tooltip="Carbonyl"/>
              </a:rPr>
              <a:t>C=O</a:t>
            </a:r>
            <a:r>
              <a:rPr lang="en-US" dirty="0"/>
              <a:t> group of the </a:t>
            </a:r>
            <a:r>
              <a:rPr lang="en-US" dirty="0">
                <a:hlinkClick r:id="rId7" tooltip="Amino acid"/>
              </a:rPr>
              <a:t>amino acid</a:t>
            </a:r>
            <a:r>
              <a:rPr lang="en-US" dirty="0"/>
              <a:t> four </a:t>
            </a:r>
            <a:r>
              <a:rPr lang="en-US" dirty="0">
                <a:hlinkClick r:id="rId8" tooltip="Residue (biochemistry)"/>
              </a:rPr>
              <a:t>residues</a:t>
            </a:r>
            <a:r>
              <a:rPr lang="en-US" dirty="0"/>
              <a:t> earlier (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1953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DA6562-9255-AF41-9AC8-785B19B7853E}" type="slidenum">
              <a:rPr lang="en-US"/>
              <a:pPr/>
              <a:t>31</a:t>
            </a:fld>
            <a:endParaRPr lang="en-US" dirty="0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32050" y="469900"/>
            <a:ext cx="4116388" cy="2347913"/>
          </a:xfrm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strands</a:t>
            </a:r>
            <a:r>
              <a:rPr lang="en-US" dirty="0"/>
              <a:t> connected laterally by at least two or three backbone </a:t>
            </a:r>
            <a:r>
              <a:rPr lang="en-US" dirty="0">
                <a:hlinkClick r:id="rId3" tooltip="Hydrogen bond"/>
              </a:rPr>
              <a:t>hydrogen bonds</a:t>
            </a:r>
            <a:r>
              <a:rPr lang="en-US" dirty="0"/>
              <a:t>, forming a generally twisted, pleated sheet. </a:t>
            </a:r>
          </a:p>
        </p:txBody>
      </p:sp>
    </p:spTree>
    <p:extLst>
      <p:ext uri="{BB962C8B-B14F-4D97-AF65-F5344CB8AC3E}">
        <p14:creationId xmlns:p14="http://schemas.microsoft.com/office/powerpoint/2010/main" val="5674825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06BF4D-3827-8048-864D-F82EA0054059}" type="slidenum">
              <a:rPr lang="en-US"/>
              <a:pPr/>
              <a:t>33</a:t>
            </a:fld>
            <a:endParaRPr lang="en-US" dirty="0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44738" y="527050"/>
            <a:ext cx="4606925" cy="2628900"/>
          </a:xfrm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3953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9129B4-30D2-554B-B732-89E0CE2B01DF}" type="slidenum">
              <a:rPr lang="en-US"/>
              <a:pPr/>
              <a:t>35</a:t>
            </a:fld>
            <a:endParaRPr lang="en-US" dirty="0"/>
          </a:p>
        </p:txBody>
      </p:sp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44738" y="527050"/>
            <a:ext cx="4606925" cy="2628900"/>
          </a:xfrm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5912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D6A477-FDE8-4E86-8AEE-486C56D56DDF}" type="slidenum">
              <a:rPr lang="en-US"/>
              <a:pPr/>
              <a:t>36</a:t>
            </a:fld>
            <a:endParaRPr lang="en-US" dirty="0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44738" y="527050"/>
            <a:ext cx="4606925" cy="2628900"/>
          </a:xfrm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van der Waals force</a:t>
            </a:r>
            <a:r>
              <a:rPr lang="en-US" dirty="0"/>
              <a:t> (or </a:t>
            </a:r>
            <a:r>
              <a:rPr lang="en-US" b="1" dirty="0"/>
              <a:t>van der Waals interaction</a:t>
            </a:r>
            <a:r>
              <a:rPr lang="en-US" dirty="0"/>
              <a:t>), named after </a:t>
            </a:r>
            <a:r>
              <a:rPr lang="en-US" dirty="0">
                <a:hlinkClick r:id="rId3" tooltip="Netherlands"/>
              </a:rPr>
              <a:t>Dutch</a:t>
            </a:r>
            <a:r>
              <a:rPr lang="en-US" dirty="0"/>
              <a:t> </a:t>
            </a:r>
            <a:r>
              <a:rPr lang="en-US" dirty="0">
                <a:hlinkClick r:id="rId4" tooltip="Scientist"/>
              </a:rPr>
              <a:t>scientist</a:t>
            </a:r>
            <a:r>
              <a:rPr lang="en-US" dirty="0"/>
              <a:t> </a:t>
            </a:r>
            <a:r>
              <a:rPr lang="en-US" dirty="0">
                <a:hlinkClick r:id="rId5" tooltip="Johannes Diderik van der Waals"/>
              </a:rPr>
              <a:t>Johannes Diderik van der Waals</a:t>
            </a:r>
            <a:r>
              <a:rPr lang="en-US" dirty="0"/>
              <a:t>, is the sum of the attractive or repulsive forces between </a:t>
            </a:r>
            <a:r>
              <a:rPr lang="en-US" dirty="0">
                <a:hlinkClick r:id="rId6" tooltip="Molecule"/>
              </a:rPr>
              <a:t>molecules</a:t>
            </a:r>
            <a:r>
              <a:rPr lang="en-US" dirty="0"/>
              <a:t> (or between parts of the same molecule) other than those due to </a:t>
            </a:r>
            <a:r>
              <a:rPr lang="en-US" dirty="0">
                <a:hlinkClick r:id="rId7" tooltip="Covalent bond"/>
              </a:rPr>
              <a:t>covalent bonds</a:t>
            </a:r>
            <a:r>
              <a:rPr lang="en-US" dirty="0"/>
              <a:t>, the </a:t>
            </a:r>
            <a:r>
              <a:rPr lang="en-US" dirty="0">
                <a:hlinkClick r:id="rId8" tooltip="Hydrogen bonds"/>
              </a:rPr>
              <a:t>hydrogen bonds</a:t>
            </a:r>
            <a:r>
              <a:rPr lang="en-US" dirty="0"/>
              <a:t>, or the </a:t>
            </a:r>
            <a:r>
              <a:rPr lang="en-US" dirty="0">
                <a:hlinkClick r:id="rId9" tooltip="Electrostatic interaction"/>
              </a:rPr>
              <a:t>electrostatic interaction</a:t>
            </a:r>
            <a:r>
              <a:rPr lang="en-US" dirty="0"/>
              <a:t> of </a:t>
            </a:r>
            <a:r>
              <a:rPr lang="en-US" dirty="0">
                <a:hlinkClick r:id="rId10" tooltip="Ion"/>
              </a:rPr>
              <a:t>ions</a:t>
            </a:r>
            <a:r>
              <a:rPr lang="en-US" dirty="0"/>
              <a:t>with one another or with neutral molecules or charged molecules.</a:t>
            </a:r>
            <a:r>
              <a:rPr lang="en-US" baseline="30000" dirty="0">
                <a:hlinkClick r:id="rId11"/>
              </a:rPr>
              <a:t>[1]</a:t>
            </a:r>
            <a:r>
              <a:rPr lang="en-US" dirty="0"/>
              <a:t> The term includes:</a:t>
            </a:r>
          </a:p>
          <a:p>
            <a:r>
              <a:rPr lang="en-US" dirty="0"/>
              <a:t>force between two permanent </a:t>
            </a:r>
            <a:r>
              <a:rPr lang="en-US" dirty="0">
                <a:hlinkClick r:id="rId12" tooltip="Molecular dipole moment"/>
              </a:rPr>
              <a:t>dipoles</a:t>
            </a:r>
            <a:r>
              <a:rPr lang="en-US" dirty="0"/>
              <a:t> (</a:t>
            </a:r>
            <a:r>
              <a:rPr lang="en-US" dirty="0">
                <a:hlinkClick r:id="rId13" tooltip="Keesom force"/>
              </a:rPr>
              <a:t>Keesom force</a:t>
            </a:r>
            <a:r>
              <a:rPr lang="en-US" dirty="0"/>
              <a:t>)</a:t>
            </a:r>
          </a:p>
          <a:p>
            <a:r>
              <a:rPr lang="en-US" dirty="0"/>
              <a:t>force between a permanent </a:t>
            </a:r>
            <a:r>
              <a:rPr lang="en-US" dirty="0">
                <a:hlinkClick r:id="rId12" tooltip="Molecular dipole moment"/>
              </a:rPr>
              <a:t>dipole</a:t>
            </a:r>
            <a:r>
              <a:rPr lang="en-US" dirty="0"/>
              <a:t> and a corresponding induced dipole (</a:t>
            </a:r>
            <a:r>
              <a:rPr lang="en-US" dirty="0">
                <a:hlinkClick r:id="rId14" tooltip="Debye force"/>
              </a:rPr>
              <a:t>Debye force</a:t>
            </a:r>
            <a:r>
              <a:rPr lang="en-US" dirty="0"/>
              <a:t>)</a:t>
            </a:r>
          </a:p>
          <a:p>
            <a:r>
              <a:rPr lang="en-US" dirty="0"/>
              <a:t>force between two instantaneously induced </a:t>
            </a:r>
            <a:r>
              <a:rPr lang="en-US" dirty="0">
                <a:hlinkClick r:id="rId12" tooltip="Molecular dipole moment"/>
              </a:rPr>
              <a:t>dipoles</a:t>
            </a:r>
            <a:r>
              <a:rPr lang="en-US" dirty="0"/>
              <a:t> (</a:t>
            </a:r>
            <a:r>
              <a:rPr lang="en-US" dirty="0">
                <a:hlinkClick r:id="rId15" tooltip="London dispersion force"/>
              </a:rPr>
              <a:t>London dispersion force</a:t>
            </a:r>
            <a:r>
              <a:rPr lang="en-US" dirty="0"/>
              <a:t>).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London forces are exhibited by nonpolar molecules because of the </a:t>
            </a:r>
            <a:r>
              <a:rPr lang="en-US" b="1" dirty="0">
                <a:solidFill>
                  <a:srgbClr val="FF0000"/>
                </a:solidFill>
                <a:hlinkClick r:id="rId16" tooltip="Electronic correlation"/>
              </a:rPr>
              <a:t>correlated movements of the electrons</a:t>
            </a:r>
            <a:r>
              <a:rPr lang="en-US" b="1" dirty="0">
                <a:solidFill>
                  <a:srgbClr val="FF0000"/>
                </a:solidFill>
              </a:rPr>
              <a:t> in interacting molecules. Because the electrons in adjacent molecules "flee" as they repel each other, </a:t>
            </a:r>
            <a:r>
              <a:rPr lang="en-US" b="1" dirty="0">
                <a:solidFill>
                  <a:srgbClr val="FF0000"/>
                </a:solidFill>
                <a:hlinkClick r:id="rId17" tooltip="Electron density"/>
              </a:rPr>
              <a:t>electron density</a:t>
            </a:r>
            <a:r>
              <a:rPr lang="en-US" b="1" dirty="0">
                <a:solidFill>
                  <a:srgbClr val="FF0000"/>
                </a:solidFill>
              </a:rPr>
              <a:t> in a molecule becomes redistributed in proximity to another molecule (see </a:t>
            </a:r>
            <a:r>
              <a:rPr lang="en-US" b="1" dirty="0">
                <a:solidFill>
                  <a:srgbClr val="FF0000"/>
                </a:solidFill>
                <a:hlinkClick r:id="rId18"/>
              </a:rPr>
              <a:t>quantum mechanical theory of dispersion forces</a:t>
            </a:r>
            <a:r>
              <a:rPr lang="en-US" b="1" dirty="0">
                <a:solidFill>
                  <a:srgbClr val="FF0000"/>
                </a:solidFill>
              </a:rPr>
              <a:t>). This is frequently described as the formation of </a:t>
            </a:r>
            <a:r>
              <a:rPr lang="en-US" b="1" i="1" dirty="0">
                <a:solidFill>
                  <a:srgbClr val="FF0000"/>
                </a:solidFill>
                <a:hlinkClick r:id="rId19" tooltip="Dipole"/>
              </a:rPr>
              <a:t>instantaneous dipoles</a:t>
            </a:r>
            <a:r>
              <a:rPr lang="en-US" b="1" dirty="0">
                <a:solidFill>
                  <a:srgbClr val="FF0000"/>
                </a:solidFill>
              </a:rPr>
              <a:t> that attract each other. London forces are present between all chemical groups, and usually represent the main part of the total interaction force in </a:t>
            </a:r>
            <a:r>
              <a:rPr lang="en-US" b="1" dirty="0">
                <a:solidFill>
                  <a:srgbClr val="FF0000"/>
                </a:solidFill>
                <a:hlinkClick r:id="rId20" tooltip="Condensed matter"/>
              </a:rPr>
              <a:t>condensed matter</a:t>
            </a:r>
            <a:r>
              <a:rPr lang="en-US" b="1" dirty="0">
                <a:solidFill>
                  <a:srgbClr val="FF0000"/>
                </a:solidFill>
              </a:rPr>
              <a:t>, even though they are generally weaker than </a:t>
            </a:r>
            <a:r>
              <a:rPr lang="en-US" b="1" dirty="0">
                <a:solidFill>
                  <a:srgbClr val="FF0000"/>
                </a:solidFill>
                <a:hlinkClick r:id="rId21" tooltip="Ionic pair"/>
              </a:rPr>
              <a:t>ionic bonds</a:t>
            </a:r>
            <a:r>
              <a:rPr lang="en-US" b="1" dirty="0">
                <a:solidFill>
                  <a:srgbClr val="FF0000"/>
                </a:solidFill>
              </a:rPr>
              <a:t> and </a:t>
            </a:r>
            <a:r>
              <a:rPr lang="en-US" b="1" dirty="0">
                <a:solidFill>
                  <a:srgbClr val="FF0000"/>
                </a:solidFill>
                <a:hlinkClick r:id="rId22" tooltip="Hydrogen bond"/>
              </a:rPr>
              <a:t>hydrogen bonds</a:t>
            </a:r>
            <a:r>
              <a:rPr lang="en-US" b="1" dirty="0">
                <a:solidFill>
                  <a:srgbClr val="FF0000"/>
                </a:solidFill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4365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FFFCA1-CD4C-6A4B-9C98-A526605801DA}" type="slidenum">
              <a:rPr lang="en-US"/>
              <a:pPr/>
              <a:t>38</a:t>
            </a:fld>
            <a:endParaRPr lang="en-US" dirty="0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25950" y="396875"/>
            <a:ext cx="3476625" cy="1982788"/>
          </a:xfrm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7679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FFFCA1-CD4C-6A4B-9C98-A526605801DA}" type="slidenum">
              <a:rPr lang="en-US"/>
              <a:pPr/>
              <a:t>39</a:t>
            </a:fld>
            <a:endParaRPr lang="en-US" dirty="0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44738" y="527050"/>
            <a:ext cx="4606925" cy="2628900"/>
          </a:xfrm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8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44738" y="527050"/>
            <a:ext cx="4606925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2FDB8-7725-4B7A-B26B-075CB60ADF58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26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25950" y="396875"/>
            <a:ext cx="3476625" cy="19827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Cells with normal</a:t>
            </a:r>
            <a:r>
              <a:rPr lang="en-US" baseline="0" dirty="0"/>
              <a:t> hemoglobin and hemoglobin molecules of people with sickle cell anemia. Casues the red blood cells to change shape from a normal disk to sickled shape.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43681-AEC3-4345-BAC5-CBC2384A2687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2803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0EB1BE-CFF1-B94A-B285-930E813E5EAE}" type="slidenum">
              <a:rPr lang="en-US"/>
              <a:pPr/>
              <a:t>43</a:t>
            </a:fld>
            <a:endParaRPr lang="en-US"/>
          </a:p>
        </p:txBody>
      </p:sp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38675" y="376238"/>
            <a:ext cx="3295650" cy="18796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860176">
              <a:defRPr/>
            </a:pPr>
            <a:endParaRPr lang="en-US" dirty="0">
              <a:effectLst/>
              <a:hlinkClick r:id="rId3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1856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25950" y="396875"/>
            <a:ext cx="3476625" cy="1982788"/>
          </a:xfrm>
          <a:ln/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Page 47 in the book</a:t>
            </a:r>
          </a:p>
        </p:txBody>
      </p:sp>
    </p:spTree>
    <p:extLst>
      <p:ext uri="{BB962C8B-B14F-4D97-AF65-F5344CB8AC3E}">
        <p14:creationId xmlns:p14="http://schemas.microsoft.com/office/powerpoint/2010/main" val="2139807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25950" y="396875"/>
            <a:ext cx="3476625" cy="19827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improperly folded</a:t>
            </a:r>
            <a:r>
              <a:rPr lang="en-US" baseline="0" dirty="0"/>
              <a:t> proteins act as infectious disease causing agents. Or proteinaceous infectious agents. Don’t differ in sequence from normal form of proteins but their shape is very different. B misfolded protein that causes mad cow disease in cattle sponge brain illness.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38F0E-2BE3-4CB1-8822-3DE3C2BFAE28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0586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44738" y="527050"/>
            <a:ext cx="4606925" cy="2628900"/>
          </a:xfrm>
          <a:ln/>
        </p:spPr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8263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37088" y="409575"/>
            <a:ext cx="3589337" cy="2047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Protein</a:t>
            </a:r>
            <a:r>
              <a:rPr lang="en-US" baseline="0" dirty="0"/>
              <a:t> bound to cyclic AMP.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2AB27-91FD-4699-B682-C69D8C70A65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2574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21175" y="390525"/>
            <a:ext cx="3416300" cy="1949450"/>
          </a:xfrm>
          <a:ln/>
        </p:spPr>
      </p:sp>
      <p:sp>
        <p:nvSpPr>
          <p:cNvPr id="332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1516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2DC74C-7319-E34E-ACAF-B582D838AB07}" type="slidenum">
              <a:rPr lang="en-US"/>
              <a:pPr/>
              <a:t>57</a:t>
            </a:fld>
            <a:endParaRPr lang="en-US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21175" y="390525"/>
            <a:ext cx="3416300" cy="194945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6169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21175" y="390525"/>
            <a:ext cx="3416300" cy="1949450"/>
          </a:xfrm>
          <a:ln/>
        </p:spPr>
      </p:sp>
      <p:sp>
        <p:nvSpPr>
          <p:cNvPr id="334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0339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C1E8D8-5932-4077-BCED-4BCFECCB1A9C}" type="slidenum">
              <a:rPr lang="en-US"/>
              <a:pPr/>
              <a:t>60</a:t>
            </a:fld>
            <a:endParaRPr lang="en-US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21175" y="390525"/>
            <a:ext cx="3416300" cy="1949450"/>
          </a:xfrm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60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44738" y="527050"/>
            <a:ext cx="4606925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2FDB8-7725-4B7A-B26B-075CB60ADF58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485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44738" y="527050"/>
            <a:ext cx="4606925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Propranolol – beta blocker – high blood pressure (racemic)</a:t>
            </a:r>
          </a:p>
          <a:p>
            <a:r>
              <a:rPr lang="en-US" dirty="0" err="1"/>
              <a:t>Valsrtan</a:t>
            </a:r>
            <a:r>
              <a:rPr lang="en-US" dirty="0"/>
              <a:t> – </a:t>
            </a:r>
            <a:r>
              <a:rPr lang="en-US" dirty="0" err="1"/>
              <a:t>aniotensin</a:t>
            </a:r>
            <a:r>
              <a:rPr lang="en-US" dirty="0"/>
              <a:t> II receptor blocker – high blood pressure</a:t>
            </a:r>
          </a:p>
          <a:p>
            <a:r>
              <a:rPr lang="en-US" dirty="0"/>
              <a:t>Levalbuterol – b2-adrenergic receptor agonist – asthma – R-enantiomer</a:t>
            </a:r>
          </a:p>
          <a:p>
            <a:r>
              <a:rPr lang="en-US" dirty="0"/>
              <a:t>Levamisole – parasitic worm infections – L-form</a:t>
            </a:r>
          </a:p>
          <a:p>
            <a:r>
              <a:rPr lang="en-US" dirty="0"/>
              <a:t>Citalopram – antidepressant – racemic (Escitalopram is L)</a:t>
            </a:r>
          </a:p>
          <a:p>
            <a:r>
              <a:rPr lang="en-US" dirty="0"/>
              <a:t>Thalidomide – current use is cancer treatment, was originally prescribed as anxiety &amp; morning sickness – causes birth defects.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2FDB8-7725-4B7A-B26B-075CB60ADF58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844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44738" y="527050"/>
            <a:ext cx="4606925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F327B-094B-49E4-A6D6-6F945AA29DC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70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44738" y="527050"/>
            <a:ext cx="4606925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Simplest cell </a:t>
            </a:r>
          </a:p>
          <a:p>
            <a:r>
              <a:rPr lang="en-US" dirty="0"/>
              <a:t>- no nucleus, but has genetic material (information storage and replication</a:t>
            </a:r>
          </a:p>
          <a:p>
            <a:r>
              <a:rPr lang="en-US" dirty="0"/>
              <a:t>-bounded by cell membrane.</a:t>
            </a:r>
          </a:p>
          <a:p>
            <a:r>
              <a:rPr lang="en-US" dirty="0"/>
              <a:t>- extracts energy from environment to fuel growth, machinery must be in the cytoplasm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2FDB8-7725-4B7A-B26B-075CB60ADF5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66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44738" y="527050"/>
            <a:ext cx="4606925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C8971-9724-4B6A-B58D-BBE7BD1634F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732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44738" y="527050"/>
            <a:ext cx="4606925" cy="2628900"/>
          </a:xfrm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7378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44738" y="527050"/>
            <a:ext cx="4606925" cy="2628900"/>
          </a:xfrm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430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3812" y="2301060"/>
            <a:ext cx="11036539" cy="15877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7625" y="4197456"/>
            <a:ext cx="9088914" cy="189297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9C772-2C80-4B13-BE5E-A63CC9AC268C}" type="datetime1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958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F370-E957-4CD5-A28B-38F2DD044B83}" type="datetime1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45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13518" y="296638"/>
            <a:ext cx="2921437" cy="632018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9208" y="296638"/>
            <a:ext cx="8547907" cy="63201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CE4FB-64B2-4267-8695-7FC4F72E1457}" type="datetime1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06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256B0-8AA7-4739-AC7A-A8E4D4568BC1}" type="datetime1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91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659" y="4759864"/>
            <a:ext cx="11036539" cy="147116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5659" y="3139520"/>
            <a:ext cx="11036539" cy="162034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25CD1-24DC-4C78-B69A-BF08EFCFFDDC}" type="datetime1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00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9208" y="1728368"/>
            <a:ext cx="5734672" cy="488845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0283" y="1728368"/>
            <a:ext cx="5734672" cy="488845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E7144-81F2-45D0-9841-B611C6422F21}" type="datetime1">
              <a:rPr lang="en-US" smtClean="0"/>
              <a:t>8/17/2024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73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9208" y="1658064"/>
            <a:ext cx="5736927" cy="6910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9208" y="2349066"/>
            <a:ext cx="5736927" cy="42677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95777" y="1658064"/>
            <a:ext cx="5739180" cy="6910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95777" y="2349066"/>
            <a:ext cx="5739180" cy="42677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0F6F0-7DE3-4EFB-A6CD-01695A9651F4}" type="datetime1">
              <a:rPr lang="en-US" smtClean="0"/>
              <a:t>8/17/2024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08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6B41-3F12-43D2-808E-082C85A2BF7A}" type="datetime1">
              <a:rPr lang="en-US" smtClean="0"/>
              <a:t>8/17/2024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1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92EA7-7B0F-4136-9860-32BC668B3DD8}" type="datetime1">
              <a:rPr lang="en-US" smtClean="0"/>
              <a:t>8/17/2024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730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10" y="294919"/>
            <a:ext cx="4271700" cy="12551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6447" y="294923"/>
            <a:ext cx="7258508" cy="632190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210" y="1550045"/>
            <a:ext cx="4271700" cy="506678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F57D1-2E8A-470F-9DCE-00B0FFED2126}" type="datetime1">
              <a:rPr lang="en-US" smtClean="0"/>
              <a:t>8/17/2024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931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4986" y="5185092"/>
            <a:ext cx="7790498" cy="61213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4986" y="661854"/>
            <a:ext cx="7790498" cy="444436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4986" y="5797222"/>
            <a:ext cx="7790498" cy="869325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38DA5-93F4-4F6F-B8EC-936FB3F2D006}" type="datetime1">
              <a:rPr lang="en-US" smtClean="0"/>
              <a:t>8/17/2024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1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9208" y="296634"/>
            <a:ext cx="11685747" cy="1234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9208" y="1728368"/>
            <a:ext cx="11685747" cy="4888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9208" y="6865450"/>
            <a:ext cx="3029638" cy="3943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E0AA254-EB61-40CD-9DF0-46651B299866}" type="datetime1">
              <a:rPr lang="en-US" smtClean="0"/>
              <a:t>8/17/2024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6256" y="6865450"/>
            <a:ext cx="4111652" cy="3943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Drugs and Disease F2024 - Lecture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05317" y="6865450"/>
            <a:ext cx="3029638" cy="3943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DC3BB032-4020-48F4-953B-341806DC4A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495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educationalgames.nobelprize.org/educational/chemistry/chiral/game/game.html" TargetMode="External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com/imgres?imgurl=https%3A%2F%2Fupload.wikimedia.org%2Fwikipedia%2Fcommons%2Fthumb%2F5%2F59%2FCitalopram_structure.svg%2F640px-Citalopram_structure.svg.png&amp;imgrefurl=https%3A%2F%2Fen.wiktionary.org%2Fwiki%2Fcitalopram&amp;tbnid=leXjO2r2KHk1UM&amp;vet=12ahUKEwiupYP-7q_1AhVwsHIEHX7EBgsQMygCegUIARC5AQ..i&amp;docid=0dbs9-0ymtVLxM&amp;w=640&amp;h=503&amp;itg=1&amp;q=citalopram%20wiki&amp;client=firefox-b-1-d&amp;ved=2ahUKEwiupYP-7q_1AhVwsHIEHX7EBgsQMygCegUIARC5AQ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emf"/><Relationship Id="rId4" Type="http://schemas.openxmlformats.org/officeDocument/2006/relationships/oleObject" Target="../embeddings/oleObject8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emf"/><Relationship Id="rId4" Type="http://schemas.openxmlformats.org/officeDocument/2006/relationships/oleObject" Target="../embeddings/oleObject9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4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microsoft.com/office/2007/relationships/media" Target="../media/media3.mp4"/><Relationship Id="rId7" Type="http://schemas.openxmlformats.org/officeDocument/2006/relationships/image" Target="../media/image64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Relationship Id="rId9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microsoft.com/office/2007/relationships/media" Target="../media/media5.mp4"/><Relationship Id="rId7" Type="http://schemas.openxmlformats.org/officeDocument/2006/relationships/image" Target="../media/image67.jpe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5.mp4"/><Relationship Id="rId9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emf"/><Relationship Id="rId3" Type="http://schemas.microsoft.com/office/2007/relationships/media" Target="../media/media1.mp4"/><Relationship Id="rId7" Type="http://schemas.openxmlformats.org/officeDocument/2006/relationships/oleObject" Target="../embeddings/oleObject14.bin"/><Relationship Id="rId2" Type="http://schemas.openxmlformats.org/officeDocument/2006/relationships/video" Target="../media/media6.gif"/><Relationship Id="rId1" Type="http://schemas.microsoft.com/office/2007/relationships/media" Target="../media/media6.gif"/><Relationship Id="rId6" Type="http://schemas.openxmlformats.org/officeDocument/2006/relationships/image" Target="../media/image7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3.png"/><Relationship Id="rId4" Type="http://schemas.openxmlformats.org/officeDocument/2006/relationships/video" Target="../media/media1.mp4"/><Relationship Id="rId9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3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3" Type="http://schemas.openxmlformats.org/officeDocument/2006/relationships/image" Target="../media/image79.jpeg"/><Relationship Id="rId7" Type="http://schemas.openxmlformats.org/officeDocument/2006/relationships/oleObject" Target="../embeddings/oleObject16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5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84.gif"/><Relationship Id="rId5" Type="http://schemas.openxmlformats.org/officeDocument/2006/relationships/image" Target="../media/image83.jpeg"/><Relationship Id="rId4" Type="http://schemas.openxmlformats.org/officeDocument/2006/relationships/notesSlide" Target="../notesSlides/notesSlide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9.emf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oleObject" Target="../embeddings/oleObject17.bin"/><Relationship Id="rId5" Type="http://schemas.openxmlformats.org/officeDocument/2006/relationships/image" Target="../media/image88.png"/><Relationship Id="rId4" Type="http://schemas.openxmlformats.org/officeDocument/2006/relationships/notesSlide" Target="../notesSlides/notesSlide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93.jpg"/><Relationship Id="rId4" Type="http://schemas.openxmlformats.org/officeDocument/2006/relationships/image" Target="../media/image92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emf"/><Relationship Id="rId4" Type="http://schemas.openxmlformats.org/officeDocument/2006/relationships/oleObject" Target="../embeddings/oleObject19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gif"/><Relationship Id="rId4" Type="http://schemas.openxmlformats.org/officeDocument/2006/relationships/image" Target="../media/image103.gi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9.jpe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77.png"/><Relationship Id="rId10" Type="http://schemas.openxmlformats.org/officeDocument/2006/relationships/image" Target="../media/image106.emf"/><Relationship Id="rId4" Type="http://schemas.openxmlformats.org/officeDocument/2006/relationships/image" Target="../media/image76.png"/><Relationship Id="rId9" Type="http://schemas.openxmlformats.org/officeDocument/2006/relationships/oleObject" Target="../embeddings/oleObject20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109.jpg"/><Relationship Id="rId4" Type="http://schemas.openxmlformats.org/officeDocument/2006/relationships/image" Target="../media/image108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emf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2.bin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customXml" Target="../ink/ink1.xml"/><Relationship Id="rId4" Type="http://schemas.openxmlformats.org/officeDocument/2006/relationships/image" Target="../media/image114.emf"/><Relationship Id="rId9" Type="http://schemas.openxmlformats.org/officeDocument/2006/relationships/image" Target="../media/image11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oleObject" Target="../embeddings/oleObject23.bin"/><Relationship Id="rId7" Type="http://schemas.openxmlformats.org/officeDocument/2006/relationships/image" Target="../media/image120.emf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119.png"/><Relationship Id="rId4" Type="http://schemas.openxmlformats.org/officeDocument/2006/relationships/image" Target="../media/image118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3.emf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oleObject" Target="../embeddings/oleObject2.bin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7" Type="http://schemas.openxmlformats.org/officeDocument/2006/relationships/image" Target="../media/image120.emf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119.png"/><Relationship Id="rId4" Type="http://schemas.openxmlformats.org/officeDocument/2006/relationships/image" Target="../media/image123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oleObject" Target="../embeddings/oleObject27.bin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7" Type="http://schemas.openxmlformats.org/officeDocument/2006/relationships/image" Target="../media/image970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125.e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jpeg"/><Relationship Id="rId5" Type="http://schemas.openxmlformats.org/officeDocument/2006/relationships/image" Target="../media/image130.emf"/><Relationship Id="rId4" Type="http://schemas.openxmlformats.org/officeDocument/2006/relationships/oleObject" Target="../embeddings/oleObject30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5.emf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oleObject" Target="../embeddings/oleObject31.bin"/><Relationship Id="rId5" Type="http://schemas.openxmlformats.org/officeDocument/2006/relationships/image" Target="../media/image134.png"/><Relationship Id="rId4" Type="http://schemas.openxmlformats.org/officeDocument/2006/relationships/image" Target="../media/image133.png"/><Relationship Id="rId9" Type="http://schemas.openxmlformats.org/officeDocument/2006/relationships/image" Target="../media/image13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uhfXbSSrabw" TargetMode="Externa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0.emf"/><Relationship Id="rId4" Type="http://schemas.openxmlformats.org/officeDocument/2006/relationships/oleObject" Target="../embeddings/oleObject32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7B2BBD95-304C-4B08-9A16-BF5796F26525}"/>
              </a:ext>
            </a:extLst>
          </p:cNvPr>
          <p:cNvSpPr txBox="1">
            <a:spLocks noChangeArrowheads="1"/>
          </p:cNvSpPr>
          <p:nvPr/>
        </p:nvSpPr>
        <p:spPr>
          <a:xfrm>
            <a:off x="2600905" y="510007"/>
            <a:ext cx="800597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Arial" panose="020B0604020202020204" pitchFamily="34" charset="0"/>
              </a:rPr>
              <a:t>Lecture 1</a:t>
            </a:r>
            <a:br>
              <a:rPr lang="en-US" sz="3600" b="1" dirty="0">
                <a:latin typeface="Arial" panose="020B0604020202020204" pitchFamily="34" charset="0"/>
              </a:rPr>
            </a:br>
            <a:r>
              <a:rPr lang="en-US" sz="3600" b="1" dirty="0">
                <a:latin typeface="Arial" panose="020B0604020202020204" pitchFamily="34" charset="0"/>
              </a:rPr>
              <a:t>Chemistry and Biology Fundamentals II</a:t>
            </a:r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4A98A5-84A1-4394-BEC3-0E5E7644FB7C}"/>
              </a:ext>
            </a:extLst>
          </p:cNvPr>
          <p:cNvSpPr txBox="1"/>
          <p:nvPr/>
        </p:nvSpPr>
        <p:spPr>
          <a:xfrm>
            <a:off x="3710038" y="2484438"/>
            <a:ext cx="62110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</a:rPr>
              <a:t>Chirality of carbon, chiral drugs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</a:rPr>
              <a:t>Molecular interactions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</a:rPr>
              <a:t>pH and charge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</a:rPr>
              <a:t>Protein Structure and Stability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</a:rPr>
              <a:t>Ligand Binding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</a:rPr>
              <a:t>Proteins as enzymes (PKU disease)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72FFEBE-A36F-05D4-B99E-3D1B3C051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7380-502F-470E-BC77-1D84BB81154A}" type="datetime1">
              <a:rPr lang="en-US" smtClean="0"/>
              <a:t>8/17/2024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2FBB088-2A23-F3CB-B449-23A48DC00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0E0EFF-52F6-BCB8-1136-E7CCFFAA1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305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0767" y="902707"/>
            <a:ext cx="5991748" cy="68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A single tetrahedral carbon atom can have four groups attached (group = collection of atoms)</a:t>
            </a:r>
            <a:endParaRPr lang="en-US" sz="2000" dirty="0"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15481" y="176034"/>
            <a:ext cx="7860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</a:rPr>
              <a:t>Unique Feature of Tetrahedral Carbon - Chirality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B32508-3444-4A1F-A08E-E01D07EB4206}"/>
              </a:ext>
            </a:extLst>
          </p:cNvPr>
          <p:cNvSpPr txBox="1"/>
          <p:nvPr/>
        </p:nvSpPr>
        <p:spPr>
          <a:xfrm>
            <a:off x="700767" y="1479582"/>
            <a:ext cx="7315201" cy="3354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If the four groups are different, then two forms of the molecule are possible, they are </a:t>
            </a:r>
            <a:r>
              <a:rPr lang="en-US" b="1" dirty="0">
                <a:latin typeface="Arial" panose="020B0604020202020204" pitchFamily="34" charset="0"/>
              </a:rPr>
              <a:t>mirror images </a:t>
            </a:r>
            <a:r>
              <a:rPr lang="en-US" dirty="0">
                <a:latin typeface="Arial" panose="020B0604020202020204" pitchFamily="34" charset="0"/>
              </a:rPr>
              <a:t>of each other.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The carbon that has four different </a:t>
            </a:r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</a:rPr>
              <a:t>groups</a:t>
            </a:r>
            <a:r>
              <a:rPr lang="en-US" dirty="0">
                <a:latin typeface="Arial" panose="020B0604020202020204" pitchFamily="34" charset="0"/>
              </a:rPr>
              <a:t> is called a </a:t>
            </a:r>
            <a:r>
              <a:rPr lang="en-US" b="1" dirty="0">
                <a:latin typeface="Arial" panose="020B0604020202020204" pitchFamily="34" charset="0"/>
              </a:rPr>
              <a:t>chiral carbon.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The two different mirror-image molecules are called </a:t>
            </a:r>
            <a:r>
              <a:rPr lang="en-US" b="1" dirty="0">
                <a:latin typeface="Arial" panose="020B0604020202020204" pitchFamily="34" charset="0"/>
              </a:rPr>
              <a:t>enantiomers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These two </a:t>
            </a:r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</a:rPr>
              <a:t>cannot be superimposed </a:t>
            </a:r>
            <a:r>
              <a:rPr lang="en-US" dirty="0">
                <a:latin typeface="Arial" panose="020B0604020202020204" pitchFamily="34" charset="0"/>
              </a:rPr>
              <a:t>on each other (superimposed = rotated so that the same atoms overlap)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A mixture of both enantiomers is called a </a:t>
            </a:r>
            <a:r>
              <a:rPr lang="en-US" b="1" dirty="0">
                <a:latin typeface="Arial" panose="020B0604020202020204" pitchFamily="34" charset="0"/>
              </a:rPr>
              <a:t>racemic mixture</a:t>
            </a:r>
            <a:r>
              <a:rPr lang="en-US" dirty="0">
                <a:latin typeface="Arial" panose="020B0604020202020204" pitchFamily="34" charset="0"/>
              </a:rPr>
              <a:t>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One naming system to distinguish enantiomers is D &amp; L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703097-9513-92DB-D2AD-57C8946AD0A8}"/>
              </a:ext>
            </a:extLst>
          </p:cNvPr>
          <p:cNvGrpSpPr/>
          <p:nvPr/>
        </p:nvGrpSpPr>
        <p:grpSpPr>
          <a:xfrm>
            <a:off x="8503226" y="898727"/>
            <a:ext cx="1739527" cy="1754327"/>
            <a:chOff x="8323056" y="893968"/>
            <a:chExt cx="1739527" cy="1754327"/>
          </a:xfrm>
        </p:grpSpPr>
        <p:pic>
          <p:nvPicPr>
            <p:cNvPr id="3" name="Content Placeholder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07" t="10637" r="56194" b="5462"/>
            <a:stretch/>
          </p:blipFill>
          <p:spPr>
            <a:xfrm>
              <a:off x="8323056" y="893968"/>
              <a:ext cx="1739527" cy="1754327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1C185A-902D-439A-8A16-93D5296C1CD0}"/>
                </a:ext>
              </a:extLst>
            </p:cNvPr>
            <p:cNvSpPr/>
            <p:nvPr/>
          </p:nvSpPr>
          <p:spPr>
            <a:xfrm>
              <a:off x="9002320" y="950359"/>
              <a:ext cx="381000" cy="3810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9ABA289-02F8-44CA-BF0B-F29DF7CE6634}"/>
                </a:ext>
              </a:extLst>
            </p:cNvPr>
            <p:cNvSpPr/>
            <p:nvPr/>
          </p:nvSpPr>
          <p:spPr>
            <a:xfrm>
              <a:off x="9652335" y="1914255"/>
              <a:ext cx="381000" cy="381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B4FB89A-0F7B-446F-A129-A50313FEC91A}"/>
                </a:ext>
              </a:extLst>
            </p:cNvPr>
            <p:cNvSpPr/>
            <p:nvPr/>
          </p:nvSpPr>
          <p:spPr>
            <a:xfrm>
              <a:off x="8620996" y="2241464"/>
              <a:ext cx="381000" cy="381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FDECAEB-985B-43CF-A134-7E2A291B4C8E}"/>
                </a:ext>
              </a:extLst>
            </p:cNvPr>
            <p:cNvSpPr/>
            <p:nvPr/>
          </p:nvSpPr>
          <p:spPr>
            <a:xfrm>
              <a:off x="8414167" y="1771132"/>
              <a:ext cx="381000" cy="381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4253ABD-C44E-6E4E-E109-16C12631016F}"/>
              </a:ext>
            </a:extLst>
          </p:cNvPr>
          <p:cNvGrpSpPr/>
          <p:nvPr/>
        </p:nvGrpSpPr>
        <p:grpSpPr>
          <a:xfrm>
            <a:off x="10555674" y="808038"/>
            <a:ext cx="1739527" cy="1754327"/>
            <a:chOff x="8323056" y="893968"/>
            <a:chExt cx="1739527" cy="1754327"/>
          </a:xfrm>
        </p:grpSpPr>
        <p:pic>
          <p:nvPicPr>
            <p:cNvPr id="24" name="Content Placeholder 3">
              <a:extLst>
                <a:ext uri="{FF2B5EF4-FFF2-40B4-BE49-F238E27FC236}">
                  <a16:creationId xmlns:a16="http://schemas.microsoft.com/office/drawing/2014/main" id="{FC6959ED-3357-40C8-F71B-449CEC289A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07" t="10637" r="56194" b="5462"/>
            <a:stretch/>
          </p:blipFill>
          <p:spPr>
            <a:xfrm>
              <a:off x="8323056" y="893968"/>
              <a:ext cx="1739527" cy="1754327"/>
            </a:xfrm>
            <a:prstGeom prst="rect">
              <a:avLst/>
            </a:prstGeom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27B0DC9-1D91-5BBE-408C-D7A8950D5CA7}"/>
                </a:ext>
              </a:extLst>
            </p:cNvPr>
            <p:cNvSpPr/>
            <p:nvPr/>
          </p:nvSpPr>
          <p:spPr>
            <a:xfrm>
              <a:off x="9002320" y="950359"/>
              <a:ext cx="381000" cy="3810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655D037-E6A7-C26A-CF4F-6A53490B8139}"/>
                </a:ext>
              </a:extLst>
            </p:cNvPr>
            <p:cNvSpPr/>
            <p:nvPr/>
          </p:nvSpPr>
          <p:spPr>
            <a:xfrm>
              <a:off x="8412549" y="1834633"/>
              <a:ext cx="381000" cy="381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ADCB097-0830-B5BA-397B-3D5FF259F563}"/>
                </a:ext>
              </a:extLst>
            </p:cNvPr>
            <p:cNvSpPr/>
            <p:nvPr/>
          </p:nvSpPr>
          <p:spPr>
            <a:xfrm>
              <a:off x="8620996" y="2241464"/>
              <a:ext cx="381000" cy="381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C9E9DE3-BD7F-AB29-1B5F-A08BAE6BA3C1}"/>
                </a:ext>
              </a:extLst>
            </p:cNvPr>
            <p:cNvSpPr/>
            <p:nvPr/>
          </p:nvSpPr>
          <p:spPr>
            <a:xfrm>
              <a:off x="9598377" y="1980808"/>
              <a:ext cx="381000" cy="381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pic>
        <p:nvPicPr>
          <p:cNvPr id="35" name="Picture 3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5DDF65E-D67B-80DD-9E6D-E7AC28F1FC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81" y="4671775"/>
            <a:ext cx="2895600" cy="18851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B07830-8096-F763-9E9C-BF9ED085FC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881" y="3079007"/>
            <a:ext cx="5098764" cy="3658787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D74B9BC-9672-954B-59BA-547EFB4F4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E5FCC-2A9F-4C95-AEE1-BE475F77559A}" type="datetime1">
              <a:rPr lang="en-US" smtClean="0"/>
              <a:t>8/17/2024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226E568-5388-903C-C1AF-414A3636B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7BA68C5-3860-5177-A9C4-4BD2A7DC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590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Box 118">
            <a:extLst>
              <a:ext uri="{FF2B5EF4-FFF2-40B4-BE49-F238E27FC236}">
                <a16:creationId xmlns:a16="http://schemas.microsoft.com/office/drawing/2014/main" id="{E95219AF-52F8-677E-3F4B-A9AD130BEAF7}"/>
              </a:ext>
            </a:extLst>
          </p:cNvPr>
          <p:cNvSpPr txBox="1"/>
          <p:nvPr/>
        </p:nvSpPr>
        <p:spPr>
          <a:xfrm>
            <a:off x="4337997" y="196389"/>
            <a:ext cx="5640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Identify the Chiral Centers on Threonine</a:t>
            </a: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0EDE7591-CC68-4CED-027F-82935ECE9F71}"/>
              </a:ext>
            </a:extLst>
          </p:cNvPr>
          <p:cNvGrpSpPr/>
          <p:nvPr/>
        </p:nvGrpSpPr>
        <p:grpSpPr>
          <a:xfrm>
            <a:off x="2207272" y="1787601"/>
            <a:ext cx="3653569" cy="4140136"/>
            <a:chOff x="3825793" y="1660526"/>
            <a:chExt cx="4029075" cy="4565650"/>
          </a:xfrm>
        </p:grpSpPr>
        <p:graphicFrame>
          <p:nvGraphicFramePr>
            <p:cNvPr id="118" name="Object 117">
              <a:extLst>
                <a:ext uri="{FF2B5EF4-FFF2-40B4-BE49-F238E27FC236}">
                  <a16:creationId xmlns:a16="http://schemas.microsoft.com/office/drawing/2014/main" id="{B9C88825-5168-2D38-8E13-8C15107C338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825793" y="1660526"/>
            <a:ext cx="4029075" cy="4565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MDLDrawObject Class" r:id="rId2" imgW="2561504" imgH="2904008" progId="MDLDrawOLE.MDLDrawObject.1">
                    <p:embed/>
                  </p:oleObj>
                </mc:Choice>
                <mc:Fallback>
                  <p:oleObj name="MDLDrawObject Class" r:id="rId2" imgW="2561504" imgH="2904008" progId="MDLDrawOLE.MDLDrawObject.1">
                    <p:embed/>
                    <p:pic>
                      <p:nvPicPr>
                        <p:cNvPr id="118" name="Object 117">
                          <a:extLst>
                            <a:ext uri="{FF2B5EF4-FFF2-40B4-BE49-F238E27FC236}">
                              <a16:creationId xmlns:a16="http://schemas.microsoft.com/office/drawing/2014/main" id="{B9C88825-5168-2D38-8E13-8C15107C338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3825793" y="1660526"/>
                          <a:ext cx="4029075" cy="45656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7E52DFB7-006D-44EC-7E92-02D717A6FC33}"/>
                </a:ext>
              </a:extLst>
            </p:cNvPr>
            <p:cNvSpPr txBox="1"/>
            <p:nvPr/>
          </p:nvSpPr>
          <p:spPr>
            <a:xfrm>
              <a:off x="6657253" y="4894218"/>
              <a:ext cx="346835" cy="409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14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A075903F-AA7F-3BA7-5B01-26EA731CD8BE}"/>
                </a:ext>
              </a:extLst>
            </p:cNvPr>
            <p:cNvSpPr txBox="1"/>
            <p:nvPr/>
          </p:nvSpPr>
          <p:spPr>
            <a:xfrm>
              <a:off x="5316786" y="3947574"/>
              <a:ext cx="346835" cy="409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14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93E908C2-1C6E-E1D4-A05A-F58953AF9B16}"/>
                </a:ext>
              </a:extLst>
            </p:cNvPr>
            <p:cNvSpPr txBox="1"/>
            <p:nvPr/>
          </p:nvSpPr>
          <p:spPr>
            <a:xfrm>
              <a:off x="5350587" y="3173323"/>
              <a:ext cx="346835" cy="409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14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AFD6E881-A9A7-4C17-DBD1-65E5F7553CB4}"/>
                </a:ext>
              </a:extLst>
            </p:cNvPr>
            <p:cNvSpPr txBox="1"/>
            <p:nvPr/>
          </p:nvSpPr>
          <p:spPr>
            <a:xfrm>
              <a:off x="4664787" y="2859088"/>
              <a:ext cx="346835" cy="409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14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1C224F15-F6FB-6786-1486-8013D55AD77D}"/>
              </a:ext>
            </a:extLst>
          </p:cNvPr>
          <p:cNvSpPr txBox="1"/>
          <p:nvPr/>
        </p:nvSpPr>
        <p:spPr>
          <a:xfrm>
            <a:off x="6873081" y="2088858"/>
            <a:ext cx="2376676" cy="28841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14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sz="1814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 or No?</a:t>
            </a:r>
          </a:p>
          <a:p>
            <a:pPr algn="l"/>
            <a:endParaRPr lang="en-US" sz="1814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814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814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	 Yes or No?</a:t>
            </a:r>
          </a:p>
          <a:p>
            <a:pPr algn="l"/>
            <a:endParaRPr lang="en-US" sz="1814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814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814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	 Yes or No?</a:t>
            </a:r>
          </a:p>
          <a:p>
            <a:pPr algn="l"/>
            <a:endParaRPr lang="en-US" sz="1814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814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814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	 Yes or No?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CFD309-EA7E-42B4-EF6D-F938BF584C09}"/>
              </a:ext>
            </a:extLst>
          </p:cNvPr>
          <p:cNvSpPr txBox="1"/>
          <p:nvPr/>
        </p:nvSpPr>
        <p:spPr>
          <a:xfrm>
            <a:off x="702699" y="1085510"/>
            <a:ext cx="3433953" cy="371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14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identify chiral centers?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DBE71D-1ABE-EED3-F78A-A3645BF19AF8}"/>
              </a:ext>
            </a:extLst>
          </p:cNvPr>
          <p:cNvSpPr txBox="1"/>
          <p:nvPr/>
        </p:nvSpPr>
        <p:spPr>
          <a:xfrm>
            <a:off x="6612980" y="1601133"/>
            <a:ext cx="2656496" cy="371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14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carbon is chiral?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F763AA-FB41-2629-EB52-33A59C0AF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FCF61-4C7E-487B-94DC-D844B4E033C0}" type="datetime1">
              <a:rPr lang="en-US" smtClean="0"/>
              <a:t>8/17/2024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05781C-8774-A232-DDC4-8664FA932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95EB82-38F4-8028-E2E9-6F648A65F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775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89684" y="-2949"/>
            <a:ext cx="5804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</a:rPr>
              <a:t>Chirality and Molecular Interactions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E42C01-2B8A-7C9E-3342-03C5FBC4855C}"/>
              </a:ext>
            </a:extLst>
          </p:cNvPr>
          <p:cNvSpPr txBox="1"/>
          <p:nvPr/>
        </p:nvSpPr>
        <p:spPr>
          <a:xfrm>
            <a:off x="4510881" y="5134030"/>
            <a:ext cx="4253648" cy="178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</a:rPr>
              <a:t>L-Alanine binds better because of more favorable _______________ interactions.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8D2526A-B075-E6E1-BCFD-7BA6C1D26B80}"/>
              </a:ext>
            </a:extLst>
          </p:cNvPr>
          <p:cNvSpPr txBox="1"/>
          <p:nvPr/>
        </p:nvSpPr>
        <p:spPr>
          <a:xfrm flipH="1">
            <a:off x="4209843" y="938266"/>
            <a:ext cx="5254037" cy="68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</a:rPr>
              <a:t>Two Different enantiomers (L and D alanine) binding to the same receptor  protein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073DE39C-F504-3F9D-C049-51F5D0B1A5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5198369"/>
              </p:ext>
            </p:extLst>
          </p:nvPr>
        </p:nvGraphicFramePr>
        <p:xfrm>
          <a:off x="3367881" y="1813889"/>
          <a:ext cx="6781800" cy="3320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3" imgW="6904460" imgH="3380521" progId="MDLDrawOLE.MDLDrawObject.1">
                  <p:embed/>
                </p:oleObj>
              </mc:Choice>
              <mc:Fallback>
                <p:oleObj name="MDLDrawObject Class" r:id="rId3" imgW="6904460" imgH="3380521" progId="MDLDrawOLE.MDLDrawObject.1">
                  <p:embed/>
                  <p:pic>
                    <p:nvPicPr>
                      <p:cNvPr id="91" name="Object 90">
                        <a:extLst>
                          <a:ext uri="{FF2B5EF4-FFF2-40B4-BE49-F238E27FC236}">
                            <a16:creationId xmlns:a16="http://schemas.microsoft.com/office/drawing/2014/main" id="{AD9CB33B-FCA8-4217-9873-862E321E80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67881" y="1813889"/>
                        <a:ext cx="6781800" cy="33201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6278F9-4035-1A27-A944-BDBD9B7C2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E90D-FF66-4354-905D-85B095CF4223}" type="datetime1">
              <a:rPr lang="en-US" smtClean="0"/>
              <a:t>8/17/2024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35DDC52-45C9-2489-4920-F8116F262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65A953F-6BF9-75AA-2F2F-A6F07B372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585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4D3A081-D1E6-4EFB-8D7C-63EF58633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081" y="3855206"/>
            <a:ext cx="2381250" cy="10477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B58D982-0294-472F-BCB6-4B9FC012504C}"/>
              </a:ext>
            </a:extLst>
          </p:cNvPr>
          <p:cNvSpPr/>
          <p:nvPr/>
        </p:nvSpPr>
        <p:spPr>
          <a:xfrm>
            <a:off x="2449690" y="3416913"/>
            <a:ext cx="1571264" cy="3888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latin typeface="Arial" panose="020B0604020202020204" pitchFamily="34" charset="0"/>
              </a:rPr>
              <a:t>Propranolol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9F5666-93D3-473D-A606-B242B77D9514}"/>
              </a:ext>
            </a:extLst>
          </p:cNvPr>
          <p:cNvSpPr/>
          <p:nvPr/>
        </p:nvSpPr>
        <p:spPr>
          <a:xfrm>
            <a:off x="2169668" y="5016602"/>
            <a:ext cx="1641796" cy="3888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</a:rPr>
              <a:t>levalbuterol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565135-E36A-4BCF-88C2-9BDA088898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261" y="5058063"/>
            <a:ext cx="2143125" cy="9525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A29D149-A501-4E7D-A882-5AF28B26B47B}"/>
              </a:ext>
            </a:extLst>
          </p:cNvPr>
          <p:cNvSpPr/>
          <p:nvPr/>
        </p:nvSpPr>
        <p:spPr>
          <a:xfrm>
            <a:off x="8197425" y="3201618"/>
            <a:ext cx="1451038" cy="3888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</a:rPr>
              <a:t>levamisole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B862E4A-87B7-4F31-AD61-1E90F015CA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281" y="3471919"/>
            <a:ext cx="1714500" cy="62865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A30B7B0-CFE6-41A7-BD67-68D9797687EF}"/>
              </a:ext>
            </a:extLst>
          </p:cNvPr>
          <p:cNvSpPr/>
          <p:nvPr/>
        </p:nvSpPr>
        <p:spPr>
          <a:xfrm>
            <a:off x="8241548" y="4535472"/>
            <a:ext cx="1435008" cy="3888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</a:rPr>
              <a:t>citalopram</a:t>
            </a:r>
          </a:p>
        </p:txBody>
      </p:sp>
      <p:pic>
        <p:nvPicPr>
          <p:cNvPr id="39942" name="Picture 6" descr="citalopram - Wiktionary">
            <a:hlinkClick r:id="rId6"/>
            <a:extLst>
              <a:ext uri="{FF2B5EF4-FFF2-40B4-BE49-F238E27FC236}">
                <a16:creationId xmlns:a16="http://schemas.microsoft.com/office/drawing/2014/main" id="{18ACC12F-DDC1-4823-B26C-956E98E56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777" y="4530194"/>
            <a:ext cx="2095500" cy="164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7D65687-5AD2-4758-943B-BC1A2F59FBC4}"/>
              </a:ext>
            </a:extLst>
          </p:cNvPr>
          <p:cNvSpPr txBox="1"/>
          <p:nvPr/>
        </p:nvSpPr>
        <p:spPr>
          <a:xfrm>
            <a:off x="556279" y="3979627"/>
            <a:ext cx="2123984" cy="1278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1. Racemic mixture is used to treat high blood pressure.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D19D2F9-F19E-4182-997E-D03EAC001FDC}"/>
              </a:ext>
            </a:extLst>
          </p:cNvPr>
          <p:cNvSpPr txBox="1"/>
          <p:nvPr/>
        </p:nvSpPr>
        <p:spPr>
          <a:xfrm>
            <a:off x="482458" y="5579315"/>
            <a:ext cx="3029498" cy="68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2. R-enantiomer used to treat asthma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C5D7B21-C250-45E5-B461-66FD6FD8DE4B}"/>
              </a:ext>
            </a:extLst>
          </p:cNvPr>
          <p:cNvSpPr txBox="1"/>
          <p:nvPr/>
        </p:nvSpPr>
        <p:spPr>
          <a:xfrm>
            <a:off x="6263481" y="3882161"/>
            <a:ext cx="3645436" cy="68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3. L-form used to treat parasitic worm infections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FBB1A6F-62D8-4913-B96C-C8EE9D401FB6}"/>
              </a:ext>
            </a:extLst>
          </p:cNvPr>
          <p:cNvSpPr txBox="1"/>
          <p:nvPr/>
        </p:nvSpPr>
        <p:spPr>
          <a:xfrm>
            <a:off x="6422172" y="5283706"/>
            <a:ext cx="2965510" cy="68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4. </a:t>
            </a:r>
            <a:r>
              <a:rPr lang="en-US" dirty="0" err="1">
                <a:latin typeface="Arial" panose="020B0604020202020204" pitchFamily="34" charset="0"/>
              </a:rPr>
              <a:t>Antidepressent</a:t>
            </a:r>
            <a:r>
              <a:rPr lang="en-US" dirty="0">
                <a:latin typeface="Arial" panose="020B0604020202020204" pitchFamily="34" charset="0"/>
              </a:rPr>
              <a:t> (escitalopram is L)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91A3DA-4821-B115-8D93-35E1C264DC1D}"/>
              </a:ext>
            </a:extLst>
          </p:cNvPr>
          <p:cNvSpPr txBox="1"/>
          <p:nvPr/>
        </p:nvSpPr>
        <p:spPr>
          <a:xfrm>
            <a:off x="4722694" y="89255"/>
            <a:ext cx="4283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latin typeface="Arial" panose="020B0604020202020204" pitchFamily="34" charset="0"/>
              </a:rPr>
              <a:t>Drugs with Chiral Centers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BC71AD-9106-0E85-FBB3-D615DA339AD5}"/>
              </a:ext>
            </a:extLst>
          </p:cNvPr>
          <p:cNvSpPr txBox="1"/>
          <p:nvPr/>
        </p:nvSpPr>
        <p:spPr>
          <a:xfrm>
            <a:off x="3855515" y="1863046"/>
            <a:ext cx="5252563" cy="703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85" dirty="0">
                <a:latin typeface="Arial" panose="020B0604020202020204" pitchFamily="34" charset="0"/>
                <a:hlinkClick r:id="rId8"/>
              </a:rPr>
              <a:t>https://educationalgames.nobelprize.org/educational/chemistry/chiral/game/game.html</a:t>
            </a:r>
            <a:endParaRPr lang="en-US" sz="1985" dirty="0">
              <a:latin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53B032C-2213-16E7-3B2C-FBCB617BF6F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4998"/>
          <a:stretch/>
        </p:blipFill>
        <p:spPr>
          <a:xfrm>
            <a:off x="734604" y="1399113"/>
            <a:ext cx="3141482" cy="180250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DCA9035-4FC4-4590-F767-C78563A2BD1A}"/>
              </a:ext>
            </a:extLst>
          </p:cNvPr>
          <p:cNvSpPr txBox="1"/>
          <p:nvPr/>
        </p:nvSpPr>
        <p:spPr>
          <a:xfrm>
            <a:off x="777081" y="926324"/>
            <a:ext cx="4880390" cy="3978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985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Nobel Prize for Chiral Synthesis 2001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A607453-6F10-E70F-FE3A-F822E3EA1A1B}"/>
              </a:ext>
            </a:extLst>
          </p:cNvPr>
          <p:cNvSpPr txBox="1"/>
          <p:nvPr/>
        </p:nvSpPr>
        <p:spPr>
          <a:xfrm>
            <a:off x="3978179" y="1460968"/>
            <a:ext cx="2018501" cy="397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85" dirty="0">
                <a:latin typeface="Arial" panose="020B0604020202020204" pitchFamily="34" charset="0"/>
              </a:rPr>
              <a:t>and a fun game: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5C1A05-658F-A6C5-A24B-DA54D8ED1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3C956-A174-44D0-ADC1-21BDD73CB791}" type="datetime1">
              <a:rPr lang="en-US" smtClean="0"/>
              <a:t>8/17/2024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D7D0F2-EA3E-F4A3-8288-5218E9400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59A348-3369-A477-0D33-018996A48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527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733556" y="0"/>
            <a:ext cx="8229600" cy="792163"/>
          </a:xfrm>
        </p:spPr>
        <p:txBody>
          <a:bodyPr>
            <a:normAutofit/>
          </a:bodyPr>
          <a:lstStyle/>
          <a:p>
            <a:r>
              <a:rPr lang="en-US" sz="2800" dirty="0"/>
              <a:t>pH, Strong Acids &amp; Bases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396081" y="3611430"/>
            <a:ext cx="5032375" cy="2536825"/>
          </a:xfrm>
        </p:spPr>
        <p:txBody>
          <a:bodyPr>
            <a:normAutofit/>
          </a:bodyPr>
          <a:lstStyle/>
          <a:p>
            <a:r>
              <a:rPr lang="en-US" sz="1800" dirty="0"/>
              <a:t>Acids release protons and will lower the pH of the solution, e.g. </a:t>
            </a:r>
          </a:p>
          <a:p>
            <a:pPr marL="457189" lvl="1" indent="0">
              <a:buNone/>
            </a:pPr>
            <a:r>
              <a:rPr lang="en-US" sz="1800" dirty="0"/>
              <a:t>HCl + H</a:t>
            </a:r>
            <a:r>
              <a:rPr lang="en-US" sz="1800" baseline="-25000" dirty="0"/>
              <a:t>2</a:t>
            </a:r>
            <a:r>
              <a:rPr lang="en-US" sz="1800" dirty="0"/>
              <a:t>O     H</a:t>
            </a:r>
            <a:r>
              <a:rPr lang="en-US" sz="1800" baseline="-25000" dirty="0"/>
              <a:t>3</a:t>
            </a:r>
            <a:r>
              <a:rPr lang="en-US" sz="1800" dirty="0"/>
              <a:t>O</a:t>
            </a:r>
            <a:r>
              <a:rPr lang="en-US" sz="1800" baseline="30000" dirty="0"/>
              <a:t>+</a:t>
            </a:r>
            <a:r>
              <a:rPr lang="en-US" sz="1800" dirty="0"/>
              <a:t> + Cl</a:t>
            </a:r>
            <a:r>
              <a:rPr lang="en-US" sz="1800" baseline="30000" dirty="0"/>
              <a:t>-</a:t>
            </a:r>
          </a:p>
          <a:p>
            <a:r>
              <a:rPr lang="en-US" sz="1800" dirty="0"/>
              <a:t>Bases (e.g. ammonia, sodium hydroxide) will absorb protons and lower the hydrogen ion concentration. These increase the </a:t>
            </a:r>
            <a:r>
              <a:rPr lang="en-US" sz="1800" dirty="0" err="1"/>
              <a:t>pH.</a:t>
            </a:r>
            <a:endParaRPr lang="en-US" sz="1800" dirty="0"/>
          </a:p>
          <a:p>
            <a:pPr marL="457189" lvl="1" indent="0">
              <a:buNone/>
            </a:pPr>
            <a:r>
              <a:rPr lang="en-US" sz="1800" dirty="0"/>
              <a:t>NaOH       Na</a:t>
            </a:r>
            <a:r>
              <a:rPr lang="en-US" sz="1800" baseline="30000" dirty="0"/>
              <a:t>+</a:t>
            </a:r>
            <a:r>
              <a:rPr lang="en-US" sz="1800" dirty="0"/>
              <a:t> + OH</a:t>
            </a:r>
            <a:r>
              <a:rPr lang="en-US" sz="1800" baseline="30000" dirty="0"/>
              <a:t>-</a:t>
            </a:r>
          </a:p>
          <a:p>
            <a:pPr marL="457189" lvl="1" indent="0">
              <a:buNone/>
            </a:pPr>
            <a:r>
              <a:rPr lang="en-US" sz="1800" dirty="0"/>
              <a:t>OH</a:t>
            </a:r>
            <a:r>
              <a:rPr lang="en-US" sz="1800" baseline="30000" dirty="0"/>
              <a:t>-</a:t>
            </a:r>
            <a:r>
              <a:rPr lang="en-US" sz="1800" dirty="0"/>
              <a:t> + H</a:t>
            </a:r>
            <a:r>
              <a:rPr lang="en-US" sz="1800" baseline="-25000" dirty="0"/>
              <a:t>3</a:t>
            </a:r>
            <a:r>
              <a:rPr lang="en-US" sz="1800" dirty="0"/>
              <a:t>O</a:t>
            </a:r>
            <a:r>
              <a:rPr lang="en-US" sz="1800" baseline="30000" dirty="0"/>
              <a:t>+</a:t>
            </a:r>
            <a:r>
              <a:rPr lang="en-US" sz="1800" dirty="0"/>
              <a:t>    2 H</a:t>
            </a:r>
            <a:r>
              <a:rPr lang="en-US" sz="1800" baseline="-25000" dirty="0"/>
              <a:t>2</a:t>
            </a:r>
            <a:r>
              <a:rPr lang="en-US" sz="1800" dirty="0"/>
              <a:t>O 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8"/>
          <a:stretch/>
        </p:blipFill>
        <p:spPr>
          <a:xfrm>
            <a:off x="10458067" y="384175"/>
            <a:ext cx="2526095" cy="3958039"/>
          </a:xfr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35E766F-D83B-10BE-4F4E-39A0977FA1B2}"/>
              </a:ext>
            </a:extLst>
          </p:cNvPr>
          <p:cNvGrpSpPr/>
          <p:nvPr/>
        </p:nvGrpSpPr>
        <p:grpSpPr>
          <a:xfrm>
            <a:off x="1767681" y="4382174"/>
            <a:ext cx="533400" cy="1569719"/>
            <a:chOff x="1630362" y="4373429"/>
            <a:chExt cx="533400" cy="1569719"/>
          </a:xfrm>
        </p:grpSpPr>
        <p:sp>
          <p:nvSpPr>
            <p:cNvPr id="8" name="Right Arrow 7"/>
            <p:cNvSpPr/>
            <p:nvPr/>
          </p:nvSpPr>
          <p:spPr>
            <a:xfrm>
              <a:off x="1630362" y="5562148"/>
              <a:ext cx="152400" cy="762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9" name="Left-Right Arrow 8"/>
            <p:cNvSpPr/>
            <p:nvPr/>
          </p:nvSpPr>
          <p:spPr>
            <a:xfrm>
              <a:off x="1935162" y="4373429"/>
              <a:ext cx="152400" cy="45719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0" name="Left-Right Arrow 9"/>
            <p:cNvSpPr/>
            <p:nvPr/>
          </p:nvSpPr>
          <p:spPr>
            <a:xfrm>
              <a:off x="2011362" y="5897429"/>
              <a:ext cx="152400" cy="45719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19881" y="542462"/>
            <a:ext cx="4876800" cy="2168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pH = –log [H</a:t>
            </a:r>
            <a:r>
              <a:rPr lang="en-US" baseline="30000" dirty="0">
                <a:solidFill>
                  <a:srgbClr val="FF0000"/>
                </a:solidFill>
                <a:latin typeface="Arial" panose="020B0604020202020204" pitchFamily="34" charset="0"/>
              </a:rPr>
              <a:t>+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] = -log[H</a:t>
            </a:r>
            <a:r>
              <a:rPr lang="en-US" baseline="-25000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O</a:t>
            </a:r>
            <a:r>
              <a:rPr lang="en-US" baseline="30000" dirty="0">
                <a:solidFill>
                  <a:srgbClr val="FF0000"/>
                </a:solidFill>
                <a:latin typeface="Arial" panose="020B0604020202020204" pitchFamily="34" charset="0"/>
              </a:rPr>
              <a:t>+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]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The pH of a solution tells us how acidic the solution is.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The pH scale is used to transform the large range of possible [H+] values to more manageable numbers.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</a:rPr>
              <a:t>Note a low pH is a high [H+].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9B3376-00B8-4481-A53C-575944BDC83A}"/>
              </a:ext>
            </a:extLst>
          </p:cNvPr>
          <p:cNvSpPr txBox="1"/>
          <p:nvPr/>
        </p:nvSpPr>
        <p:spPr>
          <a:xfrm>
            <a:off x="243681" y="2664156"/>
            <a:ext cx="4953000" cy="98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</a:rPr>
              <a:t>The pH is a property of the solvent (water) and can be changed by the addition of a strong acid or base, such as </a:t>
            </a:r>
            <a:r>
              <a:rPr lang="en-US" i="1" dirty="0" err="1">
                <a:solidFill>
                  <a:srgbClr val="C00000"/>
                </a:solidFill>
                <a:latin typeface="Arial" panose="020B0604020202020204" pitchFamily="34" charset="0"/>
              </a:rPr>
              <a:t>HCl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</a:rPr>
              <a:t> or </a:t>
            </a:r>
            <a:r>
              <a:rPr lang="en-US" i="1" dirty="0" err="1">
                <a:solidFill>
                  <a:srgbClr val="C00000"/>
                </a:solidFill>
                <a:latin typeface="Arial" panose="020B0604020202020204" pitchFamily="34" charset="0"/>
              </a:rPr>
              <a:t>NaOH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1CB047-A35C-4CB4-8180-60E3261F0311}"/>
              </a:ext>
            </a:extLst>
          </p:cNvPr>
          <p:cNvSpPr txBox="1"/>
          <p:nvPr/>
        </p:nvSpPr>
        <p:spPr>
          <a:xfrm>
            <a:off x="8701881" y="5634205"/>
            <a:ext cx="396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1. Which solution has a higher H</a:t>
            </a:r>
            <a:r>
              <a:rPr lang="en-US" sz="2000" i="1" baseline="30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+</a:t>
            </a:r>
            <a:r>
              <a:rPr lang="en-US" sz="20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 concentration, pH=3 or pH 4.</a:t>
            </a:r>
          </a:p>
          <a:p>
            <a:r>
              <a:rPr lang="en-US" sz="20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2. How large is the difference?</a:t>
            </a:r>
          </a:p>
        </p:txBody>
      </p:sp>
      <p:sp>
        <p:nvSpPr>
          <p:cNvPr id="15" name="object 8">
            <a:extLst>
              <a:ext uri="{FF2B5EF4-FFF2-40B4-BE49-F238E27FC236}">
                <a16:creationId xmlns:a16="http://schemas.microsoft.com/office/drawing/2014/main" id="{E06B94DC-B8F1-EE37-683B-4F5F32359208}"/>
              </a:ext>
            </a:extLst>
          </p:cNvPr>
          <p:cNvSpPr/>
          <p:nvPr/>
        </p:nvSpPr>
        <p:spPr>
          <a:xfrm>
            <a:off x="5349081" y="1176338"/>
            <a:ext cx="5144853" cy="18455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6" name="object 88">
            <a:extLst>
              <a:ext uri="{FF2B5EF4-FFF2-40B4-BE49-F238E27FC236}">
                <a16:creationId xmlns:a16="http://schemas.microsoft.com/office/drawing/2014/main" id="{978504E9-747E-3E53-914C-E03DA1C42414}"/>
              </a:ext>
            </a:extLst>
          </p:cNvPr>
          <p:cNvSpPr txBox="1"/>
          <p:nvPr/>
        </p:nvSpPr>
        <p:spPr>
          <a:xfrm>
            <a:off x="5190701" y="4125734"/>
            <a:ext cx="2129719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spc="-15" dirty="0">
                <a:latin typeface="Arial"/>
                <a:cs typeface="Arial"/>
              </a:rPr>
              <a:t>Hydronium</a:t>
            </a:r>
            <a:r>
              <a:rPr sz="2000" spc="-130" dirty="0">
                <a:latin typeface="Arial"/>
                <a:cs typeface="Arial"/>
              </a:rPr>
              <a:t> </a:t>
            </a:r>
            <a:r>
              <a:rPr sz="2000" spc="25" dirty="0">
                <a:latin typeface="Arial"/>
                <a:cs typeface="Arial"/>
              </a:rPr>
              <a:t>ion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7" name="object 89">
            <a:extLst>
              <a:ext uri="{FF2B5EF4-FFF2-40B4-BE49-F238E27FC236}">
                <a16:creationId xmlns:a16="http://schemas.microsoft.com/office/drawing/2014/main" id="{835C126A-EBDE-4EE9-8772-7D2A63B12F37}"/>
              </a:ext>
            </a:extLst>
          </p:cNvPr>
          <p:cNvSpPr txBox="1"/>
          <p:nvPr/>
        </p:nvSpPr>
        <p:spPr>
          <a:xfrm>
            <a:off x="7454978" y="4054290"/>
            <a:ext cx="933058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spc="10" dirty="0">
                <a:latin typeface="Arial"/>
                <a:cs typeface="Arial"/>
              </a:rPr>
              <a:t>W</a:t>
            </a:r>
            <a:r>
              <a:rPr sz="2000" spc="15" dirty="0">
                <a:latin typeface="Arial"/>
                <a:cs typeface="Arial"/>
              </a:rPr>
              <a:t>a</a:t>
            </a:r>
            <a:r>
              <a:rPr sz="2000" spc="-35" dirty="0">
                <a:latin typeface="Arial"/>
                <a:cs typeface="Arial"/>
              </a:rPr>
              <a:t>t</a:t>
            </a:r>
            <a:r>
              <a:rPr sz="2000" spc="15" dirty="0">
                <a:latin typeface="Arial"/>
                <a:cs typeface="Arial"/>
              </a:rPr>
              <a:t>er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8" name="object 90">
            <a:extLst>
              <a:ext uri="{FF2B5EF4-FFF2-40B4-BE49-F238E27FC236}">
                <a16:creationId xmlns:a16="http://schemas.microsoft.com/office/drawing/2014/main" id="{55F25835-CD41-E7ED-1FFB-BBD754FA5949}"/>
              </a:ext>
            </a:extLst>
          </p:cNvPr>
          <p:cNvSpPr txBox="1"/>
          <p:nvPr/>
        </p:nvSpPr>
        <p:spPr>
          <a:xfrm>
            <a:off x="8957562" y="4108767"/>
            <a:ext cx="2047508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spc="-10" dirty="0">
                <a:latin typeface="Arial"/>
                <a:cs typeface="Arial"/>
              </a:rPr>
              <a:t>Hydroxide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spc="25" dirty="0">
                <a:latin typeface="Arial"/>
                <a:cs typeface="Arial"/>
              </a:rPr>
              <a:t>ion</a:t>
            </a:r>
            <a:endParaRPr sz="2000" dirty="0">
              <a:latin typeface="Arial"/>
              <a:cs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F48BA7E-9E35-9486-DECF-389F4DAB4244}"/>
              </a:ext>
            </a:extLst>
          </p:cNvPr>
          <p:cNvGrpSpPr/>
          <p:nvPr/>
        </p:nvGrpSpPr>
        <p:grpSpPr>
          <a:xfrm>
            <a:off x="5314380" y="3004139"/>
            <a:ext cx="1172740" cy="1118676"/>
            <a:chOff x="6281529" y="6172608"/>
            <a:chExt cx="726931" cy="693419"/>
          </a:xfrm>
        </p:grpSpPr>
        <p:sp>
          <p:nvSpPr>
            <p:cNvPr id="20" name="object 91">
              <a:extLst>
                <a:ext uri="{FF2B5EF4-FFF2-40B4-BE49-F238E27FC236}">
                  <a16:creationId xmlns:a16="http://schemas.microsoft.com/office/drawing/2014/main" id="{7FFA80FF-4152-B271-9BB7-491F6C45C33F}"/>
                </a:ext>
              </a:extLst>
            </p:cNvPr>
            <p:cNvSpPr/>
            <p:nvPr/>
          </p:nvSpPr>
          <p:spPr>
            <a:xfrm>
              <a:off x="6627673" y="6537963"/>
              <a:ext cx="93345" cy="97155"/>
            </a:xfrm>
            <a:custGeom>
              <a:avLst/>
              <a:gdLst/>
              <a:ahLst/>
              <a:cxnLst/>
              <a:rect l="l" t="t" r="r" b="b"/>
              <a:pathLst>
                <a:path w="93345" h="97154">
                  <a:moveTo>
                    <a:pt x="46376" y="0"/>
                  </a:moveTo>
                  <a:lnTo>
                    <a:pt x="38570" y="0"/>
                  </a:lnTo>
                  <a:lnTo>
                    <a:pt x="31680" y="1223"/>
                  </a:lnTo>
                  <a:lnTo>
                    <a:pt x="1453" y="31485"/>
                  </a:lnTo>
                  <a:lnTo>
                    <a:pt x="0" y="39498"/>
                  </a:lnTo>
                  <a:lnTo>
                    <a:pt x="0" y="49050"/>
                  </a:lnTo>
                  <a:lnTo>
                    <a:pt x="19482" y="89774"/>
                  </a:lnTo>
                  <a:lnTo>
                    <a:pt x="46645" y="96957"/>
                  </a:lnTo>
                  <a:lnTo>
                    <a:pt x="56673" y="96155"/>
                  </a:lnTo>
                  <a:lnTo>
                    <a:pt x="65641" y="93749"/>
                  </a:lnTo>
                  <a:lnTo>
                    <a:pt x="73550" y="89741"/>
                  </a:lnTo>
                  <a:lnTo>
                    <a:pt x="80398" y="84128"/>
                  </a:lnTo>
                  <a:lnTo>
                    <a:pt x="83033" y="80773"/>
                  </a:lnTo>
                  <a:lnTo>
                    <a:pt x="38853" y="80773"/>
                  </a:lnTo>
                  <a:lnTo>
                    <a:pt x="32487" y="78036"/>
                  </a:lnTo>
                  <a:lnTo>
                    <a:pt x="22461" y="67076"/>
                  </a:lnTo>
                  <a:lnTo>
                    <a:pt x="20042" y="59335"/>
                  </a:lnTo>
                  <a:lnTo>
                    <a:pt x="20008" y="37406"/>
                  </a:lnTo>
                  <a:lnTo>
                    <a:pt x="22394" y="29551"/>
                  </a:lnTo>
                  <a:lnTo>
                    <a:pt x="32164" y="18854"/>
                  </a:lnTo>
                  <a:lnTo>
                    <a:pt x="38597" y="16170"/>
                  </a:lnTo>
                  <a:lnTo>
                    <a:pt x="82920" y="16170"/>
                  </a:lnTo>
                  <a:lnTo>
                    <a:pt x="80304" y="12854"/>
                  </a:lnTo>
                  <a:lnTo>
                    <a:pt x="73407" y="7227"/>
                  </a:lnTo>
                  <a:lnTo>
                    <a:pt x="65455" y="3210"/>
                  </a:lnTo>
                  <a:lnTo>
                    <a:pt x="56445" y="802"/>
                  </a:lnTo>
                  <a:lnTo>
                    <a:pt x="46376" y="0"/>
                  </a:lnTo>
                  <a:close/>
                </a:path>
                <a:path w="93345" h="97154">
                  <a:moveTo>
                    <a:pt x="82920" y="16170"/>
                  </a:moveTo>
                  <a:lnTo>
                    <a:pt x="54559" y="16170"/>
                  </a:lnTo>
                  <a:lnTo>
                    <a:pt x="60951" y="18815"/>
                  </a:lnTo>
                  <a:lnTo>
                    <a:pt x="70601" y="29393"/>
                  </a:lnTo>
                  <a:lnTo>
                    <a:pt x="73010" y="37406"/>
                  </a:lnTo>
                  <a:lnTo>
                    <a:pt x="72955" y="49050"/>
                  </a:lnTo>
                  <a:lnTo>
                    <a:pt x="72545" y="55798"/>
                  </a:lnTo>
                  <a:lnTo>
                    <a:pt x="54289" y="80773"/>
                  </a:lnTo>
                  <a:lnTo>
                    <a:pt x="83033" y="80773"/>
                  </a:lnTo>
                  <a:lnTo>
                    <a:pt x="92989" y="48156"/>
                  </a:lnTo>
                  <a:lnTo>
                    <a:pt x="92227" y="37783"/>
                  </a:lnTo>
                  <a:lnTo>
                    <a:pt x="89842" y="28217"/>
                  </a:lnTo>
                  <a:lnTo>
                    <a:pt x="85868" y="19907"/>
                  </a:lnTo>
                  <a:lnTo>
                    <a:pt x="82920" y="16170"/>
                  </a:lnTo>
                  <a:close/>
                </a:path>
              </a:pathLst>
            </a:custGeom>
            <a:solidFill>
              <a:srgbClr val="EF0909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21" name="object 92">
              <a:extLst>
                <a:ext uri="{FF2B5EF4-FFF2-40B4-BE49-F238E27FC236}">
                  <a16:creationId xmlns:a16="http://schemas.microsoft.com/office/drawing/2014/main" id="{8737050C-F313-ECF0-6186-F3887126944F}"/>
                </a:ext>
              </a:extLst>
            </p:cNvPr>
            <p:cNvSpPr/>
            <p:nvPr/>
          </p:nvSpPr>
          <p:spPr>
            <a:xfrm>
              <a:off x="6742955" y="6496084"/>
              <a:ext cx="53975" cy="52705"/>
            </a:xfrm>
            <a:custGeom>
              <a:avLst/>
              <a:gdLst/>
              <a:ahLst/>
              <a:cxnLst/>
              <a:rect l="l" t="t" r="r" b="b"/>
              <a:pathLst>
                <a:path w="53975" h="52704">
                  <a:moveTo>
                    <a:pt x="33497" y="32946"/>
                  </a:moveTo>
                  <a:lnTo>
                    <a:pt x="20106" y="32946"/>
                  </a:lnTo>
                  <a:lnTo>
                    <a:pt x="20106" y="52445"/>
                  </a:lnTo>
                  <a:lnTo>
                    <a:pt x="33497" y="52445"/>
                  </a:lnTo>
                  <a:lnTo>
                    <a:pt x="33497" y="32946"/>
                  </a:lnTo>
                  <a:close/>
                </a:path>
                <a:path w="53975" h="52704">
                  <a:moveTo>
                    <a:pt x="53643" y="19486"/>
                  </a:moveTo>
                  <a:lnTo>
                    <a:pt x="0" y="19486"/>
                  </a:lnTo>
                  <a:lnTo>
                    <a:pt x="0" y="32946"/>
                  </a:lnTo>
                  <a:lnTo>
                    <a:pt x="53643" y="32946"/>
                  </a:lnTo>
                  <a:lnTo>
                    <a:pt x="53643" y="19486"/>
                  </a:lnTo>
                  <a:close/>
                </a:path>
                <a:path w="53975" h="52704">
                  <a:moveTo>
                    <a:pt x="33497" y="0"/>
                  </a:moveTo>
                  <a:lnTo>
                    <a:pt x="20106" y="0"/>
                  </a:lnTo>
                  <a:lnTo>
                    <a:pt x="20106" y="19486"/>
                  </a:lnTo>
                  <a:lnTo>
                    <a:pt x="33497" y="19486"/>
                  </a:lnTo>
                  <a:lnTo>
                    <a:pt x="33497" y="0"/>
                  </a:lnTo>
                  <a:close/>
                </a:path>
              </a:pathLst>
            </a:custGeom>
            <a:solidFill>
              <a:srgbClr val="EF0909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22" name="object 93">
              <a:extLst>
                <a:ext uri="{FF2B5EF4-FFF2-40B4-BE49-F238E27FC236}">
                  <a16:creationId xmlns:a16="http://schemas.microsoft.com/office/drawing/2014/main" id="{2895D7F3-7892-1E38-459F-F60E22A0AACD}"/>
                </a:ext>
              </a:extLst>
            </p:cNvPr>
            <p:cNvSpPr/>
            <p:nvPr/>
          </p:nvSpPr>
          <p:spPr>
            <a:xfrm>
              <a:off x="6281529" y="6616990"/>
              <a:ext cx="322917" cy="15078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23" name="object 94">
              <a:extLst>
                <a:ext uri="{FF2B5EF4-FFF2-40B4-BE49-F238E27FC236}">
                  <a16:creationId xmlns:a16="http://schemas.microsoft.com/office/drawing/2014/main" id="{91914D61-D887-88A8-5C57-0BD3F8DDE102}"/>
                </a:ext>
              </a:extLst>
            </p:cNvPr>
            <p:cNvSpPr/>
            <p:nvPr/>
          </p:nvSpPr>
          <p:spPr>
            <a:xfrm>
              <a:off x="6931625" y="6772047"/>
              <a:ext cx="76835" cy="93980"/>
            </a:xfrm>
            <a:custGeom>
              <a:avLst/>
              <a:gdLst/>
              <a:ahLst/>
              <a:cxnLst/>
              <a:rect l="l" t="t" r="r" b="b"/>
              <a:pathLst>
                <a:path w="76835" h="93979">
                  <a:moveTo>
                    <a:pt x="19366" y="0"/>
                  </a:moveTo>
                  <a:lnTo>
                    <a:pt x="0" y="0"/>
                  </a:lnTo>
                  <a:lnTo>
                    <a:pt x="0" y="93759"/>
                  </a:lnTo>
                  <a:lnTo>
                    <a:pt x="19366" y="93759"/>
                  </a:lnTo>
                  <a:lnTo>
                    <a:pt x="19366" y="52761"/>
                  </a:lnTo>
                  <a:lnTo>
                    <a:pt x="76670" y="52761"/>
                  </a:lnTo>
                  <a:lnTo>
                    <a:pt x="76670" y="36906"/>
                  </a:lnTo>
                  <a:lnTo>
                    <a:pt x="19366" y="36906"/>
                  </a:lnTo>
                  <a:lnTo>
                    <a:pt x="19366" y="0"/>
                  </a:lnTo>
                  <a:close/>
                </a:path>
                <a:path w="76835" h="93979">
                  <a:moveTo>
                    <a:pt x="76670" y="52761"/>
                  </a:moveTo>
                  <a:lnTo>
                    <a:pt x="57304" y="52761"/>
                  </a:lnTo>
                  <a:lnTo>
                    <a:pt x="57304" y="93759"/>
                  </a:lnTo>
                  <a:lnTo>
                    <a:pt x="76670" y="93759"/>
                  </a:lnTo>
                  <a:lnTo>
                    <a:pt x="76670" y="52761"/>
                  </a:lnTo>
                  <a:close/>
                </a:path>
                <a:path w="76835" h="93979">
                  <a:moveTo>
                    <a:pt x="76670" y="0"/>
                  </a:moveTo>
                  <a:lnTo>
                    <a:pt x="57304" y="0"/>
                  </a:lnTo>
                  <a:lnTo>
                    <a:pt x="57304" y="36906"/>
                  </a:lnTo>
                  <a:lnTo>
                    <a:pt x="76670" y="36906"/>
                  </a:lnTo>
                  <a:lnTo>
                    <a:pt x="766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24" name="object 95">
              <a:extLst>
                <a:ext uri="{FF2B5EF4-FFF2-40B4-BE49-F238E27FC236}">
                  <a16:creationId xmlns:a16="http://schemas.microsoft.com/office/drawing/2014/main" id="{8BC53B79-0D49-9428-3EA2-3C2F8CFCE98A}"/>
                </a:ext>
              </a:extLst>
            </p:cNvPr>
            <p:cNvSpPr/>
            <p:nvPr/>
          </p:nvSpPr>
          <p:spPr>
            <a:xfrm>
              <a:off x="6740762" y="6647302"/>
              <a:ext cx="164465" cy="128905"/>
            </a:xfrm>
            <a:custGeom>
              <a:avLst/>
              <a:gdLst/>
              <a:ahLst/>
              <a:cxnLst/>
              <a:rect l="l" t="t" r="r" b="b"/>
              <a:pathLst>
                <a:path w="164464" h="128904">
                  <a:moveTo>
                    <a:pt x="0" y="0"/>
                  </a:moveTo>
                  <a:lnTo>
                    <a:pt x="163879" y="128666"/>
                  </a:lnTo>
                </a:path>
              </a:pathLst>
            </a:custGeom>
            <a:ln w="1981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25" name="object 96">
              <a:extLst>
                <a:ext uri="{FF2B5EF4-FFF2-40B4-BE49-F238E27FC236}">
                  <a16:creationId xmlns:a16="http://schemas.microsoft.com/office/drawing/2014/main" id="{4EE80C3A-6D23-B2B4-54BC-C33E6523AEBF}"/>
                </a:ext>
              </a:extLst>
            </p:cNvPr>
            <p:cNvSpPr/>
            <p:nvPr/>
          </p:nvSpPr>
          <p:spPr>
            <a:xfrm>
              <a:off x="6693416" y="6172608"/>
              <a:ext cx="76835" cy="93980"/>
            </a:xfrm>
            <a:custGeom>
              <a:avLst/>
              <a:gdLst/>
              <a:ahLst/>
              <a:cxnLst/>
              <a:rect l="l" t="t" r="r" b="b"/>
              <a:pathLst>
                <a:path w="76835" h="93979">
                  <a:moveTo>
                    <a:pt x="19366" y="0"/>
                  </a:moveTo>
                  <a:lnTo>
                    <a:pt x="0" y="0"/>
                  </a:lnTo>
                  <a:lnTo>
                    <a:pt x="0" y="93759"/>
                  </a:lnTo>
                  <a:lnTo>
                    <a:pt x="19366" y="93759"/>
                  </a:lnTo>
                  <a:lnTo>
                    <a:pt x="19366" y="52761"/>
                  </a:lnTo>
                  <a:lnTo>
                    <a:pt x="76670" y="52761"/>
                  </a:lnTo>
                  <a:lnTo>
                    <a:pt x="76670" y="36906"/>
                  </a:lnTo>
                  <a:lnTo>
                    <a:pt x="19366" y="36906"/>
                  </a:lnTo>
                  <a:lnTo>
                    <a:pt x="19366" y="0"/>
                  </a:lnTo>
                  <a:close/>
                </a:path>
                <a:path w="76835" h="93979">
                  <a:moveTo>
                    <a:pt x="76670" y="52761"/>
                  </a:moveTo>
                  <a:lnTo>
                    <a:pt x="57304" y="52761"/>
                  </a:lnTo>
                  <a:lnTo>
                    <a:pt x="57304" y="93759"/>
                  </a:lnTo>
                  <a:lnTo>
                    <a:pt x="76670" y="93759"/>
                  </a:lnTo>
                  <a:lnTo>
                    <a:pt x="76670" y="52761"/>
                  </a:lnTo>
                  <a:close/>
                </a:path>
                <a:path w="76835" h="93979">
                  <a:moveTo>
                    <a:pt x="76670" y="0"/>
                  </a:moveTo>
                  <a:lnTo>
                    <a:pt x="57304" y="0"/>
                  </a:lnTo>
                  <a:lnTo>
                    <a:pt x="57304" y="36906"/>
                  </a:lnTo>
                  <a:lnTo>
                    <a:pt x="76670" y="36906"/>
                  </a:lnTo>
                  <a:lnTo>
                    <a:pt x="766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26" name="object 97">
              <a:extLst>
                <a:ext uri="{FF2B5EF4-FFF2-40B4-BE49-F238E27FC236}">
                  <a16:creationId xmlns:a16="http://schemas.microsoft.com/office/drawing/2014/main" id="{E12F9AF5-484A-C331-0454-DA918E28B278}"/>
                </a:ext>
              </a:extLst>
            </p:cNvPr>
            <p:cNvSpPr/>
            <p:nvPr/>
          </p:nvSpPr>
          <p:spPr>
            <a:xfrm>
              <a:off x="6689149" y="6285853"/>
              <a:ext cx="35560" cy="224154"/>
            </a:xfrm>
            <a:custGeom>
              <a:avLst/>
              <a:gdLst/>
              <a:ahLst/>
              <a:cxnLst/>
              <a:rect l="l" t="t" r="r" b="b"/>
              <a:pathLst>
                <a:path w="35560" h="224154">
                  <a:moveTo>
                    <a:pt x="0" y="224044"/>
                  </a:moveTo>
                  <a:lnTo>
                    <a:pt x="35340" y="0"/>
                  </a:lnTo>
                </a:path>
              </a:pathLst>
            </a:custGeom>
            <a:ln w="200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79B86BF-F68D-7B48-6856-28C37A1A32E1}"/>
              </a:ext>
            </a:extLst>
          </p:cNvPr>
          <p:cNvGrpSpPr/>
          <p:nvPr/>
        </p:nvGrpSpPr>
        <p:grpSpPr>
          <a:xfrm>
            <a:off x="9250257" y="3249712"/>
            <a:ext cx="826173" cy="570046"/>
            <a:chOff x="9241512" y="6414299"/>
            <a:chExt cx="499420" cy="289880"/>
          </a:xfrm>
        </p:grpSpPr>
        <p:sp>
          <p:nvSpPr>
            <p:cNvPr id="28" name="object 98">
              <a:extLst>
                <a:ext uri="{FF2B5EF4-FFF2-40B4-BE49-F238E27FC236}">
                  <a16:creationId xmlns:a16="http://schemas.microsoft.com/office/drawing/2014/main" id="{8A170BF5-88F0-276E-8CC5-B80567EAB18F}"/>
                </a:ext>
              </a:extLst>
            </p:cNvPr>
            <p:cNvSpPr/>
            <p:nvPr/>
          </p:nvSpPr>
          <p:spPr>
            <a:xfrm>
              <a:off x="9326029" y="6425193"/>
              <a:ext cx="93345" cy="97155"/>
            </a:xfrm>
            <a:custGeom>
              <a:avLst/>
              <a:gdLst/>
              <a:ahLst/>
              <a:cxnLst/>
              <a:rect l="l" t="t" r="r" b="b"/>
              <a:pathLst>
                <a:path w="93345" h="97154">
                  <a:moveTo>
                    <a:pt x="46295" y="0"/>
                  </a:moveTo>
                  <a:lnTo>
                    <a:pt x="38490" y="0"/>
                  </a:lnTo>
                  <a:lnTo>
                    <a:pt x="31626" y="1236"/>
                  </a:lnTo>
                  <a:lnTo>
                    <a:pt x="25704" y="3710"/>
                  </a:lnTo>
                  <a:lnTo>
                    <a:pt x="21129" y="5539"/>
                  </a:lnTo>
                  <a:lnTo>
                    <a:pt x="0" y="39511"/>
                  </a:lnTo>
                  <a:lnTo>
                    <a:pt x="0" y="49050"/>
                  </a:lnTo>
                  <a:lnTo>
                    <a:pt x="19407" y="89779"/>
                  </a:lnTo>
                  <a:lnTo>
                    <a:pt x="46565" y="96957"/>
                  </a:lnTo>
                  <a:lnTo>
                    <a:pt x="56631" y="96155"/>
                  </a:lnTo>
                  <a:lnTo>
                    <a:pt x="65625" y="93751"/>
                  </a:lnTo>
                  <a:lnTo>
                    <a:pt x="73533" y="89746"/>
                  </a:lnTo>
                  <a:lnTo>
                    <a:pt x="80344" y="84141"/>
                  </a:lnTo>
                  <a:lnTo>
                    <a:pt x="83005" y="80773"/>
                  </a:lnTo>
                  <a:lnTo>
                    <a:pt x="38759" y="80773"/>
                  </a:lnTo>
                  <a:lnTo>
                    <a:pt x="32434" y="78036"/>
                  </a:lnTo>
                  <a:lnTo>
                    <a:pt x="22475" y="67076"/>
                  </a:lnTo>
                  <a:lnTo>
                    <a:pt x="20015" y="59342"/>
                  </a:lnTo>
                  <a:lnTo>
                    <a:pt x="19981" y="37419"/>
                  </a:lnTo>
                  <a:lnTo>
                    <a:pt x="22340" y="29564"/>
                  </a:lnTo>
                  <a:lnTo>
                    <a:pt x="27270" y="24117"/>
                  </a:lnTo>
                  <a:lnTo>
                    <a:pt x="32164" y="18854"/>
                  </a:lnTo>
                  <a:lnTo>
                    <a:pt x="38490" y="16183"/>
                  </a:lnTo>
                  <a:lnTo>
                    <a:pt x="82839" y="16183"/>
                  </a:lnTo>
                  <a:lnTo>
                    <a:pt x="80210" y="12854"/>
                  </a:lnTo>
                  <a:lnTo>
                    <a:pt x="73321" y="7232"/>
                  </a:lnTo>
                  <a:lnTo>
                    <a:pt x="65372" y="3215"/>
                  </a:lnTo>
                  <a:lnTo>
                    <a:pt x="56364" y="804"/>
                  </a:lnTo>
                  <a:lnTo>
                    <a:pt x="46295" y="0"/>
                  </a:lnTo>
                  <a:close/>
                </a:path>
                <a:path w="93345" h="97154">
                  <a:moveTo>
                    <a:pt x="82839" y="16183"/>
                  </a:moveTo>
                  <a:lnTo>
                    <a:pt x="54505" y="16183"/>
                  </a:lnTo>
                  <a:lnTo>
                    <a:pt x="60965" y="18828"/>
                  </a:lnTo>
                  <a:lnTo>
                    <a:pt x="65759" y="24209"/>
                  </a:lnTo>
                  <a:lnTo>
                    <a:pt x="70520" y="29406"/>
                  </a:lnTo>
                  <a:lnTo>
                    <a:pt x="72942" y="37419"/>
                  </a:lnTo>
                  <a:lnTo>
                    <a:pt x="72889" y="49050"/>
                  </a:lnTo>
                  <a:lnTo>
                    <a:pt x="54236" y="80773"/>
                  </a:lnTo>
                  <a:lnTo>
                    <a:pt x="83005" y="80773"/>
                  </a:lnTo>
                  <a:lnTo>
                    <a:pt x="92962" y="49050"/>
                  </a:lnTo>
                  <a:lnTo>
                    <a:pt x="92962" y="48156"/>
                  </a:lnTo>
                  <a:lnTo>
                    <a:pt x="92190" y="37785"/>
                  </a:lnTo>
                  <a:lnTo>
                    <a:pt x="89782" y="28222"/>
                  </a:lnTo>
                  <a:lnTo>
                    <a:pt x="85784" y="19913"/>
                  </a:lnTo>
                  <a:lnTo>
                    <a:pt x="82839" y="16183"/>
                  </a:lnTo>
                  <a:close/>
                </a:path>
              </a:pathLst>
            </a:custGeom>
            <a:solidFill>
              <a:srgbClr val="EF0909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29" name="object 99">
              <a:extLst>
                <a:ext uri="{FF2B5EF4-FFF2-40B4-BE49-F238E27FC236}">
                  <a16:creationId xmlns:a16="http://schemas.microsoft.com/office/drawing/2014/main" id="{4CA7A9FC-A6B2-1694-0D6A-02E009CBB913}"/>
                </a:ext>
              </a:extLst>
            </p:cNvPr>
            <p:cNvSpPr/>
            <p:nvPr/>
          </p:nvSpPr>
          <p:spPr>
            <a:xfrm>
              <a:off x="9241512" y="6414299"/>
              <a:ext cx="53975" cy="10160"/>
            </a:xfrm>
            <a:custGeom>
              <a:avLst/>
              <a:gdLst/>
              <a:ahLst/>
              <a:cxnLst/>
              <a:rect l="l" t="t" r="r" b="b"/>
              <a:pathLst>
                <a:path w="53975" h="10159">
                  <a:moveTo>
                    <a:pt x="0" y="9670"/>
                  </a:moveTo>
                  <a:lnTo>
                    <a:pt x="53647" y="9670"/>
                  </a:lnTo>
                  <a:lnTo>
                    <a:pt x="53647" y="0"/>
                  </a:lnTo>
                  <a:lnTo>
                    <a:pt x="0" y="0"/>
                  </a:lnTo>
                  <a:lnTo>
                    <a:pt x="0" y="9670"/>
                  </a:lnTo>
                  <a:close/>
                </a:path>
              </a:pathLst>
            </a:custGeom>
            <a:solidFill>
              <a:srgbClr val="EF0909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30" name="object 100">
              <a:extLst>
                <a:ext uri="{FF2B5EF4-FFF2-40B4-BE49-F238E27FC236}">
                  <a16:creationId xmlns:a16="http://schemas.microsoft.com/office/drawing/2014/main" id="{B271E7A4-1FC5-0AF4-FC70-3143F38DB2AD}"/>
                </a:ext>
              </a:extLst>
            </p:cNvPr>
            <p:cNvSpPr/>
            <p:nvPr/>
          </p:nvSpPr>
          <p:spPr>
            <a:xfrm>
              <a:off x="9664097" y="6610199"/>
              <a:ext cx="76835" cy="93980"/>
            </a:xfrm>
            <a:custGeom>
              <a:avLst/>
              <a:gdLst/>
              <a:ahLst/>
              <a:cxnLst/>
              <a:rect l="l" t="t" r="r" b="b"/>
              <a:pathLst>
                <a:path w="76834" h="93979">
                  <a:moveTo>
                    <a:pt x="19245" y="0"/>
                  </a:moveTo>
                  <a:lnTo>
                    <a:pt x="0" y="0"/>
                  </a:lnTo>
                  <a:lnTo>
                    <a:pt x="0" y="93759"/>
                  </a:lnTo>
                  <a:lnTo>
                    <a:pt x="19245" y="93759"/>
                  </a:lnTo>
                  <a:lnTo>
                    <a:pt x="19245" y="52761"/>
                  </a:lnTo>
                  <a:lnTo>
                    <a:pt x="76576" y="52761"/>
                  </a:lnTo>
                  <a:lnTo>
                    <a:pt x="76576" y="36906"/>
                  </a:lnTo>
                  <a:lnTo>
                    <a:pt x="19245" y="36906"/>
                  </a:lnTo>
                  <a:lnTo>
                    <a:pt x="19245" y="0"/>
                  </a:lnTo>
                  <a:close/>
                </a:path>
                <a:path w="76834" h="93979">
                  <a:moveTo>
                    <a:pt x="76576" y="52761"/>
                  </a:moveTo>
                  <a:lnTo>
                    <a:pt x="57196" y="52761"/>
                  </a:lnTo>
                  <a:lnTo>
                    <a:pt x="57196" y="93759"/>
                  </a:lnTo>
                  <a:lnTo>
                    <a:pt x="76576" y="93759"/>
                  </a:lnTo>
                  <a:lnTo>
                    <a:pt x="76576" y="52761"/>
                  </a:lnTo>
                  <a:close/>
                </a:path>
                <a:path w="76834" h="93979">
                  <a:moveTo>
                    <a:pt x="76576" y="0"/>
                  </a:moveTo>
                  <a:lnTo>
                    <a:pt x="57196" y="0"/>
                  </a:lnTo>
                  <a:lnTo>
                    <a:pt x="57196" y="36906"/>
                  </a:lnTo>
                  <a:lnTo>
                    <a:pt x="76576" y="36906"/>
                  </a:lnTo>
                  <a:lnTo>
                    <a:pt x="7657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31" name="object 101">
              <a:extLst>
                <a:ext uri="{FF2B5EF4-FFF2-40B4-BE49-F238E27FC236}">
                  <a16:creationId xmlns:a16="http://schemas.microsoft.com/office/drawing/2014/main" id="{E27C566C-2D53-7FE9-B4CC-CE93E76814A1}"/>
                </a:ext>
              </a:extLst>
            </p:cNvPr>
            <p:cNvSpPr/>
            <p:nvPr/>
          </p:nvSpPr>
          <p:spPr>
            <a:xfrm>
              <a:off x="9439076" y="6519559"/>
              <a:ext cx="198120" cy="110489"/>
            </a:xfrm>
            <a:custGeom>
              <a:avLst/>
              <a:gdLst/>
              <a:ahLst/>
              <a:cxnLst/>
              <a:rect l="l" t="t" r="r" b="b"/>
              <a:pathLst>
                <a:path w="198120" h="110490">
                  <a:moveTo>
                    <a:pt x="0" y="0"/>
                  </a:moveTo>
                  <a:lnTo>
                    <a:pt x="197968" y="109969"/>
                  </a:lnTo>
                </a:path>
              </a:pathLst>
            </a:custGeom>
            <a:ln w="197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ED0D2F3-7FA1-17CB-E131-B273AC7E92DA}"/>
              </a:ext>
            </a:extLst>
          </p:cNvPr>
          <p:cNvGrpSpPr/>
          <p:nvPr/>
        </p:nvGrpSpPr>
        <p:grpSpPr>
          <a:xfrm>
            <a:off x="7192563" y="3244003"/>
            <a:ext cx="1251324" cy="492980"/>
            <a:chOff x="7804914" y="6343104"/>
            <a:chExt cx="734397" cy="289328"/>
          </a:xfrm>
        </p:grpSpPr>
        <p:sp>
          <p:nvSpPr>
            <p:cNvPr id="33" name="object 102">
              <a:extLst>
                <a:ext uri="{FF2B5EF4-FFF2-40B4-BE49-F238E27FC236}">
                  <a16:creationId xmlns:a16="http://schemas.microsoft.com/office/drawing/2014/main" id="{234AC922-1D4D-6AB1-BEA0-BE901D1F8AEB}"/>
                </a:ext>
              </a:extLst>
            </p:cNvPr>
            <p:cNvSpPr/>
            <p:nvPr/>
          </p:nvSpPr>
          <p:spPr>
            <a:xfrm>
              <a:off x="8130600" y="6343104"/>
              <a:ext cx="93345" cy="97155"/>
            </a:xfrm>
            <a:custGeom>
              <a:avLst/>
              <a:gdLst/>
              <a:ahLst/>
              <a:cxnLst/>
              <a:rect l="l" t="t" r="r" b="b"/>
              <a:pathLst>
                <a:path w="93345" h="97154">
                  <a:moveTo>
                    <a:pt x="46430" y="0"/>
                  </a:moveTo>
                  <a:lnTo>
                    <a:pt x="38624" y="0"/>
                  </a:lnTo>
                  <a:lnTo>
                    <a:pt x="31761" y="1236"/>
                  </a:lnTo>
                  <a:lnTo>
                    <a:pt x="1480" y="31485"/>
                  </a:lnTo>
                  <a:lnTo>
                    <a:pt x="0" y="39498"/>
                  </a:lnTo>
                  <a:lnTo>
                    <a:pt x="0" y="49050"/>
                  </a:lnTo>
                  <a:lnTo>
                    <a:pt x="19484" y="89774"/>
                  </a:lnTo>
                  <a:lnTo>
                    <a:pt x="46699" y="96957"/>
                  </a:lnTo>
                  <a:lnTo>
                    <a:pt x="56690" y="96155"/>
                  </a:lnTo>
                  <a:lnTo>
                    <a:pt x="65658" y="93749"/>
                  </a:lnTo>
                  <a:lnTo>
                    <a:pt x="73592" y="89741"/>
                  </a:lnTo>
                  <a:lnTo>
                    <a:pt x="80479" y="84128"/>
                  </a:lnTo>
                  <a:lnTo>
                    <a:pt x="83092" y="80773"/>
                  </a:lnTo>
                  <a:lnTo>
                    <a:pt x="38893" y="80773"/>
                  </a:lnTo>
                  <a:lnTo>
                    <a:pt x="32568" y="78036"/>
                  </a:lnTo>
                  <a:lnTo>
                    <a:pt x="27454" y="72550"/>
                  </a:lnTo>
                  <a:lnTo>
                    <a:pt x="22475" y="67076"/>
                  </a:lnTo>
                  <a:lnTo>
                    <a:pt x="20016" y="59335"/>
                  </a:lnTo>
                  <a:lnTo>
                    <a:pt x="19984" y="37406"/>
                  </a:lnTo>
                  <a:lnTo>
                    <a:pt x="22475" y="29551"/>
                  </a:lnTo>
                  <a:lnTo>
                    <a:pt x="32164" y="18854"/>
                  </a:lnTo>
                  <a:lnTo>
                    <a:pt x="38624" y="16170"/>
                  </a:lnTo>
                  <a:lnTo>
                    <a:pt x="82955" y="16170"/>
                  </a:lnTo>
                  <a:lnTo>
                    <a:pt x="80344" y="12854"/>
                  </a:lnTo>
                  <a:lnTo>
                    <a:pt x="73455" y="7227"/>
                  </a:lnTo>
                  <a:lnTo>
                    <a:pt x="65507" y="3210"/>
                  </a:lnTo>
                  <a:lnTo>
                    <a:pt x="56498" y="802"/>
                  </a:lnTo>
                  <a:lnTo>
                    <a:pt x="46430" y="0"/>
                  </a:lnTo>
                  <a:close/>
                </a:path>
                <a:path w="93345" h="97154">
                  <a:moveTo>
                    <a:pt x="82955" y="16170"/>
                  </a:moveTo>
                  <a:lnTo>
                    <a:pt x="54639" y="16170"/>
                  </a:lnTo>
                  <a:lnTo>
                    <a:pt x="60965" y="18815"/>
                  </a:lnTo>
                  <a:lnTo>
                    <a:pt x="70654" y="29393"/>
                  </a:lnTo>
                  <a:lnTo>
                    <a:pt x="73077" y="37406"/>
                  </a:lnTo>
                  <a:lnTo>
                    <a:pt x="73021" y="49050"/>
                  </a:lnTo>
                  <a:lnTo>
                    <a:pt x="72600" y="55798"/>
                  </a:lnTo>
                  <a:lnTo>
                    <a:pt x="54370" y="80773"/>
                  </a:lnTo>
                  <a:lnTo>
                    <a:pt x="83092" y="80773"/>
                  </a:lnTo>
                  <a:lnTo>
                    <a:pt x="92962" y="48156"/>
                  </a:lnTo>
                  <a:lnTo>
                    <a:pt x="92211" y="37783"/>
                  </a:lnTo>
                  <a:lnTo>
                    <a:pt x="89849" y="28217"/>
                  </a:lnTo>
                  <a:lnTo>
                    <a:pt x="85898" y="19907"/>
                  </a:lnTo>
                  <a:lnTo>
                    <a:pt x="82955" y="16170"/>
                  </a:lnTo>
                  <a:close/>
                </a:path>
              </a:pathLst>
            </a:custGeom>
            <a:solidFill>
              <a:srgbClr val="EF0909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34" name="object 103">
              <a:extLst>
                <a:ext uri="{FF2B5EF4-FFF2-40B4-BE49-F238E27FC236}">
                  <a16:creationId xmlns:a16="http://schemas.microsoft.com/office/drawing/2014/main" id="{30DDA386-AD06-73C1-9948-CBF9794F8CFA}"/>
                </a:ext>
              </a:extLst>
            </p:cNvPr>
            <p:cNvSpPr/>
            <p:nvPr/>
          </p:nvSpPr>
          <p:spPr>
            <a:xfrm>
              <a:off x="7804914" y="6434410"/>
              <a:ext cx="302453" cy="18146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35" name="object 104">
              <a:extLst>
                <a:ext uri="{FF2B5EF4-FFF2-40B4-BE49-F238E27FC236}">
                  <a16:creationId xmlns:a16="http://schemas.microsoft.com/office/drawing/2014/main" id="{58C9CF3D-7E64-79AC-876B-2606000AF9E0}"/>
                </a:ext>
              </a:extLst>
            </p:cNvPr>
            <p:cNvSpPr/>
            <p:nvPr/>
          </p:nvSpPr>
          <p:spPr>
            <a:xfrm>
              <a:off x="8462476" y="6538452"/>
              <a:ext cx="76835" cy="93980"/>
            </a:xfrm>
            <a:custGeom>
              <a:avLst/>
              <a:gdLst/>
              <a:ahLst/>
              <a:cxnLst/>
              <a:rect l="l" t="t" r="r" b="b"/>
              <a:pathLst>
                <a:path w="76834" h="93979">
                  <a:moveTo>
                    <a:pt x="19379" y="0"/>
                  </a:moveTo>
                  <a:lnTo>
                    <a:pt x="0" y="0"/>
                  </a:lnTo>
                  <a:lnTo>
                    <a:pt x="0" y="93759"/>
                  </a:lnTo>
                  <a:lnTo>
                    <a:pt x="19379" y="93759"/>
                  </a:lnTo>
                  <a:lnTo>
                    <a:pt x="19379" y="52761"/>
                  </a:lnTo>
                  <a:lnTo>
                    <a:pt x="76576" y="52761"/>
                  </a:lnTo>
                  <a:lnTo>
                    <a:pt x="76576" y="36893"/>
                  </a:lnTo>
                  <a:lnTo>
                    <a:pt x="19379" y="36893"/>
                  </a:lnTo>
                  <a:lnTo>
                    <a:pt x="19379" y="0"/>
                  </a:lnTo>
                  <a:close/>
                </a:path>
                <a:path w="76834" h="93979">
                  <a:moveTo>
                    <a:pt x="76576" y="52761"/>
                  </a:moveTo>
                  <a:lnTo>
                    <a:pt x="57196" y="52761"/>
                  </a:lnTo>
                  <a:lnTo>
                    <a:pt x="57196" y="93759"/>
                  </a:lnTo>
                  <a:lnTo>
                    <a:pt x="76576" y="93759"/>
                  </a:lnTo>
                  <a:lnTo>
                    <a:pt x="76576" y="52761"/>
                  </a:lnTo>
                  <a:close/>
                </a:path>
                <a:path w="76834" h="93979">
                  <a:moveTo>
                    <a:pt x="76576" y="0"/>
                  </a:moveTo>
                  <a:lnTo>
                    <a:pt x="57196" y="0"/>
                  </a:lnTo>
                  <a:lnTo>
                    <a:pt x="57196" y="36893"/>
                  </a:lnTo>
                  <a:lnTo>
                    <a:pt x="76576" y="36893"/>
                  </a:lnTo>
                  <a:lnTo>
                    <a:pt x="7657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36" name="object 105">
              <a:extLst>
                <a:ext uri="{FF2B5EF4-FFF2-40B4-BE49-F238E27FC236}">
                  <a16:creationId xmlns:a16="http://schemas.microsoft.com/office/drawing/2014/main" id="{AA08D79D-BD0D-ABC5-737D-893FB1E1D3F1}"/>
                </a:ext>
              </a:extLst>
            </p:cNvPr>
            <p:cNvSpPr/>
            <p:nvPr/>
          </p:nvSpPr>
          <p:spPr>
            <a:xfrm>
              <a:off x="8243648" y="6440233"/>
              <a:ext cx="192405" cy="114935"/>
            </a:xfrm>
            <a:custGeom>
              <a:avLst/>
              <a:gdLst/>
              <a:ahLst/>
              <a:cxnLst/>
              <a:rect l="l" t="t" r="r" b="b"/>
              <a:pathLst>
                <a:path w="192404" h="114934">
                  <a:moveTo>
                    <a:pt x="0" y="0"/>
                  </a:moveTo>
                  <a:lnTo>
                    <a:pt x="191777" y="114680"/>
                  </a:lnTo>
                </a:path>
              </a:pathLst>
            </a:custGeom>
            <a:ln w="1976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sp>
        <p:nvSpPr>
          <p:cNvPr id="37" name="Date Placeholder 36">
            <a:extLst>
              <a:ext uri="{FF2B5EF4-FFF2-40B4-BE49-F238E27FC236}">
                <a16:creationId xmlns:a16="http://schemas.microsoft.com/office/drawing/2014/main" id="{5BD22570-9D5F-9DCA-AA66-E2037FC76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7696-3B41-4681-999A-70C29FC002DB}" type="datetime1">
              <a:rPr lang="en-US" smtClean="0"/>
              <a:t>8/17/2024</a:t>
            </a:fld>
            <a:endParaRPr lang="en-US"/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7C7B7DED-4F89-60F7-2066-212093523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A2A84DDF-413B-61D2-1962-96E809755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04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34281" y="131929"/>
            <a:ext cx="109728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Acids and Bases.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1527" y="1618830"/>
            <a:ext cx="7696200" cy="68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Strong acid – complete ionization in solution.  e.g.  </a:t>
            </a:r>
          </a:p>
          <a:p>
            <a:r>
              <a:rPr lang="en-US" dirty="0" err="1">
                <a:latin typeface="Arial" panose="020B0604020202020204" pitchFamily="34" charset="0"/>
              </a:rPr>
              <a:t>HCl</a:t>
            </a:r>
            <a:r>
              <a:rPr lang="en-US" dirty="0">
                <a:latin typeface="Arial" panose="020B0604020202020204" pitchFamily="34" charset="0"/>
              </a:rPr>
              <a:t>             H</a:t>
            </a:r>
            <a:r>
              <a:rPr lang="en-US" baseline="30000" dirty="0">
                <a:latin typeface="Arial" panose="020B0604020202020204" pitchFamily="34" charset="0"/>
              </a:rPr>
              <a:t>+  </a:t>
            </a:r>
            <a:r>
              <a:rPr lang="en-US" dirty="0">
                <a:latin typeface="Arial" panose="020B0604020202020204" pitchFamily="34" charset="0"/>
              </a:rPr>
              <a:t>+ Cl </a:t>
            </a:r>
            <a:r>
              <a:rPr lang="en-US" baseline="30000" dirty="0">
                <a:latin typeface="Arial" panose="020B0604020202020204" pitchFamily="34" charset="0"/>
              </a:rPr>
              <a:t>-</a:t>
            </a:r>
            <a:r>
              <a:rPr lang="en-US" dirty="0">
                <a:latin typeface="Arial" panose="020B0604020202020204" pitchFamily="34" charset="0"/>
              </a:rPr>
              <a:t>  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691481" y="2103437"/>
            <a:ext cx="533400" cy="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82432" y="2627806"/>
            <a:ext cx="7239000" cy="388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Weak Acid – incomplete ionization in solution.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284523" y="3118920"/>
          <a:ext cx="7601579" cy="345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2" imgW="5086555" imgH="2311225" progId="MDLDrawOLE.MDLDrawObject.1">
                  <p:embed/>
                </p:oleObj>
              </mc:Choice>
              <mc:Fallback>
                <p:oleObj name="MDLDrawObject Class" r:id="rId2" imgW="5086555" imgH="2311225" progId="MDLDrawOLE.MDLDrawObject.1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84523" y="3118920"/>
                        <a:ext cx="7601579" cy="345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291668" y="5524189"/>
            <a:ext cx="2133600" cy="68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</a:rPr>
              <a:t>“HA”=protonated form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6F790E-52CA-41FE-9498-CD3DD57272E4}"/>
              </a:ext>
            </a:extLst>
          </p:cNvPr>
          <p:cNvSpPr txBox="1"/>
          <p:nvPr/>
        </p:nvSpPr>
        <p:spPr>
          <a:xfrm>
            <a:off x="4339668" y="5534947"/>
            <a:ext cx="2514600" cy="98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</a:rPr>
              <a:t>“A”=deprotonated form (conjugate base)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FE2B9A-968E-4019-B0E0-ADD83E04C4D4}"/>
              </a:ext>
            </a:extLst>
          </p:cNvPr>
          <p:cNvSpPr txBox="1"/>
          <p:nvPr/>
        </p:nvSpPr>
        <p:spPr>
          <a:xfrm>
            <a:off x="7330281" y="1631399"/>
            <a:ext cx="4876800" cy="1278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</a:rPr>
              <a:t>Why this is important: </a:t>
            </a:r>
            <a:r>
              <a:rPr lang="en-US" dirty="0">
                <a:latin typeface="Arial" panose="020B0604020202020204" pitchFamily="34" charset="0"/>
              </a:rPr>
              <a:t>protonation/deprotonation changes the </a:t>
            </a:r>
            <a:r>
              <a:rPr lang="en-US" b="1" i="1" dirty="0">
                <a:solidFill>
                  <a:srgbClr val="C00000"/>
                </a:solidFill>
                <a:latin typeface="Arial" panose="020B0604020202020204" pitchFamily="34" charset="0"/>
              </a:rPr>
              <a:t>charge</a:t>
            </a:r>
            <a:r>
              <a:rPr lang="en-US" dirty="0">
                <a:latin typeface="Arial" panose="020B0604020202020204" pitchFamily="34" charset="0"/>
              </a:rPr>
              <a:t> on species, either creating or destroying strong electrostatic interactions!</a:t>
            </a: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E6FC27CD-C683-4074-AB61-0C43864826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54833" y="3027916"/>
          <a:ext cx="2957699" cy="335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4" imgW="4438046" imgH="5029200" progId="MDLDrawOLE.MDLDrawObject.1">
                  <p:embed/>
                </p:oleObj>
              </mc:Choice>
              <mc:Fallback>
                <p:oleObj name="MDLDrawObject Class" r:id="rId4" imgW="4438046" imgH="5029200" progId="MDLDrawOLE.MDLDrawObject.1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E6FC27CD-C683-4074-AB61-0C43864826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54833" y="3027916"/>
                        <a:ext cx="2957699" cy="3351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4D47020-57B3-169D-2705-BDA3B6E23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7AD25-F3E3-4758-BF04-928E134407DB}" type="datetime1">
              <a:rPr lang="en-US" smtClean="0"/>
              <a:t>8/17/2024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03DE04F-76F8-A033-D0BB-A65ED10D3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96440CE-2663-AEA5-6CCF-9A5143219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9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0493" y="561402"/>
            <a:ext cx="5029200" cy="2362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dirty="0"/>
              <a:t>1. The extent of protonation/deprotonation depends on the pH of the solution:</a:t>
            </a:r>
          </a:p>
          <a:p>
            <a:pPr lvl="1"/>
            <a:r>
              <a:rPr lang="en-US" sz="1800" dirty="0"/>
              <a:t>Low pH values will favor protonation of acids since there are many protons that will collide with (A) to make (HA).</a:t>
            </a:r>
          </a:p>
          <a:p>
            <a:pPr lvl="1"/>
            <a:r>
              <a:rPr lang="en-US" sz="1800" dirty="0"/>
              <a:t>High pH values will favor deprotonation of acids since there are fewer protons to protonate the acid.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9E8684-BA2A-4BD1-B7DD-D01BAF9F02C2}"/>
                  </a:ext>
                </a:extLst>
              </p:cNvPr>
              <p:cNvSpPr txBox="1"/>
              <p:nvPr/>
            </p:nvSpPr>
            <p:spPr>
              <a:xfrm>
                <a:off x="5983416" y="820167"/>
                <a:ext cx="5968940" cy="16002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</a:rPr>
                  <a:t>What would you expect to happen to the fraction of the acid that is protonated (</a:t>
                </a:r>
                <a:r>
                  <a:rPr lang="en-US" i="1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</a:rPr>
                  <a:t>f</a:t>
                </a:r>
                <a:r>
                  <a:rPr lang="en-US" i="1" baseline="-25000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</a:rPr>
                  <a:t>HA</a:t>
                </a:r>
                <a:r>
                  <a:rPr lang="en-US" i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</a:rPr>
                  <a:t>) as the pH of the solution is </a:t>
                </a:r>
                <a:r>
                  <a:rPr lang="en-US" b="1" i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</a:rPr>
                  <a:t>decreased</a:t>
                </a:r>
                <a:r>
                  <a:rPr lang="en-US" i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</a:rPr>
                  <a:t>?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𝐻𝐴</m:t>
                          </m:r>
                        </m:sub>
                      </m:sSub>
                      <m:r>
                        <a:rPr lang="en-US" i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𝐻𝐴</m:t>
                          </m:r>
                          <m: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𝐻𝐴</m:t>
                              </m:r>
                            </m:e>
                          </m:d>
                          <m: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+[</m:t>
                          </m:r>
                          <m: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</m:oMath>
                  </m:oMathPara>
                </a14:m>
                <a:endParaRPr lang="en-US" i="1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9E8684-BA2A-4BD1-B7DD-D01BAF9F02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3416" y="820167"/>
                <a:ext cx="5968940" cy="1600246"/>
              </a:xfrm>
              <a:prstGeom prst="rect">
                <a:avLst/>
              </a:prstGeom>
              <a:blipFill>
                <a:blip r:embed="rId3"/>
                <a:stretch>
                  <a:fillRect l="-1021" t="-1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4F6B187D-31D1-40D2-A8DF-06B3B5B952E0}"/>
              </a:ext>
            </a:extLst>
          </p:cNvPr>
          <p:cNvGrpSpPr/>
          <p:nvPr/>
        </p:nvGrpSpPr>
        <p:grpSpPr>
          <a:xfrm>
            <a:off x="624682" y="4450300"/>
            <a:ext cx="6329363" cy="2279706"/>
            <a:chOff x="1519238" y="4175662"/>
            <a:chExt cx="6329362" cy="2279707"/>
          </a:xfrm>
        </p:grpSpPr>
        <p:graphicFrame>
          <p:nvGraphicFramePr>
            <p:cNvPr id="8" name="Object 7"/>
            <p:cNvGraphicFramePr>
              <a:graphicFrameLocks noChangeAspect="1"/>
            </p:cNvGraphicFramePr>
            <p:nvPr/>
          </p:nvGraphicFramePr>
          <p:xfrm>
            <a:off x="2133600" y="4383340"/>
            <a:ext cx="4552950" cy="20720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MDLDrawObject Class" r:id="rId4" imgW="5086030" imgH="2314378" progId="MDLDrawOLE.MDLDrawObject.1">
                    <p:embed/>
                  </p:oleObj>
                </mc:Choice>
                <mc:Fallback>
                  <p:oleObj name="MDLDrawObject Class" r:id="rId4" imgW="5086030" imgH="2314378" progId="MDLDrawOLE.MDLDrawObject.1">
                    <p:embed/>
                    <p:pic>
                      <p:nvPicPr>
                        <p:cNvPr id="8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33600" y="4383340"/>
                          <a:ext cx="4552950" cy="207202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47D647C-FB99-431E-8BB4-D517A525C11A}"/>
                </a:ext>
              </a:extLst>
            </p:cNvPr>
            <p:cNvSpPr txBox="1"/>
            <p:nvPr/>
          </p:nvSpPr>
          <p:spPr>
            <a:xfrm>
              <a:off x="6096000" y="4175662"/>
              <a:ext cx="1752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Arial" panose="020B0604020202020204" pitchFamily="34" charset="0"/>
                </a:rPr>
                <a:t>Favored at pH=7</a:t>
              </a:r>
            </a:p>
            <a:p>
              <a:r>
                <a:rPr lang="en-US" sz="1400" dirty="0">
                  <a:solidFill>
                    <a:srgbClr val="FF0000"/>
                  </a:solidFill>
                  <a:latin typeface="Arial" panose="020B0604020202020204" pitchFamily="34" charset="0"/>
                </a:rPr>
                <a:t>(stronger acid)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F03EC54-960D-4E42-8A06-B656996D256F}"/>
                </a:ext>
              </a:extLst>
            </p:cNvPr>
            <p:cNvSpPr txBox="1"/>
            <p:nvPr/>
          </p:nvSpPr>
          <p:spPr>
            <a:xfrm>
              <a:off x="1519238" y="5351352"/>
              <a:ext cx="1752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Arial" panose="020B0604020202020204" pitchFamily="34" charset="0"/>
                </a:rPr>
                <a:t>Favored at pH=7</a:t>
              </a:r>
            </a:p>
            <a:p>
              <a:r>
                <a:rPr lang="en-US" sz="1400" dirty="0">
                  <a:solidFill>
                    <a:srgbClr val="FF0000"/>
                  </a:solidFill>
                  <a:latin typeface="Arial" panose="020B0604020202020204" pitchFamily="34" charset="0"/>
                </a:rPr>
                <a:t>(weaker acid)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74B55B1-3BA4-4CBC-8017-4B0477ECFD07}"/>
                </a:ext>
              </a:extLst>
            </p:cNvPr>
            <p:cNvSpPr txBox="1"/>
            <p:nvPr/>
          </p:nvSpPr>
          <p:spPr>
            <a:xfrm>
              <a:off x="4686944" y="4366745"/>
              <a:ext cx="679994" cy="3888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</a:rPr>
                <a:t>99%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FC0E9C-C3CE-45B9-86EE-100308F89E0D}"/>
                </a:ext>
              </a:extLst>
            </p:cNvPr>
            <p:cNvSpPr txBox="1"/>
            <p:nvPr/>
          </p:nvSpPr>
          <p:spPr>
            <a:xfrm>
              <a:off x="1824037" y="6060208"/>
              <a:ext cx="679994" cy="3888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</a:rPr>
                <a:t>99%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3BED2B9-CCC4-4D1F-8062-2C1AA7CAD232}"/>
              </a:ext>
            </a:extLst>
          </p:cNvPr>
          <p:cNvGrpSpPr/>
          <p:nvPr/>
        </p:nvGrpSpPr>
        <p:grpSpPr>
          <a:xfrm>
            <a:off x="6263436" y="1931347"/>
            <a:ext cx="4555323" cy="3281801"/>
            <a:chOff x="6493678" y="2556944"/>
            <a:chExt cx="4555322" cy="3281799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1FB672C-D8AC-44ED-8552-44DD614C5E2D}"/>
                </a:ext>
              </a:extLst>
            </p:cNvPr>
            <p:cNvCxnSpPr/>
            <p:nvPr/>
          </p:nvCxnSpPr>
          <p:spPr>
            <a:xfrm>
              <a:off x="7772400" y="2743200"/>
              <a:ext cx="0" cy="22457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F8D23E9-3AFB-46C5-A8AB-077D3C49189C}"/>
                </a:ext>
              </a:extLst>
            </p:cNvPr>
            <p:cNvCxnSpPr/>
            <p:nvPr/>
          </p:nvCxnSpPr>
          <p:spPr>
            <a:xfrm>
              <a:off x="7772400" y="4988986"/>
              <a:ext cx="3276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4458134-BCDC-4393-8FDA-5F39069071E8}"/>
                </a:ext>
              </a:extLst>
            </p:cNvPr>
            <p:cNvSpPr txBox="1"/>
            <p:nvPr/>
          </p:nvSpPr>
          <p:spPr>
            <a:xfrm>
              <a:off x="9185318" y="5153299"/>
              <a:ext cx="500458" cy="68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</a:rPr>
                <a:t>pH</a:t>
              </a:r>
            </a:p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1242911-3A7E-4BD5-8BF2-32AF7232A9CF}"/>
                </a:ext>
              </a:extLst>
            </p:cNvPr>
            <p:cNvSpPr txBox="1"/>
            <p:nvPr/>
          </p:nvSpPr>
          <p:spPr>
            <a:xfrm>
              <a:off x="6493678" y="2556944"/>
              <a:ext cx="1369286" cy="68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</a:rPr>
                <a:t>Fraction</a:t>
              </a:r>
            </a:p>
            <a:p>
              <a:r>
                <a:rPr lang="en-US" dirty="0">
                  <a:latin typeface="Arial" panose="020B0604020202020204" pitchFamily="34" charset="0"/>
                </a:rPr>
                <a:t>protonated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13F83484-E8AB-4A86-A303-249EC98D2FD2}"/>
              </a:ext>
            </a:extLst>
          </p:cNvPr>
          <p:cNvSpPr/>
          <p:nvPr/>
        </p:nvSpPr>
        <p:spPr>
          <a:xfrm>
            <a:off x="194494" y="2783551"/>
            <a:ext cx="6193918" cy="1871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2. The amount of protonated/deprotonated species 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</a:rPr>
              <a:t>also</a:t>
            </a:r>
            <a:r>
              <a:rPr lang="en-US" dirty="0">
                <a:latin typeface="Arial" panose="020B0604020202020204" pitchFamily="34" charset="0"/>
              </a:rPr>
              <a:t> depends on the chemical properties of the acid.</a:t>
            </a:r>
          </a:p>
          <a:p>
            <a:r>
              <a:rPr lang="en-US" dirty="0">
                <a:latin typeface="Arial" panose="020B0604020202020204" pitchFamily="34" charset="0"/>
              </a:rPr>
              <a:t>Comparing acetic acid to a protonated amine. At neutral pH (7) most of the acetic acid will be deprotonated while most of the amine will be protonated.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673B65-A9D5-4617-A578-1AFFBB48D681}"/>
              </a:ext>
            </a:extLst>
          </p:cNvPr>
          <p:cNvSpPr txBox="1"/>
          <p:nvPr/>
        </p:nvSpPr>
        <p:spPr>
          <a:xfrm>
            <a:off x="3538561" y="118214"/>
            <a:ext cx="6612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</a:rPr>
              <a:t>What Affects the Degree of Protonation?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F971A0-7802-4A5B-9D8D-761171B2B16F}"/>
              </a:ext>
            </a:extLst>
          </p:cNvPr>
          <p:cNvSpPr txBox="1"/>
          <p:nvPr/>
        </p:nvSpPr>
        <p:spPr>
          <a:xfrm>
            <a:off x="6885080" y="4915241"/>
            <a:ext cx="5055251" cy="98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The </a:t>
            </a:r>
            <a:r>
              <a:rPr lang="en-US" dirty="0" err="1">
                <a:solidFill>
                  <a:srgbClr val="CC0000"/>
                </a:solidFill>
                <a:latin typeface="Arial" panose="020B0604020202020204" pitchFamily="34" charset="0"/>
              </a:rPr>
              <a:t>pKa</a:t>
            </a:r>
            <a:r>
              <a:rPr lang="en-US" dirty="0">
                <a:latin typeface="Arial" panose="020B0604020202020204" pitchFamily="34" charset="0"/>
              </a:rPr>
              <a:t> of an acid is the pH where equal amounts of protonated and deprotonated species are found.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EB5CC177-8E69-79DC-EE60-895D5D44D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5415B-C64C-4347-B90B-A0C3696FA39A}" type="datetime1">
              <a:rPr lang="en-US" smtClean="0"/>
              <a:t>8/17/2024</a:t>
            </a:fld>
            <a:endParaRPr lang="en-US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7E9465E8-EAE4-7361-EEF6-959033A4D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498A5E5-88BC-B03D-9416-4B1FC0FFC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7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852"/>
    </mc:Choice>
    <mc:Fallback xmlns="">
      <p:transition spd="slow" advTm="10785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2011363" y="261938"/>
            <a:ext cx="109728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Key Points &amp; Expectations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B013AF-8694-4B38-88E1-E7A735FD71DB}"/>
              </a:ext>
            </a:extLst>
          </p:cNvPr>
          <p:cNvSpPr/>
          <p:nvPr/>
        </p:nvSpPr>
        <p:spPr>
          <a:xfrm>
            <a:off x="1397907" y="1674783"/>
            <a:ext cx="9742374" cy="4431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Number of bonds formed by common elements: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Arial" panose="020B0604020202020204" pitchFamily="34" charset="0"/>
              </a:rPr>
              <a:t>	(N=3, C=4, O=2, S=2, H=1).</a:t>
            </a:r>
          </a:p>
          <a:p>
            <a:pPr marL="285744" indent="-285744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You should be able to complete chemical structures by adding hydrogens to carbons.</a:t>
            </a:r>
          </a:p>
          <a:p>
            <a:pPr marL="285744" indent="-285744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Chiral carbon and enantiomers - different enantiomers can have different properties.  You need to identify chiral carbons.</a:t>
            </a:r>
          </a:p>
          <a:p>
            <a:pPr marL="285744" indent="-285744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Polar (unequal charge distribution, e.g. N-H) versus non-polar bonds (e.g. C-H).  You need to be able to identify polar and non-polar bonds.</a:t>
            </a:r>
          </a:p>
          <a:p>
            <a:pPr marL="285744" indent="-285744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H-bond - Partial charges due to X-H  interacting with Y  (X &amp; Y electronegative)</a:t>
            </a:r>
          </a:p>
          <a:p>
            <a:pPr marL="285744" indent="-285744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H-bond - Identify donors and acceptors, partial charges</a:t>
            </a:r>
          </a:p>
          <a:p>
            <a:pPr marL="285744" indent="-285744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pH – be able to predict the charge on a group, given the pH of the solution and the </a:t>
            </a:r>
            <a:r>
              <a:rPr lang="en-US" dirty="0" err="1">
                <a:latin typeface="Arial" panose="020B0604020202020204" pitchFamily="34" charset="0"/>
              </a:rPr>
              <a:t>pKa</a:t>
            </a:r>
            <a:r>
              <a:rPr lang="en-US" dirty="0">
                <a:latin typeface="Arial" panose="020B0604020202020204" pitchFamily="34" charset="0"/>
              </a:rPr>
              <a:t> of the acid.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9D1AAE-E4CD-47C6-8929-9A260EFDB3E3}"/>
              </a:ext>
            </a:extLst>
          </p:cNvPr>
          <p:cNvSpPr txBox="1"/>
          <p:nvPr/>
        </p:nvSpPr>
        <p:spPr>
          <a:xfrm>
            <a:off x="967581" y="1274673"/>
            <a:ext cx="1438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</a:rPr>
              <a:t>Chemistry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A0C5678-A91E-ED3D-0DA6-A876549DF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6CD7-EDC6-40EE-82BB-C99D1468706A}" type="datetime1">
              <a:rPr lang="en-US" smtClean="0"/>
              <a:t>8/17/2024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5684CB9-AFA3-F4FD-E20E-F04C44A71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0637F6-318E-13BE-9D9A-D81A17138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4789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291681" y="13380"/>
            <a:ext cx="7010400" cy="147002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/>
              <a:t>Proteins and Amino Acids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9"/>
          <a:stretch/>
        </p:blipFill>
        <p:spPr>
          <a:xfrm>
            <a:off x="1293500" y="2126936"/>
            <a:ext cx="4806696" cy="3153407"/>
          </a:xfrm>
          <a:prstGeom prst="rect">
            <a:avLst/>
          </a:prstGeom>
        </p:spPr>
      </p:pic>
      <p:pic>
        <p:nvPicPr>
          <p:cNvPr id="6" name="Picture 2" descr="Figure 2-27">
            <a:extLst>
              <a:ext uri="{FF2B5EF4-FFF2-40B4-BE49-F238E27FC236}">
                <a16:creationId xmlns:a16="http://schemas.microsoft.com/office/drawing/2014/main" id="{CE6E67B9-78D7-47FC-8B12-92F9D02EC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682" y="2255838"/>
            <a:ext cx="4343399" cy="3156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02B4DA-77B3-FA70-CB82-780432133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266B-46CB-40A6-BACF-B6532705CA34}" type="datetime1">
              <a:rPr lang="en-US" smtClean="0"/>
              <a:t>8/17/2024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1751A2-C8A3-0610-1142-46541EBC1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387471-14EE-02AB-02E3-DB8E265BB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53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7F66C5-4BB4-42AC-B407-F65ABB880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15" y="1266256"/>
            <a:ext cx="5671966" cy="18771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373242-D475-4D36-8872-7BC768FF130C}"/>
              </a:ext>
            </a:extLst>
          </p:cNvPr>
          <p:cNvSpPr txBox="1"/>
          <p:nvPr/>
        </p:nvSpPr>
        <p:spPr>
          <a:xfrm>
            <a:off x="472282" y="1112837"/>
            <a:ext cx="3345129" cy="3947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latin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Primary - sequence of amino acids, no 3D structural information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Secondary - local structural elements, only mainchain atoms involved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Tertiary - 3D position of </a:t>
            </a:r>
            <a:r>
              <a:rPr lang="en-US" b="1" i="1" dirty="0">
                <a:latin typeface="Arial" panose="020B0604020202020204" pitchFamily="34" charset="0"/>
              </a:rPr>
              <a:t>all</a:t>
            </a:r>
            <a:r>
              <a:rPr lang="en-US" dirty="0">
                <a:latin typeface="Arial" panose="020B0604020202020204" pitchFamily="34" charset="0"/>
              </a:rPr>
              <a:t> atoms, functional form of many proteins.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Quaternary - multiple chains – multiple chains often required for function.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A99595-C971-439E-AC44-293E39425FE2}"/>
              </a:ext>
            </a:extLst>
          </p:cNvPr>
          <p:cNvSpPr txBox="1"/>
          <p:nvPr/>
        </p:nvSpPr>
        <p:spPr>
          <a:xfrm>
            <a:off x="6956920" y="4789487"/>
            <a:ext cx="16369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  <a:latin typeface="Arial" panose="020B0604020202020204" pitchFamily="34" charset="0"/>
              </a:rPr>
              <a:t>Biological Function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64731A-7479-44BE-A2F4-E279FB02878F}"/>
              </a:ext>
            </a:extLst>
          </p:cNvPr>
          <p:cNvSpPr/>
          <p:nvPr/>
        </p:nvSpPr>
        <p:spPr>
          <a:xfrm>
            <a:off x="6892132" y="4846639"/>
            <a:ext cx="1478264" cy="219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D06CDF-92AD-47A4-96FA-317FFBB3F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276" y="3604271"/>
            <a:ext cx="774299" cy="5853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E28FCF-BD66-4698-B878-7C594777B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7455" y="3305553"/>
            <a:ext cx="1279585" cy="18216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C5BCFE-213E-43F8-A598-3A43A2DB0D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778" b="75555"/>
          <a:stretch/>
        </p:blipFill>
        <p:spPr>
          <a:xfrm>
            <a:off x="6784723" y="3261049"/>
            <a:ext cx="929475" cy="12028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064E2F-6E67-4A65-955A-C02E884712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445" b="22063"/>
          <a:stretch/>
        </p:blipFill>
        <p:spPr>
          <a:xfrm>
            <a:off x="6942642" y="4560080"/>
            <a:ext cx="1005125" cy="8572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FB9C10-B885-4E50-AD1C-4672AC238F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0063" y="3303589"/>
            <a:ext cx="1128127" cy="1505129"/>
          </a:xfrm>
          <a:prstGeom prst="rect">
            <a:avLst/>
          </a:prstGeom>
        </p:spPr>
      </p:pic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EFED047D-BFEE-451E-A9B0-1DB3719061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88238" y="1642330"/>
          <a:ext cx="1298417" cy="1044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8" imgW="1751860" imgH="1409437" progId="MDLDrawOLE.MDLDrawObject.1">
                  <p:embed/>
                </p:oleObj>
              </mc:Choice>
              <mc:Fallback>
                <p:oleObj name="MDLDrawObject Class" r:id="rId8" imgW="1751860" imgH="1409437" progId="MDLDrawOLE.MDLDrawObject.1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EFED047D-BFEE-451E-A9B0-1DB3719061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988238" y="1642330"/>
                        <a:ext cx="1298417" cy="10445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B27AD45B-1A1A-4954-95F1-81A5923CD2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99376" y="3289008"/>
            <a:ext cx="1301837" cy="18242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AEB7DF0-882E-4118-ABA2-CE6C279A2EA7}"/>
              </a:ext>
            </a:extLst>
          </p:cNvPr>
          <p:cNvSpPr txBox="1"/>
          <p:nvPr/>
        </p:nvSpPr>
        <p:spPr>
          <a:xfrm>
            <a:off x="9599374" y="5189927"/>
            <a:ext cx="13716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</a:rPr>
              <a:t>(White and black represent two different chains)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BA0AD5-B3B9-4739-B6B5-E5C4D019F7D4}"/>
              </a:ext>
            </a:extLst>
          </p:cNvPr>
          <p:cNvSpPr/>
          <p:nvPr/>
        </p:nvSpPr>
        <p:spPr>
          <a:xfrm>
            <a:off x="4461403" y="400982"/>
            <a:ext cx="51812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</a:rPr>
              <a:t>Structural Hierarchy of Proteins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C792727-3E3C-A96B-46D4-1635E08D3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F2A9E-3052-4219-9A41-D1329B8CBF12}" type="datetime1">
              <a:rPr lang="en-US" smtClean="0"/>
              <a:t>8/17/2024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75AC417-193B-395E-E2FD-A996FD03F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879E0B8-0223-9142-5B13-3707BC6D7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08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16963" y="186864"/>
            <a:ext cx="3872425" cy="428517"/>
          </a:xfrm>
          <a:prstGeom prst="rect">
            <a:avLst/>
          </a:prstGeom>
        </p:spPr>
        <p:txBody>
          <a:bodyPr vert="horz" wrap="square" lIns="0" tIns="12265" rIns="0" bIns="0" rtlCol="0">
            <a:spAutoFit/>
          </a:bodyPr>
          <a:lstStyle/>
          <a:p>
            <a:pPr marL="12266">
              <a:spcBef>
                <a:spcPts val="97"/>
              </a:spcBef>
            </a:pPr>
            <a:r>
              <a:rPr sz="2704" spc="-5" dirty="0">
                <a:latin typeface="Arial" panose="020B0604020202020204" pitchFamily="34" charset="0"/>
                <a:cs typeface="Arial" panose="020B0604020202020204" pitchFamily="34" charset="0"/>
              </a:rPr>
              <a:t>Molecular</a:t>
            </a:r>
            <a:r>
              <a:rPr sz="2704" spc="-1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4" spc="-5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704" spc="-5" dirty="0">
                <a:latin typeface="Arial" panose="020B0604020202020204" pitchFamily="34" charset="0"/>
                <a:cs typeface="Arial" panose="020B0604020202020204" pitchFamily="34" charset="0"/>
              </a:rPr>
              <a:t>nteractions</a:t>
            </a:r>
            <a:endParaRPr sz="270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49334C9-E831-425F-8B58-C092365C0858}"/>
              </a:ext>
            </a:extLst>
          </p:cNvPr>
          <p:cNvGrpSpPr/>
          <p:nvPr/>
        </p:nvGrpSpPr>
        <p:grpSpPr>
          <a:xfrm>
            <a:off x="2714058" y="1283883"/>
            <a:ext cx="2223498" cy="490139"/>
            <a:chOff x="3719810" y="320991"/>
            <a:chExt cx="2302336" cy="50751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CB4B67E-152F-464A-AFDD-CC18AB527847}"/>
                </a:ext>
              </a:extLst>
            </p:cNvPr>
            <p:cNvSpPr/>
            <p:nvPr/>
          </p:nvSpPr>
          <p:spPr>
            <a:xfrm>
              <a:off x="3719810" y="339689"/>
              <a:ext cx="228600" cy="4888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1" dirty="0">
                <a:latin typeface="Arial" panose="020B060402020202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56EEC86-C8A1-4D66-AB5F-CC41D09EC82C}"/>
                </a:ext>
              </a:extLst>
            </p:cNvPr>
            <p:cNvSpPr/>
            <p:nvPr/>
          </p:nvSpPr>
          <p:spPr>
            <a:xfrm>
              <a:off x="4259385" y="320991"/>
              <a:ext cx="228600" cy="48882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1" dirty="0">
                <a:latin typeface="Arial" panose="020B060402020202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6FC2C94-8AC3-4686-92A2-C0F5BF3ACE4A}"/>
                </a:ext>
              </a:extLst>
            </p:cNvPr>
            <p:cNvSpPr/>
            <p:nvPr/>
          </p:nvSpPr>
          <p:spPr>
            <a:xfrm>
              <a:off x="5544040" y="328420"/>
              <a:ext cx="228600" cy="48882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1" dirty="0">
                <a:latin typeface="Arial" panose="020B0604020202020204" pitchFamily="34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8107F20-C000-4C7D-8990-905892254D5F}"/>
                </a:ext>
              </a:extLst>
            </p:cNvPr>
            <p:cNvSpPr/>
            <p:nvPr/>
          </p:nvSpPr>
          <p:spPr>
            <a:xfrm>
              <a:off x="5793546" y="325766"/>
              <a:ext cx="228600" cy="4888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1" dirty="0">
                <a:latin typeface="Arial" panose="020B0604020202020204" pitchFamily="34" charset="0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AF48ED1-BCAB-46F6-8AE8-660EE0DCA216}"/>
                </a:ext>
              </a:extLst>
            </p:cNvPr>
            <p:cNvCxnSpPr/>
            <p:nvPr/>
          </p:nvCxnSpPr>
          <p:spPr>
            <a:xfrm>
              <a:off x="4776960" y="428625"/>
              <a:ext cx="53059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60DBE41-8C01-4F8A-B8A5-B1F9415EAF22}"/>
                </a:ext>
              </a:extLst>
            </p:cNvPr>
            <p:cNvCxnSpPr/>
            <p:nvPr/>
          </p:nvCxnSpPr>
          <p:spPr>
            <a:xfrm flipH="1">
              <a:off x="4737100" y="589220"/>
              <a:ext cx="53340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F98D847-55ED-4A82-A7CA-84D73BF75CD8}"/>
                  </a:ext>
                </a:extLst>
              </p:cNvPr>
              <p:cNvSpPr txBox="1"/>
              <p:nvPr/>
            </p:nvSpPr>
            <p:spPr>
              <a:xfrm>
                <a:off x="2297410" y="2084641"/>
                <a:ext cx="3617876" cy="3566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1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31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sz="231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r>
                        <a:rPr lang="en-US" sz="231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231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231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)~</m:t>
                      </m:r>
                      <m:sSub>
                        <m:sSubPr>
                          <m:ctrlP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∪</m:t>
                          </m:r>
                          <m: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en-US" sz="2318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F98D847-55ED-4A82-A7CA-84D73BF75C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7410" y="2084641"/>
                <a:ext cx="3617876" cy="356685"/>
              </a:xfrm>
              <a:prstGeom prst="rect">
                <a:avLst/>
              </a:prstGeom>
              <a:blipFill>
                <a:blip r:embed="rId2"/>
                <a:stretch>
                  <a:fillRect l="-1349" b="-39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735220-9A23-71E2-5EE8-9C718A2BA90C}"/>
                  </a:ext>
                </a:extLst>
              </p:cNvPr>
              <p:cNvSpPr txBox="1"/>
              <p:nvPr/>
            </p:nvSpPr>
            <p:spPr>
              <a:xfrm>
                <a:off x="6653175" y="1054372"/>
                <a:ext cx="5063847" cy="980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32" dirty="0">
                    <a:latin typeface="Arial" panose="020B0604020202020204" pitchFamily="34" charset="0"/>
                    <a:cs typeface="Arial" panose="020B0604020202020204" pitchFamily="34" charset="0"/>
                  </a:rPr>
                  <a:t>The energy change when two things come together can be approximated to be due to </a:t>
                </a:r>
                <a:r>
                  <a:rPr lang="en-US" sz="1932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new</a:t>
                </a:r>
                <a:r>
                  <a:rPr lang="en-US" sz="1932" dirty="0">
                    <a:latin typeface="Arial" panose="020B0604020202020204" pitchFamily="34" charset="0"/>
                    <a:cs typeface="Arial" panose="020B0604020202020204" pitchFamily="34" charset="0"/>
                  </a:rPr>
                  <a:t> inter-molecular interactions: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32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32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932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US" sz="1932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∪</m:t>
                        </m:r>
                        <m:r>
                          <a:rPr lang="en-US" sz="1932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1932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735220-9A23-71E2-5EE8-9C718A2BA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175" y="1054372"/>
                <a:ext cx="5063847" cy="980884"/>
              </a:xfrm>
              <a:prstGeom prst="rect">
                <a:avLst/>
              </a:prstGeom>
              <a:blipFill>
                <a:blip r:embed="rId3"/>
                <a:stretch>
                  <a:fillRect l="-1083" t="-3106" b="-9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2" name="Table 5">
            <a:extLst>
              <a:ext uri="{FF2B5EF4-FFF2-40B4-BE49-F238E27FC236}">
                <a16:creationId xmlns:a16="http://schemas.microsoft.com/office/drawing/2014/main" id="{78642B0D-0711-CF9A-50F1-70893D8F8D73}"/>
              </a:ext>
            </a:extLst>
          </p:cNvPr>
          <p:cNvGraphicFramePr>
            <a:graphicFrameLocks noGrp="1"/>
          </p:cNvGraphicFramePr>
          <p:nvPr/>
        </p:nvGraphicFramePr>
        <p:xfrm>
          <a:off x="218669" y="3274537"/>
          <a:ext cx="12546824" cy="191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3898">
                  <a:extLst>
                    <a:ext uri="{9D8B030D-6E8A-4147-A177-3AD203B41FA5}">
                      <a16:colId xmlns:a16="http://schemas.microsoft.com/office/drawing/2014/main" val="1024785512"/>
                    </a:ext>
                  </a:extLst>
                </a:gridCol>
                <a:gridCol w="3207280">
                  <a:extLst>
                    <a:ext uri="{9D8B030D-6E8A-4147-A177-3AD203B41FA5}">
                      <a16:colId xmlns:a16="http://schemas.microsoft.com/office/drawing/2014/main" val="1879046842"/>
                    </a:ext>
                  </a:extLst>
                </a:gridCol>
                <a:gridCol w="5365646">
                  <a:extLst>
                    <a:ext uri="{9D8B030D-6E8A-4147-A177-3AD203B41FA5}">
                      <a16:colId xmlns:a16="http://schemas.microsoft.com/office/drawing/2014/main" val="2834110169"/>
                    </a:ext>
                  </a:extLst>
                </a:gridCol>
              </a:tblGrid>
              <a:tr h="382672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Interaction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Interaction 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Energy (kJ/mol)</a:t>
                      </a: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129745988"/>
                  </a:ext>
                </a:extLst>
              </a:tr>
              <a:tr h="382672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Electrostatic interactions (in water)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Full charges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~5 kJ/mol/single interaction</a:t>
                      </a: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1880517131"/>
                  </a:ext>
                </a:extLst>
              </a:tr>
              <a:tr h="382672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Van der Waals: Dipole-Dipole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Perm. partial charges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~0.05 kJ/A</a:t>
                      </a:r>
                      <a:r>
                        <a:rPr lang="en-US" sz="1900" baseline="30000" dirty="0">
                          <a:latin typeface="Arial" panose="020B0604020202020204" pitchFamily="34" charset="0"/>
                        </a:rPr>
                        <a:t>2  </a:t>
                      </a:r>
                      <a:r>
                        <a:rPr lang="en-US" sz="1900" baseline="0" dirty="0">
                          <a:latin typeface="Arial" panose="020B0604020202020204" pitchFamily="34" charset="0"/>
                        </a:rPr>
                        <a:t>x 100 A</a:t>
                      </a:r>
                      <a:r>
                        <a:rPr lang="en-US" sz="1900" baseline="30000" dirty="0">
                          <a:latin typeface="Arial" panose="020B0604020202020204" pitchFamily="34" charset="0"/>
                        </a:rPr>
                        <a:t>2</a:t>
                      </a:r>
                      <a:r>
                        <a:rPr lang="en-US" sz="1900" baseline="0" dirty="0">
                          <a:latin typeface="Arial" panose="020B0604020202020204" pitchFamily="34" charset="0"/>
                        </a:rPr>
                        <a:t> = 5 kJ/mol for 100 A</a:t>
                      </a:r>
                      <a:r>
                        <a:rPr lang="en-US" sz="1900" baseline="30000" dirty="0">
                          <a:latin typeface="Arial" panose="020B0604020202020204" pitchFamily="34" charset="0"/>
                        </a:rPr>
                        <a:t>2</a:t>
                      </a:r>
                      <a:r>
                        <a:rPr lang="en-US" sz="1900" baseline="0" dirty="0"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2478969241"/>
                  </a:ext>
                </a:extLst>
              </a:tr>
              <a:tr h="382672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>
                          <a:latin typeface="Arial" panose="020B0604020202020204" pitchFamily="34" charset="0"/>
                        </a:rPr>
                        <a:t>Van der Waals: Induced-dipole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>
                          <a:latin typeface="Arial" panose="020B0604020202020204" pitchFamily="34" charset="0"/>
                        </a:rPr>
                        <a:t>Induced partial charges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~0.02 kJ/A</a:t>
                      </a:r>
                      <a:r>
                        <a:rPr lang="en-US" sz="1900" baseline="30000" dirty="0">
                          <a:latin typeface="Arial" panose="020B0604020202020204" pitchFamily="34" charset="0"/>
                        </a:rPr>
                        <a:t>2 </a:t>
                      </a:r>
                      <a:r>
                        <a:rPr lang="en-US" sz="1900" baseline="0" dirty="0">
                          <a:latin typeface="Arial" panose="020B0604020202020204" pitchFamily="34" charset="0"/>
                        </a:rPr>
                        <a:t>x 100 A</a:t>
                      </a:r>
                      <a:r>
                        <a:rPr lang="en-US" sz="1900" baseline="30000" dirty="0">
                          <a:latin typeface="Arial" panose="020B0604020202020204" pitchFamily="34" charset="0"/>
                        </a:rPr>
                        <a:t>2</a:t>
                      </a:r>
                      <a:r>
                        <a:rPr lang="en-US" sz="1900" baseline="0" dirty="0">
                          <a:latin typeface="Arial" panose="020B0604020202020204" pitchFamily="34" charset="0"/>
                        </a:rPr>
                        <a:t> = </a:t>
                      </a:r>
                      <a:r>
                        <a:rPr lang="en-US" sz="1900" b="1" baseline="0" dirty="0">
                          <a:latin typeface="Arial" panose="020B0604020202020204" pitchFamily="34" charset="0"/>
                        </a:rPr>
                        <a:t>2 kJ/mol for 100 A</a:t>
                      </a:r>
                      <a:r>
                        <a:rPr lang="en-US" sz="1900" b="1" baseline="30000" dirty="0">
                          <a:latin typeface="Arial" panose="020B0604020202020204" pitchFamily="34" charset="0"/>
                        </a:rPr>
                        <a:t>2</a:t>
                      </a:r>
                      <a:r>
                        <a:rPr lang="en-US" sz="1900" b="1" baseline="0" dirty="0"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3895455788"/>
                  </a:ext>
                </a:extLst>
              </a:tr>
              <a:tr h="382672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H-Bonds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Electrostatic + e sharing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~20 kJ/mol gross, </a:t>
                      </a:r>
                      <a:r>
                        <a:rPr lang="en-US" sz="1900" b="1" dirty="0">
                          <a:latin typeface="Arial" panose="020B0604020202020204" pitchFamily="34" charset="0"/>
                        </a:rPr>
                        <a:t>~5 kJ/mol net</a:t>
                      </a: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2351608583"/>
                  </a:ext>
                </a:extLst>
              </a:tr>
            </a:tbl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E8BECE-41A8-F4B7-4EBE-7B13B36B8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D9052-5DFB-4170-99C9-635FD9E110AE}" type="datetime1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757CF-08C2-63AB-048D-B51714331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1E898-48E5-4A86-EC94-6DA760620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catter chart&#10;&#10;Description automatically generated">
            <a:extLst>
              <a:ext uri="{FF2B5EF4-FFF2-40B4-BE49-F238E27FC236}">
                <a16:creationId xmlns:a16="http://schemas.microsoft.com/office/drawing/2014/main" id="{8872E865-4868-307D-2329-97B604E3A4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" t="3479" r="1934" b="3333"/>
          <a:stretch/>
        </p:blipFill>
        <p:spPr>
          <a:xfrm>
            <a:off x="1691481" y="198437"/>
            <a:ext cx="10439400" cy="6759855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1E6ACDD-2409-382C-C8AF-01CA5E0C6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BB1DB-8FEB-49FA-9D4F-3B1376ACF513}" type="datetime1">
              <a:rPr lang="en-US" smtClean="0"/>
              <a:t>8/17/2024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4D2D37D-B84E-94EF-E8AB-E422D4027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5D9904C-D0CD-966B-5A42-F8C8C9243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6187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56631" y="7873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/>
              <a:t>The Structure of Amino Acids and Proteins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82688"/>
            <a:ext cx="6873875" cy="2301875"/>
          </a:xfrm>
        </p:spPr>
        <p:txBody>
          <a:bodyPr>
            <a:normAutofit/>
          </a:bodyPr>
          <a:lstStyle/>
          <a:p>
            <a:pPr marL="417503" indent="-417503">
              <a:buNone/>
            </a:pPr>
            <a:endParaRPr lang="en-US" sz="2400" dirty="0"/>
          </a:p>
          <a:p>
            <a:pPr marL="417503" indent="-417503"/>
            <a:endParaRPr lang="en-US" sz="2400" dirty="0"/>
          </a:p>
          <a:p>
            <a:pPr marL="417503" indent="-417503"/>
            <a:endParaRPr lang="en-US" sz="2400" dirty="0"/>
          </a:p>
          <a:p>
            <a:pPr marL="417503" indent="-417503"/>
            <a:endParaRPr lang="en-US" sz="1800" dirty="0"/>
          </a:p>
          <a:p>
            <a:pPr marL="417503" indent="-417503"/>
            <a:endParaRPr lang="en-US" sz="1800" dirty="0"/>
          </a:p>
        </p:txBody>
      </p:sp>
      <p:pic>
        <p:nvPicPr>
          <p:cNvPr id="7" name="Picture 4" descr="03_02_amino_acid_structur-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3" b="54841"/>
          <a:stretch/>
        </p:blipFill>
        <p:spPr bwMode="auto">
          <a:xfrm>
            <a:off x="1996281" y="1347302"/>
            <a:ext cx="4790576" cy="195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0C8949BF-E760-43C3-B03D-1C94C1DC85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28" b="38372"/>
          <a:stretch/>
        </p:blipFill>
        <p:spPr>
          <a:xfrm>
            <a:off x="1158081" y="5190441"/>
            <a:ext cx="5867400" cy="1499447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E6BB607-F7AA-4BEB-8949-34A13495A2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0"/>
          <a:stretch/>
        </p:blipFill>
        <p:spPr bwMode="auto">
          <a:xfrm>
            <a:off x="7962260" y="2920407"/>
            <a:ext cx="4038600" cy="248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77B755-EA3F-4E9D-A8AE-22DB2B00BDE7}"/>
              </a:ext>
            </a:extLst>
          </p:cNvPr>
          <p:cNvSpPr txBox="1"/>
          <p:nvPr/>
        </p:nvSpPr>
        <p:spPr>
          <a:xfrm>
            <a:off x="7967837" y="5268870"/>
            <a:ext cx="3261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</a:rPr>
              <a:t>(as does the ribosome that make them)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3753EB-82E4-44AD-8B4A-D82CD6625C77}"/>
              </a:ext>
            </a:extLst>
          </p:cNvPr>
          <p:cNvSpPr/>
          <p:nvPr/>
        </p:nvSpPr>
        <p:spPr>
          <a:xfrm>
            <a:off x="624681" y="3233669"/>
            <a:ext cx="7086600" cy="2168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7503" indent="-417503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</a:rPr>
              <a:t>The amino group, C</a:t>
            </a:r>
            <a:r>
              <a:rPr lang="el-GR" i="1" dirty="0">
                <a:solidFill>
                  <a:srgbClr val="C00000"/>
                </a:solidFill>
                <a:latin typeface="Arial" panose="020B0604020202020204" pitchFamily="34" charset="0"/>
              </a:rPr>
              <a:t>α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</a:rPr>
              <a:t> (and one hydrogen), and the carbonyl group are common to all amino acids</a:t>
            </a:r>
          </a:p>
          <a:p>
            <a:pPr marL="417503" indent="-417503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</a:rPr>
              <a:t>The N-C</a:t>
            </a:r>
            <a:r>
              <a:rPr lang="el-GR" i="1" dirty="0">
                <a:solidFill>
                  <a:srgbClr val="C00000"/>
                </a:solidFill>
                <a:latin typeface="Arial" panose="020B0604020202020204" pitchFamily="34" charset="0"/>
              </a:rPr>
              <a:t>α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</a:rPr>
              <a:t>-C=O are the mainchain of the protein polymer.</a:t>
            </a:r>
          </a:p>
          <a:p>
            <a:pPr marL="417503" indent="-417503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</a:rPr>
              <a:t>The R groups are different –there are 20 common R groups they are the sidechain of the protein polymer – their </a:t>
            </a:r>
            <a:r>
              <a:rPr lang="en-US" b="1" i="1" dirty="0">
                <a:solidFill>
                  <a:srgbClr val="C00000"/>
                </a:solidFill>
                <a:latin typeface="Arial" panose="020B0604020202020204" pitchFamily="34" charset="0"/>
              </a:rPr>
              <a:t>sequence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</a:rPr>
              <a:t> defines the properties of the protein.</a:t>
            </a:r>
          </a:p>
          <a:p>
            <a:pPr marL="417503" indent="-417503">
              <a:buFont typeface="Arial" panose="020B0604020202020204" pitchFamily="34" charset="0"/>
              <a:buChar char="•"/>
            </a:pPr>
            <a:endParaRPr lang="en-US" i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1E5B37-BAFB-4AF1-90B1-49F83344DEDE}"/>
              </a:ext>
            </a:extLst>
          </p:cNvPr>
          <p:cNvSpPr/>
          <p:nvPr/>
        </p:nvSpPr>
        <p:spPr>
          <a:xfrm>
            <a:off x="7897376" y="1327454"/>
            <a:ext cx="4572085" cy="3888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B0F0"/>
                </a:solidFill>
                <a:latin typeface="Arial" panose="020B0604020202020204" pitchFamily="34" charset="0"/>
              </a:rPr>
              <a:t>Is there a chiral carbon on amino acids?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AB3513-E0EB-5D3C-4AA9-369F89C9F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C45-9AAA-496E-8F56-10A286FA4BE7}" type="datetime1">
              <a:rPr lang="en-US" smtClean="0"/>
              <a:t>8/17/2024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7F6D4E2-64DC-AAA9-4302-B562E565E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0414241-6E4E-3044-FC80-D6211F870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7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4815681" y="47104"/>
            <a:ext cx="2695575" cy="390525"/>
          </a:xfrm>
          <a:prstGeom prst="rect">
            <a:avLst/>
          </a:prstGeom>
        </p:spPr>
        <p:txBody>
          <a:bodyPr vert="horz" wrap="square" lIns="0" tIns="6334" rIns="0" bIns="0" rtlCol="0" anchor="ctr">
            <a:spAutoFit/>
          </a:bodyPr>
          <a:lstStyle/>
          <a:p>
            <a:pPr marL="11516" marR="4607">
              <a:lnSpc>
                <a:spcPct val="101699"/>
              </a:lnSpc>
              <a:spcBef>
                <a:spcPts val="50"/>
              </a:spcBef>
            </a:pPr>
            <a:r>
              <a:rPr lang="en-US" sz="2539" dirty="0">
                <a:cs typeface="Arial" panose="020B0604020202020204" pitchFamily="34" charset="0"/>
              </a:rPr>
              <a:t>Primary Structure</a:t>
            </a:r>
            <a:endParaRPr sz="2176" dirty="0">
              <a:cs typeface="Arial" panose="020B0604020202020204" pitchFamily="34" charset="0"/>
            </a:endParaRPr>
          </a:p>
        </p:txBody>
      </p:sp>
      <p:sp>
        <p:nvSpPr>
          <p:cNvPr id="91" name="Text Placeholder 5">
            <a:extLst>
              <a:ext uri="{FF2B5EF4-FFF2-40B4-BE49-F238E27FC236}">
                <a16:creationId xmlns:a16="http://schemas.microsoft.com/office/drawing/2014/main" id="{23EC52F3-534C-4B31-9206-2B845B43092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60484" y="4282668"/>
            <a:ext cx="5541963" cy="2716212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lvl="1" indent="0">
              <a:buNone/>
              <a:tabLst>
                <a:tab pos="425524" algn="l"/>
                <a:tab pos="426100" algn="l"/>
              </a:tabLst>
            </a:pPr>
            <a:r>
              <a:rPr lang="en-US" sz="1814" b="1" i="1" spc="-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Structure – Expectations</a:t>
            </a:r>
          </a:p>
          <a:p>
            <a:pPr marL="426100" lvl="1" indent="-207292">
              <a:buFont typeface="Symbol"/>
              <a:buChar char=""/>
              <a:tabLst>
                <a:tab pos="425524" algn="l"/>
                <a:tab pos="426100" algn="l"/>
              </a:tabLst>
            </a:pP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Draw chemical structure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given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814" spc="-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sequence.</a:t>
            </a:r>
          </a:p>
          <a:p>
            <a:pPr marL="426100" lvl="1" indent="-207292">
              <a:buFont typeface="Symbol"/>
              <a:buChar char=""/>
              <a:tabLst>
                <a:tab pos="425524" algn="l"/>
                <a:tab pos="426100" algn="l"/>
              </a:tabLst>
            </a:pP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Determine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seq. from chemical</a:t>
            </a:r>
            <a:r>
              <a:rPr lang="en-US" sz="1814" spc="-1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structure.</a:t>
            </a:r>
          </a:p>
          <a:p>
            <a:pPr marL="426100" lvl="1" indent="-207292">
              <a:buFont typeface="Symbol"/>
              <a:buChar char=""/>
              <a:tabLst>
                <a:tab pos="425524" algn="l"/>
                <a:tab pos="426100" algn="l"/>
              </a:tabLst>
            </a:pP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Distinguish/identify:</a:t>
            </a:r>
            <a:endParaRPr lang="en-US" sz="181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0683" lvl="2" indent="-207292">
              <a:buFont typeface="Courier New"/>
              <a:buChar char="o"/>
              <a:tabLst>
                <a:tab pos="840683" algn="l"/>
              </a:tabLst>
            </a:pPr>
            <a:r>
              <a:rPr lang="en-US" sz="1814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Mainchain</a:t>
            </a:r>
            <a:r>
              <a:rPr lang="en-US" sz="1814" spc="-9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sz="1814" b="1" spc="-9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Sidechain</a:t>
            </a:r>
            <a:r>
              <a:rPr lang="en-US" sz="1814" spc="-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atoms,</a:t>
            </a:r>
          </a:p>
          <a:p>
            <a:pPr marL="840683" lvl="2" indent="-207292">
              <a:buFont typeface="Courier New"/>
              <a:buChar char="o"/>
              <a:tabLst>
                <a:tab pos="840683" algn="l"/>
              </a:tabLst>
            </a:pPr>
            <a:r>
              <a:rPr lang="en-US" sz="1814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Residue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= aa in</a:t>
            </a:r>
            <a:r>
              <a:rPr lang="en-US" sz="1814" spc="-1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polymer,</a:t>
            </a:r>
            <a:endParaRPr lang="en-US" sz="181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0683" lvl="2" indent="-207292">
              <a:buFont typeface="Courier New"/>
              <a:buChar char="o"/>
              <a:tabLst>
                <a:tab pos="840683" algn="l"/>
              </a:tabLst>
            </a:pP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N &amp; C terminus,</a:t>
            </a:r>
            <a:endParaRPr lang="en-US" sz="181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0683" lvl="2" indent="-207292">
              <a:buFont typeface="Courier New"/>
              <a:buChar char="o"/>
              <a:tabLst>
                <a:tab pos="840683" algn="l"/>
              </a:tabLst>
            </a:pP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Peptide</a:t>
            </a:r>
            <a:r>
              <a:rPr lang="en-US" sz="1814" spc="-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bond(s).</a:t>
            </a:r>
            <a:endParaRPr lang="en-US" sz="181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02CB3FB2-1884-434F-B407-A98788BC5114}"/>
              </a:ext>
            </a:extLst>
          </p:cNvPr>
          <p:cNvSpPr txBox="1"/>
          <p:nvPr/>
        </p:nvSpPr>
        <p:spPr>
          <a:xfrm>
            <a:off x="710012" y="2188491"/>
            <a:ext cx="5778514" cy="2046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8903" indent="-418903"/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Incorporated amino acid = </a:t>
            </a:r>
            <a:r>
              <a:rPr lang="en-US" sz="1814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residue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 (atoms are lost when the peptide bond is formed).</a:t>
            </a:r>
          </a:p>
          <a:p>
            <a:pPr marL="418903" indent="-418903"/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Polarity of chain direction – amino (N) terminus to carboxy(C) terminus = order of amino acids = </a:t>
            </a:r>
            <a:r>
              <a:rPr lang="en-US" sz="1814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sequence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1814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structure</a:t>
            </a:r>
          </a:p>
          <a:p>
            <a:pPr marL="418903" indent="-418903"/>
            <a:r>
              <a:rPr lang="en-US" sz="1814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Mainchain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 (or backbone) – linear atoms of the polymer </a:t>
            </a:r>
          </a:p>
          <a:p>
            <a:pPr marL="418903" indent="-418903"/>
            <a:r>
              <a:rPr lang="en-US" sz="1814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Sidechain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 – atoms off the Ca carbon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0799DF-6779-4070-8BAB-457CFBAB588D}"/>
              </a:ext>
            </a:extLst>
          </p:cNvPr>
          <p:cNvSpPr/>
          <p:nvPr/>
        </p:nvSpPr>
        <p:spPr>
          <a:xfrm>
            <a:off x="565688" y="441585"/>
            <a:ext cx="6347920" cy="1209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8808" marR="4607" indent="-207292" algn="just">
              <a:buFont typeface="Symbol"/>
              <a:buChar char=""/>
              <a:tabLst>
                <a:tab pos="218808" algn="l"/>
              </a:tabLst>
            </a:pP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Amino acids are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joined together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form linear polymers by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the 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formation of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814" b="1" dirty="0">
                <a:latin typeface="Arial" panose="020B0604020202020204" pitchFamily="34" charset="0"/>
                <a:cs typeface="Arial" panose="020B0604020202020204" pitchFamily="34" charset="0"/>
              </a:rPr>
              <a:t>peptide bond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between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the carboxyl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of one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amino  acids</a:t>
            </a:r>
            <a:r>
              <a:rPr lang="en-US" sz="1814" spc="-7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814" spc="-6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814" spc="-6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amino</a:t>
            </a:r>
            <a:r>
              <a:rPr lang="en-US" sz="1814" spc="-7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r>
              <a:rPr lang="en-US" sz="1814" spc="-6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1814" spc="-6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814" spc="-7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next.</a:t>
            </a:r>
          </a:p>
          <a:p>
            <a:pPr marL="218808" marR="4607" indent="-207292" algn="just">
              <a:buFont typeface="Symbol"/>
              <a:buChar char=""/>
              <a:tabLst>
                <a:tab pos="218808" algn="l"/>
              </a:tabLst>
            </a:pP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en-US" sz="1814" spc="-7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reaction</a:t>
            </a:r>
            <a:r>
              <a:rPr lang="en-US" sz="1814" spc="-6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releases</a:t>
            </a:r>
            <a:r>
              <a:rPr lang="en-US" sz="1814" spc="-6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water: a </a:t>
            </a:r>
            <a:r>
              <a:rPr lang="en-US" sz="1814" b="1" spc="-5" dirty="0">
                <a:latin typeface="Arial" panose="020B0604020202020204" pitchFamily="34" charset="0"/>
                <a:cs typeface="Arial" panose="020B0604020202020204" pitchFamily="34" charset="0"/>
              </a:rPr>
              <a:t>dehydration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reaction. </a:t>
            </a:r>
            <a:endParaRPr lang="en-US" sz="181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object 2">
            <a:extLst>
              <a:ext uri="{FF2B5EF4-FFF2-40B4-BE49-F238E27FC236}">
                <a16:creationId xmlns:a16="http://schemas.microsoft.com/office/drawing/2014/main" id="{3A1D1E13-FFBC-40D6-A00F-903088118338}"/>
              </a:ext>
            </a:extLst>
          </p:cNvPr>
          <p:cNvSpPr txBox="1"/>
          <p:nvPr/>
        </p:nvSpPr>
        <p:spPr>
          <a:xfrm>
            <a:off x="628515" y="1594572"/>
            <a:ext cx="5565995" cy="56998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218808" indent="-207292">
              <a:buFont typeface="Symbol"/>
              <a:buChar char=""/>
              <a:tabLst>
                <a:tab pos="218808" algn="l"/>
              </a:tabLst>
            </a:pPr>
            <a:r>
              <a:rPr sz="1814" spc="-5" dirty="0">
                <a:latin typeface="Arial" panose="020B0604020202020204" pitchFamily="34" charset="0"/>
                <a:cs typeface="Arial" panose="020B0604020202020204" pitchFamily="34" charset="0"/>
              </a:rPr>
              <a:t>The peptide bond </a:t>
            </a:r>
            <a:r>
              <a:rPr sz="1814" dirty="0"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sz="1814" spc="-5" dirty="0">
                <a:latin typeface="Arial" panose="020B0604020202020204" pitchFamily="34" charset="0"/>
                <a:cs typeface="Arial" panose="020B0604020202020204" pitchFamily="34" charset="0"/>
              </a:rPr>
              <a:t>be broken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14" i="1" spc="-5" dirty="0"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sz="1814" dirty="0">
                <a:latin typeface="Arial" panose="020B0604020202020204" pitchFamily="34" charset="0"/>
                <a:cs typeface="Arial" panose="020B0604020202020204" pitchFamily="34" charset="0"/>
              </a:rPr>
              <a:t>by the </a:t>
            </a:r>
            <a:r>
              <a:rPr sz="1814" spc="-5" dirty="0">
                <a:latin typeface="Arial" panose="020B0604020202020204" pitchFamily="34" charset="0"/>
                <a:cs typeface="Arial" panose="020B0604020202020204" pitchFamily="34" charset="0"/>
              </a:rPr>
              <a:t>addition of water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sz="1814" b="1" spc="-5" dirty="0">
                <a:latin typeface="Arial" panose="020B0604020202020204" pitchFamily="34" charset="0"/>
                <a:cs typeface="Arial" panose="020B0604020202020204" pitchFamily="34" charset="0"/>
              </a:rPr>
              <a:t>hydrolysis</a:t>
            </a:r>
            <a:r>
              <a:rPr sz="1814" spc="-5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81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D349B92-20CB-49A7-105F-64C40553EF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6013295"/>
              </p:ext>
            </p:extLst>
          </p:nvPr>
        </p:nvGraphicFramePr>
        <p:xfrm>
          <a:off x="6976435" y="931790"/>
          <a:ext cx="5447244" cy="5543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2" imgW="5505339" imgH="5599912" progId="MDLDrawOLE.MDLDrawObject.1">
                  <p:embed/>
                </p:oleObj>
              </mc:Choice>
              <mc:Fallback>
                <p:oleObj name="MDLDrawObject Class" r:id="rId2" imgW="5505339" imgH="5599912" progId="MDLDrawOLE.MDLDrawObject.1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BD349B92-20CB-49A7-105F-64C40553EF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976435" y="931790"/>
                        <a:ext cx="5447244" cy="55436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46EBBE-AE99-2DF6-250B-0718AF9F3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90603-E8EB-479B-B253-9000ED5D2B6B}" type="datetime1">
              <a:rPr lang="en-US" smtClean="0"/>
              <a:t>8/17/2024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B081A76-2D07-02E3-FEFB-E675DC5CD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2D643F-E4C5-BF1E-A8CC-3A9E993E2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4730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05881" y="111850"/>
            <a:ext cx="8458200" cy="792162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dirty="0"/>
              <a:t>Sidechain </a:t>
            </a:r>
            <a:r>
              <a:rPr lang="en-US" sz="2800" i="1" dirty="0"/>
              <a:t>Functional</a:t>
            </a:r>
            <a:r>
              <a:rPr lang="en-US" sz="2800" dirty="0"/>
              <a:t> Groups Affect Behavior</a:t>
            </a:r>
            <a:br>
              <a:rPr lang="en-US" sz="2800" dirty="0"/>
            </a:br>
            <a:r>
              <a:rPr lang="en-US" sz="2800" dirty="0"/>
              <a:t>(and the order is important)</a:t>
            </a:r>
          </a:p>
        </p:txBody>
      </p:sp>
      <p:sp>
        <p:nvSpPr>
          <p:cNvPr id="2416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15281" y="4389437"/>
            <a:ext cx="9372600" cy="1905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1800" dirty="0"/>
              <a:t>Sidechains (R-groups) differ in their size, shape, reactivity, and interactions with water. </a:t>
            </a:r>
          </a:p>
          <a:p>
            <a:pPr marL="979464" lvl="1" indent="-461951">
              <a:lnSpc>
                <a:spcPct val="120000"/>
              </a:lnSpc>
              <a:spcBef>
                <a:spcPts val="600"/>
              </a:spcBef>
              <a:buFont typeface="Times New Roman" pitchFamily="84" charset="0"/>
              <a:buAutoNum type="arabicPeriod"/>
            </a:pPr>
            <a:r>
              <a:rPr lang="en-US" sz="1800" dirty="0"/>
              <a:t>Nonpolar Sidechains: </a:t>
            </a:r>
            <a:r>
              <a:rPr lang="en-US" sz="1800" b="1" dirty="0"/>
              <a:t>hydrophobic</a:t>
            </a:r>
            <a:r>
              <a:rPr lang="en-US" sz="1800" dirty="0"/>
              <a:t>; do not form hydrogen bonds; coalesce in water - typically form the core of folded proteins.</a:t>
            </a:r>
          </a:p>
          <a:p>
            <a:pPr marL="979464" lvl="1" indent="-461951">
              <a:lnSpc>
                <a:spcPct val="120000"/>
              </a:lnSpc>
              <a:spcBef>
                <a:spcPts val="600"/>
              </a:spcBef>
              <a:buFont typeface="Times New Roman" pitchFamily="84" charset="0"/>
              <a:buAutoNum type="arabicPeriod"/>
            </a:pPr>
            <a:r>
              <a:rPr lang="en-US" sz="1800" dirty="0"/>
              <a:t>Polar Sidechains: </a:t>
            </a:r>
            <a:r>
              <a:rPr lang="en-US" sz="1800" b="1" dirty="0"/>
              <a:t>hydrophilic</a:t>
            </a:r>
            <a:r>
              <a:rPr lang="en-US" sz="1800" dirty="0"/>
              <a:t>; form hydrogen bonds; readily dissolve in water</a:t>
            </a:r>
          </a:p>
          <a:p>
            <a:pPr marL="979464" lvl="1" indent="-461951">
              <a:lnSpc>
                <a:spcPct val="120000"/>
              </a:lnSpc>
              <a:spcBef>
                <a:spcPts val="600"/>
              </a:spcBef>
              <a:buFont typeface="Times New Roman" pitchFamily="84" charset="0"/>
              <a:buAutoNum type="arabicPeriod"/>
            </a:pPr>
            <a:r>
              <a:rPr lang="en-US" sz="1800" b="1" dirty="0"/>
              <a:t>Ionizable </a:t>
            </a:r>
            <a:r>
              <a:rPr lang="en-US" sz="1800" dirty="0"/>
              <a:t>Sidechains:  Can be charged at certain pH values. Interact strongly with water.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9B6CF38D-C4B3-40C5-95E0-0431441381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28" b="38372"/>
          <a:stretch/>
        </p:blipFill>
        <p:spPr>
          <a:xfrm>
            <a:off x="2301082" y="1951037"/>
            <a:ext cx="9190971" cy="2348804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0773BC-81D9-6958-C079-CC2FB64D9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A2804-4F75-4DDD-B395-6D7E1C98993A}" type="datetime1">
              <a:rPr lang="en-US" smtClean="0"/>
              <a:t>8/17/2024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58E7CB9-3B48-B3EE-5D78-BF9B0F695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7CA0877-1B9D-8E6C-EC76-AC890AEA8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28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" y="350838"/>
            <a:ext cx="5962651" cy="533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43883" y="5913438"/>
            <a:ext cx="3724275" cy="68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Have a net negative charge at pH 7.0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7681" y="5096570"/>
            <a:ext cx="1600200" cy="98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pK</a:t>
            </a:r>
            <a:r>
              <a:rPr lang="en-US" b="1" baseline="-25000" dirty="0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of sidechain ~ 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10881" y="5151437"/>
            <a:ext cx="1600200" cy="98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pK</a:t>
            </a:r>
            <a:r>
              <a:rPr lang="en-US" b="1" baseline="-25000" dirty="0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of sidechain ~ 4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116651A9-110E-4F48-A32B-F805C1520013}"/>
              </a:ext>
            </a:extLst>
          </p:cNvPr>
          <p:cNvGraphicFramePr>
            <a:graphicFrameLocks/>
          </p:cNvGraphicFramePr>
          <p:nvPr/>
        </p:nvGraphicFramePr>
        <p:xfrm>
          <a:off x="6796881" y="1253570"/>
          <a:ext cx="4572000" cy="4126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6E04550-98FA-93AB-9BAB-9A8FE6429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282C5-A944-4FF8-B4AA-75A12FF5F477}" type="datetime1">
              <a:rPr lang="en-US" smtClean="0"/>
              <a:t>8/17/2024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2BA04E3-E7D4-B807-5F3C-1CA9810B3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D076438-6BC6-F6C8-5377-DDC7C491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4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4" y="625419"/>
            <a:ext cx="6858000" cy="419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54507" y="5316231"/>
            <a:ext cx="3724275" cy="68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Have a net positive charge at pH 7.0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43625" y="4797431"/>
            <a:ext cx="1981200" cy="388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pK</a:t>
            </a:r>
            <a:r>
              <a:rPr lang="en-US" b="1" baseline="-25000" dirty="0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~ 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20544" y="4864827"/>
            <a:ext cx="1981200" cy="388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pK</a:t>
            </a:r>
            <a:r>
              <a:rPr lang="en-US" b="1" baseline="-25000" dirty="0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~ 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4506" y="4769231"/>
            <a:ext cx="1981200" cy="388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pK</a:t>
            </a:r>
            <a:r>
              <a:rPr lang="en-US" b="1" baseline="-25000" dirty="0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~ 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CC8B2F-A4F1-4B7E-84A7-0E402C69888E}"/>
              </a:ext>
            </a:extLst>
          </p:cNvPr>
          <p:cNvSpPr txBox="1"/>
          <p:nvPr/>
        </p:nvSpPr>
        <p:spPr>
          <a:xfrm>
            <a:off x="5044283" y="5227793"/>
            <a:ext cx="3724275" cy="98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Positive charge when protonated</a:t>
            </a:r>
          </a:p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10% Protonated at pH 7.0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/>
        </p:nvGraphicFramePr>
        <p:xfrm>
          <a:off x="7081467" y="1313515"/>
          <a:ext cx="5624513" cy="3662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8A52F282-5345-4490-8986-CB2A59A21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5412E-341E-4646-93A1-BC3F7D9FC9EE}" type="datetime1">
              <a:rPr lang="en-US" smtClean="0"/>
              <a:t>8/17/2024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E4436E3-E02C-57E6-AC6E-3FF50987D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8F52EE4-F01C-657C-6958-F9B9D61D3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5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44" y="1054596"/>
            <a:ext cx="4234200" cy="512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433" y="2087268"/>
            <a:ext cx="4869299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56721" y="5572208"/>
            <a:ext cx="50155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B0F0"/>
                </a:solidFill>
                <a:latin typeface="Arial" panose="020B0604020202020204" pitchFamily="34" charset="0"/>
              </a:rPr>
              <a:t>These can form what type of bond with water?</a:t>
            </a:r>
          </a:p>
          <a:p>
            <a:endParaRPr lang="en-US" sz="2000" i="1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endParaRPr lang="en-US" sz="2000" i="1" dirty="0">
              <a:solidFill>
                <a:srgbClr val="00B0F0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42A36F01-32D6-49D5-A22B-A50C45041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70" t="48268" b="14717"/>
          <a:stretch/>
        </p:blipFill>
        <p:spPr bwMode="auto">
          <a:xfrm>
            <a:off x="10454481" y="2027237"/>
            <a:ext cx="178644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995BDF-A028-4A21-8920-2879796021E3}"/>
              </a:ext>
            </a:extLst>
          </p:cNvPr>
          <p:cNvSpPr txBox="1"/>
          <p:nvPr/>
        </p:nvSpPr>
        <p:spPr>
          <a:xfrm>
            <a:off x="10385788" y="4315471"/>
            <a:ext cx="21603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Forms weak H-bonds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Can ionize with a </a:t>
            </a:r>
            <a:r>
              <a:rPr lang="en-US" sz="1600" dirty="0" err="1">
                <a:latin typeface="Arial" panose="020B0604020202020204" pitchFamily="34" charset="0"/>
              </a:rPr>
              <a:t>pK</a:t>
            </a:r>
            <a:r>
              <a:rPr lang="en-US" sz="1600" dirty="0">
                <a:latin typeface="Arial" panose="020B0604020202020204" pitchFamily="34" charset="0"/>
              </a:rPr>
              <a:t>=8, forming thiolate ion (-S</a:t>
            </a:r>
            <a:r>
              <a:rPr lang="en-US" sz="1600" baseline="30000" dirty="0">
                <a:latin typeface="Arial" panose="020B0604020202020204" pitchFamily="34" charset="0"/>
              </a:rPr>
              <a:t>-</a:t>
            </a:r>
            <a:r>
              <a:rPr lang="en-US" sz="1600" dirty="0">
                <a:latin typeface="Arial" panose="020B0604020202020204" pitchFamily="34" charset="0"/>
              </a:rPr>
              <a:t>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Can form S-S disulfide bonds with other </a:t>
            </a:r>
            <a:r>
              <a:rPr lang="en-US" sz="1600" dirty="0" err="1">
                <a:latin typeface="Arial" panose="020B0604020202020204" pitchFamily="34" charset="0"/>
              </a:rPr>
              <a:t>Cys</a:t>
            </a:r>
            <a:r>
              <a:rPr lang="en-US" sz="1600" dirty="0">
                <a:latin typeface="Arial" panose="020B0604020202020204" pitchFamily="34" charset="0"/>
              </a:rPr>
              <a:t> residues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2469A3-AC75-4001-B10C-A38EFA390721}"/>
              </a:ext>
            </a:extLst>
          </p:cNvPr>
          <p:cNvSpPr txBox="1"/>
          <p:nvPr/>
        </p:nvSpPr>
        <p:spPr>
          <a:xfrm>
            <a:off x="9148260" y="3462915"/>
            <a:ext cx="1921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</a:rPr>
              <a:t>This is a significant</a:t>
            </a:r>
          </a:p>
          <a:p>
            <a:r>
              <a:rPr lang="en-US" sz="1600" dirty="0">
                <a:latin typeface="Arial" panose="020B0604020202020204" pitchFamily="34" charset="0"/>
              </a:rPr>
              <a:t>non-polar functionality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D04649F-5B99-40AC-80EC-7FE16B0CCAAB}"/>
              </a:ext>
            </a:extLst>
          </p:cNvPr>
          <p:cNvSpPr/>
          <p:nvPr/>
        </p:nvSpPr>
        <p:spPr>
          <a:xfrm>
            <a:off x="8872173" y="4202583"/>
            <a:ext cx="1179291" cy="233841"/>
          </a:xfrm>
          <a:custGeom>
            <a:avLst/>
            <a:gdLst>
              <a:gd name="connsiteX0" fmla="*/ 1176793 w 1179291"/>
              <a:gd name="connsiteY0" fmla="*/ 0 h 233841"/>
              <a:gd name="connsiteX1" fmla="*/ 1097280 w 1179291"/>
              <a:gd name="connsiteY1" fmla="*/ 182880 h 233841"/>
              <a:gd name="connsiteX2" fmla="*/ 636105 w 1179291"/>
              <a:gd name="connsiteY2" fmla="*/ 230588 h 233841"/>
              <a:gd name="connsiteX3" fmla="*/ 230588 w 1179291"/>
              <a:gd name="connsiteY3" fmla="*/ 214686 h 233841"/>
              <a:gd name="connsiteX4" fmla="*/ 0 w 1179291"/>
              <a:gd name="connsiteY4" fmla="*/ 95416 h 233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9291" h="233841">
                <a:moveTo>
                  <a:pt x="1176793" y="0"/>
                </a:moveTo>
                <a:cubicBezTo>
                  <a:pt x="1182094" y="72224"/>
                  <a:pt x="1187395" y="144449"/>
                  <a:pt x="1097280" y="182880"/>
                </a:cubicBezTo>
                <a:cubicBezTo>
                  <a:pt x="1007165" y="221311"/>
                  <a:pt x="780554" y="225287"/>
                  <a:pt x="636105" y="230588"/>
                </a:cubicBezTo>
                <a:cubicBezTo>
                  <a:pt x="491656" y="235889"/>
                  <a:pt x="336605" y="237215"/>
                  <a:pt x="230588" y="214686"/>
                </a:cubicBezTo>
                <a:cubicBezTo>
                  <a:pt x="124571" y="192157"/>
                  <a:pt x="62285" y="143786"/>
                  <a:pt x="0" y="95416"/>
                </a:cubicBezTo>
              </a:path>
            </a:pathLst>
          </a:custGeom>
          <a:noFill/>
          <a:ln w="3175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2B6D480-1F68-9D99-4D42-1EFF811D2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30917-3FC7-4A36-8519-C834CD499376}" type="datetime1">
              <a:rPr lang="en-US" smtClean="0"/>
              <a:t>8/17/2024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4682EC8-1AB5-E0EE-AE1F-056CBB7CF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7C38344-04E3-A773-2A34-71A8CCE77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8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9"/>
          <a:stretch/>
        </p:blipFill>
        <p:spPr bwMode="auto">
          <a:xfrm>
            <a:off x="2832262" y="525077"/>
            <a:ext cx="3659821" cy="6194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31"/>
          <a:stretch/>
        </p:blipFill>
        <p:spPr bwMode="auto">
          <a:xfrm>
            <a:off x="6576724" y="411162"/>
            <a:ext cx="4343399" cy="268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4C465F-524C-43D5-A41F-D28E9D2ED9AB}"/>
              </a:ext>
            </a:extLst>
          </p:cNvPr>
          <p:cNvSpPr txBox="1"/>
          <p:nvPr/>
        </p:nvSpPr>
        <p:spPr>
          <a:xfrm>
            <a:off x="364609" y="340411"/>
            <a:ext cx="3219151" cy="3888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NONPOLAR SIDE CHAINS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000B44-0383-429E-BF2D-12DEF144AA8B}"/>
              </a:ext>
            </a:extLst>
          </p:cNvPr>
          <p:cNvSpPr txBox="1"/>
          <p:nvPr/>
        </p:nvSpPr>
        <p:spPr>
          <a:xfrm>
            <a:off x="10615324" y="1874839"/>
            <a:ext cx="2273379" cy="68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H-bond donor</a:t>
            </a:r>
          </a:p>
          <a:p>
            <a:r>
              <a:rPr lang="en-US" dirty="0">
                <a:latin typeface="Arial" panose="020B0604020202020204" pitchFamily="34" charset="0"/>
              </a:rPr>
              <a:t>(polar functionality)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59EC1F0-BDA5-4E2A-A5D3-5989CA8B4F40}"/>
              </a:ext>
            </a:extLst>
          </p:cNvPr>
          <p:cNvCxnSpPr/>
          <p:nvPr/>
        </p:nvCxnSpPr>
        <p:spPr>
          <a:xfrm flipH="1">
            <a:off x="10005722" y="2179637"/>
            <a:ext cx="609600" cy="381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>
            <a:extLst>
              <a:ext uri="{FF2B5EF4-FFF2-40B4-BE49-F238E27FC236}">
                <a16:creationId xmlns:a16="http://schemas.microsoft.com/office/drawing/2014/main" id="{8D8F3C8F-8077-4DB9-A40E-128256E316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9" t="48298" r="46619" b="16057"/>
          <a:stretch/>
        </p:blipFill>
        <p:spPr bwMode="auto">
          <a:xfrm>
            <a:off x="8746433" y="4294022"/>
            <a:ext cx="178652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D06C4C-0E07-4BBE-9326-68F7589C157D}"/>
              </a:ext>
            </a:extLst>
          </p:cNvPr>
          <p:cNvSpPr txBox="1"/>
          <p:nvPr/>
        </p:nvSpPr>
        <p:spPr>
          <a:xfrm>
            <a:off x="8168482" y="3886575"/>
            <a:ext cx="4082400" cy="3888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cap="all" dirty="0">
                <a:latin typeface="Arial" panose="020B0604020202020204" pitchFamily="34" charset="0"/>
              </a:rPr>
              <a:t>And lastly there is glycine: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D796D8-852C-422A-99FD-C6D147FB8EF5}"/>
              </a:ext>
            </a:extLst>
          </p:cNvPr>
          <p:cNvSpPr txBox="1"/>
          <p:nvPr/>
        </p:nvSpPr>
        <p:spPr>
          <a:xfrm>
            <a:off x="8518458" y="5990175"/>
            <a:ext cx="36760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</a:rPr>
              <a:t>No real functionality for its R group (H)</a:t>
            </a:r>
          </a:p>
          <a:p>
            <a:r>
              <a:rPr lang="en-US" sz="1600" dirty="0">
                <a:latin typeface="Arial" panose="020B0604020202020204" pitchFamily="34" charset="0"/>
              </a:rPr>
              <a:t>Only AA that is achiral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E1DD17-5F8C-47A1-9289-2927437C391C}"/>
              </a:ext>
            </a:extLst>
          </p:cNvPr>
          <p:cNvSpPr txBox="1"/>
          <p:nvPr/>
        </p:nvSpPr>
        <p:spPr>
          <a:xfrm>
            <a:off x="1310481" y="4922839"/>
            <a:ext cx="11407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</a:rPr>
              <a:t>Ring results in no NH group for H-bonding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2FC082A-6E76-4E8B-944C-47D9D6B28DD0}"/>
              </a:ext>
            </a:extLst>
          </p:cNvPr>
          <p:cNvCxnSpPr>
            <a:stCxn id="12" idx="3"/>
          </p:cNvCxnSpPr>
          <p:nvPr/>
        </p:nvCxnSpPr>
        <p:spPr>
          <a:xfrm>
            <a:off x="2451209" y="5584559"/>
            <a:ext cx="1145272" cy="10028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94CACFE-818D-1345-E802-953016AE8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C3D80-9D27-439E-8BDC-661BE42D77A6}" type="datetime1">
              <a:rPr lang="en-US" smtClean="0"/>
              <a:t>8/17/2024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805EBF54-011D-EF44-03CF-E56A85C38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B234ECB-0EAC-A86E-3D36-203777A8A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78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3EF44A-C41B-4348-8498-B04DFB29509B}"/>
              </a:ext>
            </a:extLst>
          </p:cNvPr>
          <p:cNvSpPr txBox="1"/>
          <p:nvPr/>
        </p:nvSpPr>
        <p:spPr>
          <a:xfrm>
            <a:off x="2425314" y="8156"/>
            <a:ext cx="888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</a:rPr>
              <a:t>Summary of what you should know about amino acids: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C4B71C-0988-4165-A117-93AFFFE921FC}"/>
              </a:ext>
            </a:extLst>
          </p:cNvPr>
          <p:cNvSpPr txBox="1"/>
          <p:nvPr/>
        </p:nvSpPr>
        <p:spPr>
          <a:xfrm>
            <a:off x="859818" y="3608160"/>
            <a:ext cx="4216399" cy="3354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You should be able to look at the functional groups on the </a:t>
            </a:r>
            <a:r>
              <a:rPr lang="en-US" b="1" i="1" dirty="0">
                <a:latin typeface="Arial" panose="020B0604020202020204" pitchFamily="34" charset="0"/>
              </a:rPr>
              <a:t>side-chain</a:t>
            </a:r>
            <a:r>
              <a:rPr lang="en-US" dirty="0">
                <a:latin typeface="Arial" panose="020B0604020202020204" pitchFamily="34" charset="0"/>
              </a:rPr>
              <a:t> and determine how they will interact with water:</a:t>
            </a:r>
          </a:p>
          <a:p>
            <a:pPr marL="742932" lvl="1" indent="-285744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Polar</a:t>
            </a:r>
          </a:p>
          <a:p>
            <a:pPr marL="742932" lvl="1" indent="-285744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Charged</a:t>
            </a:r>
          </a:p>
          <a:p>
            <a:pPr marL="742932" lvl="1" indent="-285744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Non-polar (hydrophobic). You should be able to justify large differences in hydrophobicity, e.g. Val versus Ala</a:t>
            </a:r>
          </a:p>
          <a:p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F639456-C9FA-47C1-853C-90F8E3E3F8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4" t="13442" b="4895"/>
          <a:stretch/>
        </p:blipFill>
        <p:spPr>
          <a:xfrm>
            <a:off x="6314282" y="1094910"/>
            <a:ext cx="4673599" cy="5445352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99564FAE-2B3B-4D4A-9ACC-E72E5D296864}"/>
              </a:ext>
            </a:extLst>
          </p:cNvPr>
          <p:cNvSpPr txBox="1">
            <a:spLocks noChangeArrowheads="1"/>
          </p:cNvSpPr>
          <p:nvPr/>
        </p:nvSpPr>
        <p:spPr>
          <a:xfrm>
            <a:off x="777083" y="999106"/>
            <a:ext cx="5644711" cy="11752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7503" indent="-417503"/>
            <a:r>
              <a:rPr lang="en-US" sz="1800" dirty="0">
                <a:latin typeface="Arial" panose="020B0604020202020204" pitchFamily="34" charset="0"/>
              </a:rPr>
              <a:t>All amino acids have a carbon atom bonded to an amino group, a hydrogen atom and a carboxyl group. What makes each  amino acid unique is its </a:t>
            </a:r>
            <a:r>
              <a:rPr lang="en-US" sz="1800" b="1" dirty="0">
                <a:latin typeface="Arial" panose="020B0604020202020204" pitchFamily="34" charset="0"/>
              </a:rPr>
              <a:t>sidechain</a:t>
            </a:r>
            <a:r>
              <a:rPr lang="en-US" sz="1800" dirty="0">
                <a:latin typeface="Arial" panose="020B0604020202020204" pitchFamily="34" charset="0"/>
              </a:rPr>
              <a:t>.</a:t>
            </a:r>
          </a:p>
          <a:p>
            <a:pPr marL="417503" indent="-417503"/>
            <a:r>
              <a:rPr lang="en-US" sz="1800" dirty="0">
                <a:latin typeface="Arial" panose="020B0604020202020204" pitchFamily="34" charset="0"/>
              </a:rPr>
              <a:t>The common atoms will form the </a:t>
            </a:r>
            <a:r>
              <a:rPr lang="en-US" sz="1800" b="1" dirty="0">
                <a:latin typeface="Arial" panose="020B0604020202020204" pitchFamily="34" charset="0"/>
              </a:rPr>
              <a:t>mainchain</a:t>
            </a:r>
            <a:r>
              <a:rPr lang="en-US" sz="1800" dirty="0">
                <a:latin typeface="Arial" panose="020B0604020202020204" pitchFamily="34" charset="0"/>
              </a:rPr>
              <a:t> of the protein.</a:t>
            </a:r>
          </a:p>
          <a:p>
            <a:pPr marL="417503" indent="-417503"/>
            <a:r>
              <a:rPr lang="en-US" sz="1800" dirty="0">
                <a:latin typeface="Arial" panose="020B0604020202020204" pitchFamily="34" charset="0"/>
              </a:rPr>
              <a:t>Most amino acids have at least one chiral center - the alpha carbon, exception is glycine, which is achiral.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981CCD-4024-4155-9AE6-6F60A6C70C5B}"/>
              </a:ext>
            </a:extLst>
          </p:cNvPr>
          <p:cNvSpPr txBox="1"/>
          <p:nvPr/>
        </p:nvSpPr>
        <p:spPr>
          <a:xfrm>
            <a:off x="6865793" y="811405"/>
            <a:ext cx="5931432" cy="3888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Relative Hydrophobicity of Sidechains (one of many)</a:t>
            </a: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A23B8E90-01B6-4622-B9C4-5C81AB025E8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556084" y="1592481"/>
          <a:ext cx="1731223" cy="1392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3" imgW="1751860" imgH="1409437" progId="MDLDrawOLE.MDLDrawObject.1">
                  <p:embed/>
                </p:oleObj>
              </mc:Choice>
              <mc:Fallback>
                <p:oleObj name="MDLDrawObject Class" r:id="rId3" imgW="1751860" imgH="1409437" progId="MDLDrawOLE.MDLDrawObject.1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A23B8E90-01B6-4622-B9C4-5C81AB025E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556084" y="1592481"/>
                        <a:ext cx="1731223" cy="13927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41954A1C-2671-4E93-B987-0F1F59EC531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556084" y="3337436"/>
          <a:ext cx="1731223" cy="12131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5" imgW="1751860" imgH="1228134" progId="MDLDrawOLE.MDLDrawObject.1">
                  <p:embed/>
                </p:oleObj>
              </mc:Choice>
              <mc:Fallback>
                <p:oleObj name="MDLDrawObject Class" r:id="rId5" imgW="1751860" imgH="1228134" progId="MDLDrawOLE.MDLDrawObject.1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41954A1C-2671-4E93-B987-0F1F59EC53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556084" y="3337436"/>
                        <a:ext cx="1731223" cy="12131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EAB749-CF4C-4300-8A89-C16595428D54}"/>
              </a:ext>
            </a:extLst>
          </p:cNvPr>
          <p:cNvCxnSpPr>
            <a:cxnSpLocks/>
          </p:cNvCxnSpPr>
          <p:nvPr/>
        </p:nvCxnSpPr>
        <p:spPr>
          <a:xfrm flipH="1" flipV="1">
            <a:off x="7279480" y="2789237"/>
            <a:ext cx="3232920" cy="838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3649A94-ACB7-4D66-BF91-C290FCFA124F}"/>
              </a:ext>
            </a:extLst>
          </p:cNvPr>
          <p:cNvCxnSpPr>
            <a:cxnSpLocks/>
          </p:cNvCxnSpPr>
          <p:nvPr/>
        </p:nvCxnSpPr>
        <p:spPr>
          <a:xfrm flipH="1" flipV="1">
            <a:off x="7279481" y="1705333"/>
            <a:ext cx="3098801" cy="2457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2975D03-419A-CA53-C1B5-3B6CFF4CF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CC8C-A42A-4BAB-AA01-CA1B8634265C}" type="datetime1">
              <a:rPr lang="en-US" smtClean="0"/>
              <a:t>8/17/2024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29A8644-9AFD-9CEB-63D3-09CD70215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BD45F2F-7AD7-AC37-2219-37D6CD620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9290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428750"/>
            <a:ext cx="5600700" cy="35433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1800" b="1" dirty="0"/>
              <a:t>Hydrogen bonds </a:t>
            </a:r>
            <a:r>
              <a:rPr lang="en-US" sz="1800" dirty="0"/>
              <a:t>between the </a:t>
            </a:r>
            <a:r>
              <a:rPr lang="en-US" sz="1800" i="1" dirty="0">
                <a:solidFill>
                  <a:srgbClr val="C00000"/>
                </a:solidFill>
              </a:rPr>
              <a:t>mainchain</a:t>
            </a:r>
            <a:r>
              <a:rPr lang="en-US" sz="1800" dirty="0"/>
              <a:t> carbonyl group of one amino acid and the </a:t>
            </a:r>
            <a:r>
              <a:rPr lang="en-US" sz="1800" i="1" dirty="0">
                <a:solidFill>
                  <a:srgbClr val="C00000"/>
                </a:solidFill>
              </a:rPr>
              <a:t>mainchain</a:t>
            </a:r>
            <a:r>
              <a:rPr lang="en-US" sz="1800" dirty="0"/>
              <a:t> amino group of another form a protein’s </a:t>
            </a:r>
            <a:r>
              <a:rPr lang="en-US" sz="1800" b="1" dirty="0"/>
              <a:t>secondary structure</a:t>
            </a:r>
            <a:r>
              <a:rPr lang="en-US" sz="1800" dirty="0"/>
              <a:t>.</a:t>
            </a:r>
            <a:endParaRPr lang="en-US" sz="1800" b="1" dirty="0"/>
          </a:p>
          <a:p>
            <a:pPr lvl="1">
              <a:lnSpc>
                <a:spcPct val="90000"/>
              </a:lnSpc>
            </a:pPr>
            <a:r>
              <a:rPr lang="en-US" sz="1800" dirty="0"/>
              <a:t>A polypeptide must bend to allow this hydrogen bonding, forming:</a:t>
            </a:r>
          </a:p>
          <a:p>
            <a:pPr lvl="2">
              <a:lnSpc>
                <a:spcPct val="90000"/>
              </a:lnSpc>
            </a:pPr>
            <a:r>
              <a:rPr lang="en-US" sz="1800" b="1" dirty="0">
                <a:latin typeface="Symbol" pitchFamily="84" charset="2"/>
                <a:sym typeface="Symbol" pitchFamily="84" charset="2"/>
              </a:rPr>
              <a:t></a:t>
            </a:r>
            <a:r>
              <a:rPr lang="en-US" sz="1800" b="1" dirty="0"/>
              <a:t>-helices</a:t>
            </a:r>
            <a:r>
              <a:rPr lang="en-US" sz="1800" dirty="0"/>
              <a:t> </a:t>
            </a:r>
          </a:p>
          <a:p>
            <a:pPr lvl="2">
              <a:lnSpc>
                <a:spcPct val="90000"/>
              </a:lnSpc>
            </a:pPr>
            <a:r>
              <a:rPr lang="en-US" sz="1800" b="1" dirty="0">
                <a:latin typeface="Symbol" pitchFamily="84" charset="2"/>
                <a:sym typeface="Symbol" pitchFamily="84" charset="2"/>
              </a:rPr>
              <a:t></a:t>
            </a:r>
            <a:r>
              <a:rPr lang="en-US" sz="1800" b="1" dirty="0"/>
              <a:t>-pleated sheets</a:t>
            </a:r>
            <a:endParaRPr lang="en-US" sz="18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800" dirty="0"/>
          </a:p>
          <a:p>
            <a:pPr eaLnBrk="1" hangingPunct="1">
              <a:lnSpc>
                <a:spcPct val="90000"/>
              </a:lnSpc>
            </a:pPr>
            <a:r>
              <a:rPr lang="en-US" sz="1800" dirty="0"/>
              <a:t>The large number of hydrogen bonds in a protein’s secondary structure increases its stability - each hydrogen bond that is formed releases some energy.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/>
              <a:t>All amino acids can be incorporated into either secondary structure</a:t>
            </a:r>
          </a:p>
          <a:p>
            <a:pPr marL="400050" lvl="1" indent="0">
              <a:lnSpc>
                <a:spcPct val="90000"/>
              </a:lnSpc>
              <a:buNone/>
            </a:pPr>
            <a:r>
              <a:rPr lang="en-US" sz="1800" dirty="0"/>
              <a:t>(However, some are found more frequently in one structure)</a:t>
            </a:r>
          </a:p>
        </p:txBody>
      </p:sp>
      <p:pic>
        <p:nvPicPr>
          <p:cNvPr id="4" name="protg_anim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08775" y="579439"/>
            <a:ext cx="3274256" cy="24556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8A0B8F-ECD5-4DA6-9D85-304FECDB084C}"/>
              </a:ext>
            </a:extLst>
          </p:cNvPr>
          <p:cNvSpPr txBox="1"/>
          <p:nvPr/>
        </p:nvSpPr>
        <p:spPr>
          <a:xfrm>
            <a:off x="1227761" y="1027463"/>
            <a:ext cx="4227265" cy="388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“Building blocks of proteins”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1564B0-19A7-45C9-AAE9-2541D44F4A8E}"/>
              </a:ext>
            </a:extLst>
          </p:cNvPr>
          <p:cNvSpPr txBox="1"/>
          <p:nvPr/>
        </p:nvSpPr>
        <p:spPr>
          <a:xfrm>
            <a:off x="7006431" y="4854498"/>
            <a:ext cx="3581400" cy="98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Mainchain hydrogen bonds</a:t>
            </a:r>
          </a:p>
          <a:p>
            <a:r>
              <a:rPr lang="en-US" dirty="0">
                <a:latin typeface="Arial" panose="020B0604020202020204" pitchFamily="34" charset="0"/>
              </a:rPr>
              <a:t> </a:t>
            </a:r>
          </a:p>
          <a:p>
            <a:r>
              <a:rPr lang="en-US" dirty="0">
                <a:latin typeface="Arial" panose="020B0604020202020204" pitchFamily="34" charset="0"/>
              </a:rPr>
              <a:t>                N-H       O=C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08C58D-BACF-4660-9B5B-5E854A7BCC6F}"/>
              </a:ext>
            </a:extLst>
          </p:cNvPr>
          <p:cNvSpPr txBox="1"/>
          <p:nvPr/>
        </p:nvSpPr>
        <p:spPr>
          <a:xfrm>
            <a:off x="6949281" y="5756741"/>
            <a:ext cx="4953000" cy="1278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The NH is the hydrogen bond_________.</a:t>
            </a:r>
          </a:p>
          <a:p>
            <a:endParaRPr lang="en-US" dirty="0">
              <a:latin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</a:rPr>
              <a:t>The C=O is the hydrogen bond __________.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AC453C-86B1-42FE-891A-D477615907AE}"/>
              </a:ext>
            </a:extLst>
          </p:cNvPr>
          <p:cNvSpPr txBox="1"/>
          <p:nvPr/>
        </p:nvSpPr>
        <p:spPr>
          <a:xfrm>
            <a:off x="6930231" y="3161727"/>
            <a:ext cx="4495800" cy="187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</a:rPr>
              <a:t>General Rule for Hydrogen Bonds:</a:t>
            </a:r>
          </a:p>
          <a:p>
            <a:pPr algn="ctr"/>
            <a:r>
              <a:rPr lang="en-US" b="1" dirty="0">
                <a:latin typeface="Arial" panose="020B0604020202020204" pitchFamily="34" charset="0"/>
              </a:rPr>
              <a:t>X-H     Y</a:t>
            </a:r>
          </a:p>
          <a:p>
            <a:r>
              <a:rPr lang="en-US" dirty="0">
                <a:latin typeface="Arial" panose="020B0604020202020204" pitchFamily="34" charset="0"/>
              </a:rPr>
              <a:t>X &amp; Y are electronegative (N and O usually)</a:t>
            </a:r>
          </a:p>
          <a:p>
            <a:r>
              <a:rPr lang="en-US" b="1" dirty="0">
                <a:latin typeface="Arial" panose="020B0604020202020204" pitchFamily="34" charset="0"/>
              </a:rPr>
              <a:t>X-H = </a:t>
            </a:r>
            <a:r>
              <a:rPr lang="en-US" b="1" i="1" dirty="0">
                <a:latin typeface="Arial" panose="020B0604020202020204" pitchFamily="34" charset="0"/>
              </a:rPr>
              <a:t>Donor</a:t>
            </a:r>
            <a:r>
              <a:rPr lang="en-US" b="1" dirty="0">
                <a:latin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</a:rPr>
              <a:t>of the hydrogen bond</a:t>
            </a:r>
          </a:p>
          <a:p>
            <a:r>
              <a:rPr lang="en-US" b="1" dirty="0">
                <a:latin typeface="Arial" panose="020B0604020202020204" pitchFamily="34" charset="0"/>
              </a:rPr>
              <a:t>Y = </a:t>
            </a:r>
            <a:r>
              <a:rPr lang="en-US" b="1" i="1" dirty="0">
                <a:latin typeface="Arial" panose="020B0604020202020204" pitchFamily="34" charset="0"/>
              </a:rPr>
              <a:t>Acceptor</a:t>
            </a:r>
            <a:r>
              <a:rPr lang="en-US" b="1" dirty="0">
                <a:latin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</a:rPr>
              <a:t>of the hydrogen bond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0B37DA-F4C2-D1F9-E080-42C053C41686}"/>
              </a:ext>
            </a:extLst>
          </p:cNvPr>
          <p:cNvSpPr txBox="1"/>
          <p:nvPr/>
        </p:nvSpPr>
        <p:spPr>
          <a:xfrm>
            <a:off x="4739481" y="42505"/>
            <a:ext cx="4227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Secondary Structure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B0649C8-08D7-27A6-D507-EBE969DE2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A4B89-665B-4075-80E4-79B45E635A23}" type="datetime1">
              <a:rPr lang="en-US" smtClean="0"/>
              <a:t>8/17/2024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7C2CBAB6-DC6C-249B-59BF-0C422D450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0BA2D46-164A-4199-CC2C-A18894D9A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5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495110" y="1499649"/>
            <a:ext cx="8012198" cy="527719"/>
          </a:xfrm>
          <a:prstGeom prst="rect">
            <a:avLst/>
          </a:prstGeom>
        </p:spPr>
        <p:txBody>
          <a:bodyPr vert="horz" wrap="square" lIns="0" tIns="12265" rIns="0" bIns="0" rtlCol="0">
            <a:spAutoFit/>
          </a:bodyPr>
          <a:lstStyle/>
          <a:p>
            <a:pPr marL="36797">
              <a:lnSpc>
                <a:spcPts val="1661"/>
              </a:lnSpc>
            </a:pPr>
            <a:r>
              <a:rPr sz="1932" spc="-5" dirty="0">
                <a:latin typeface="Arial" panose="020B0604020202020204" pitchFamily="34" charset="0"/>
                <a:cs typeface="Arial" panose="020B0604020202020204" pitchFamily="34" charset="0"/>
              </a:rPr>
              <a:t>The energy depends on </a:t>
            </a:r>
            <a:r>
              <a:rPr sz="1932" dirty="0">
                <a:latin typeface="Arial" panose="020B0604020202020204" pitchFamily="34" charset="0"/>
                <a:cs typeface="Arial" panose="020B0604020202020204" pitchFamily="34" charset="0"/>
              </a:rPr>
              <a:t>the charges </a:t>
            </a:r>
            <a:r>
              <a:rPr sz="1932" spc="-5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sz="1932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1932" spc="-5" dirty="0">
                <a:latin typeface="Arial" panose="020B0604020202020204" pitchFamily="34" charset="0"/>
                <a:cs typeface="Arial" panose="020B0604020202020204" pitchFamily="34" charset="0"/>
              </a:rPr>
              <a:t>particles </a:t>
            </a:r>
            <a:r>
              <a:rPr sz="1932" dirty="0">
                <a:latin typeface="Arial" panose="020B0604020202020204" pitchFamily="34" charset="0"/>
                <a:cs typeface="Arial" panose="020B0604020202020204" pitchFamily="34" charset="0"/>
              </a:rPr>
              <a:t>(q</a:t>
            </a:r>
            <a:r>
              <a:rPr sz="1932" baseline="-7936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sz="1932" dirty="0">
                <a:latin typeface="Arial" panose="020B0604020202020204" pitchFamily="34" charset="0"/>
                <a:cs typeface="Arial" panose="020B0604020202020204" pitchFamily="34" charset="0"/>
              </a:rPr>
              <a:t>, q</a:t>
            </a:r>
            <a:r>
              <a:rPr sz="1932" baseline="-7936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sz="1932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sz="1932" spc="-5" dirty="0">
                <a:latin typeface="Arial" panose="020B0604020202020204" pitchFamily="34" charset="0"/>
                <a:cs typeface="Arial" panose="020B0604020202020204" pitchFamily="34" charset="0"/>
              </a:rPr>
              <a:t>distance </a:t>
            </a:r>
            <a:r>
              <a:rPr sz="1932" spc="5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32" spc="-5" dirty="0">
                <a:latin typeface="Arial" panose="020B0604020202020204" pitchFamily="34" charset="0"/>
                <a:cs typeface="Arial" panose="020B0604020202020204" pitchFamily="34" charset="0"/>
              </a:rPr>
              <a:t>(r)</a:t>
            </a:r>
            <a:endParaRPr sz="1932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797">
              <a:spcBef>
                <a:spcPts val="29"/>
              </a:spcBef>
            </a:pPr>
            <a:r>
              <a:rPr sz="1932" spc="-5" dirty="0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sz="1932" spc="2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32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932" spc="4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32" dirty="0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sz="1932" spc="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32" dirty="0">
                <a:latin typeface="Arial" panose="020B0604020202020204" pitchFamily="34" charset="0"/>
                <a:cs typeface="Arial" panose="020B0604020202020204" pitchFamily="34" charset="0"/>
              </a:rPr>
              <a:t>charges,</a:t>
            </a:r>
            <a:r>
              <a:rPr sz="1932" spc="4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32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1932" spc="4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32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932" spc="4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32" spc="-5" dirty="0">
                <a:latin typeface="Arial" panose="020B0604020202020204" pitchFamily="34" charset="0"/>
                <a:cs typeface="Arial" panose="020B0604020202020204" pitchFamily="34" charset="0"/>
              </a:rPr>
              <a:t>dielectric</a:t>
            </a:r>
            <a:r>
              <a:rPr sz="1932" spc="4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32" dirty="0">
                <a:latin typeface="Arial" panose="020B0604020202020204" pitchFamily="34" charset="0"/>
                <a:cs typeface="Arial" panose="020B0604020202020204" pitchFamily="34" charset="0"/>
              </a:rPr>
              <a:t>constant</a:t>
            </a:r>
            <a:r>
              <a:rPr sz="1932" spc="4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32" spc="-5" dirty="0">
                <a:latin typeface="Arial" panose="020B0604020202020204" pitchFamily="34" charset="0"/>
                <a:cs typeface="Arial" panose="020B0604020202020204" pitchFamily="34" charset="0"/>
              </a:rPr>
              <a:t>(D)</a:t>
            </a:r>
            <a:r>
              <a:rPr sz="1932" spc="3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32" spc="-5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932" spc="4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32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932" spc="4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32" dirty="0">
                <a:latin typeface="Arial" panose="020B0604020202020204" pitchFamily="34" charset="0"/>
                <a:cs typeface="Arial" panose="020B0604020202020204" pitchFamily="34" charset="0"/>
              </a:rPr>
              <a:t>media.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19187" y="5218268"/>
            <a:ext cx="4480305" cy="1202017"/>
          </a:xfrm>
          <a:prstGeom prst="rect">
            <a:avLst/>
          </a:prstGeom>
        </p:spPr>
        <p:txBody>
          <a:bodyPr vert="horz" wrap="square" lIns="0" tIns="8586" rIns="0" bIns="0" rtlCol="0">
            <a:spAutoFit/>
          </a:bodyPr>
          <a:lstStyle/>
          <a:p>
            <a:pPr marL="144122" marR="4906" indent="-132469">
              <a:lnSpc>
                <a:spcPct val="101699"/>
              </a:lnSpc>
              <a:spcBef>
                <a:spcPts val="68"/>
              </a:spcBef>
            </a:pPr>
            <a:r>
              <a:rPr sz="1932" b="1" dirty="0">
                <a:latin typeface="Arial" panose="020B0604020202020204" pitchFamily="34" charset="0"/>
                <a:cs typeface="Arial" panose="020B0604020202020204" pitchFamily="34" charset="0"/>
              </a:rPr>
              <a:t>ii) </a:t>
            </a:r>
            <a:r>
              <a:rPr lang="en-US" sz="1932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932" b="1" spc="-5" dirty="0">
                <a:latin typeface="Arial" panose="020B0604020202020204" pitchFamily="34" charset="0"/>
                <a:cs typeface="Arial" panose="020B0604020202020204" pitchFamily="34" charset="0"/>
              </a:rPr>
              <a:t>ipole-dipole </a:t>
            </a:r>
            <a:r>
              <a:rPr sz="1932" dirty="0">
                <a:latin typeface="Arial" panose="020B0604020202020204" pitchFamily="34" charset="0"/>
                <a:cs typeface="Arial" panose="020B0604020202020204" pitchFamily="34" charset="0"/>
              </a:rPr>
              <a:t>– an </a:t>
            </a:r>
            <a:r>
              <a:rPr sz="1932" spc="-5" dirty="0">
                <a:latin typeface="Arial" panose="020B0604020202020204" pitchFamily="34" charset="0"/>
                <a:cs typeface="Arial" panose="020B0604020202020204" pitchFamily="34" charset="0"/>
              </a:rPr>
              <a:t>electrostatic interaction that 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involves permanent </a:t>
            </a:r>
            <a:r>
              <a:rPr lang="en-US" sz="1932" b="1" i="1" spc="-5" dirty="0">
                <a:latin typeface="Arial" panose="020B0604020202020204" pitchFamily="34" charset="0"/>
                <a:cs typeface="Arial" panose="020B0604020202020204" pitchFamily="34" charset="0"/>
              </a:rPr>
              <a:t>partial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 charges (these are sometimes called </a:t>
            </a:r>
            <a:r>
              <a:rPr lang="en-US" sz="1932" spc="-5" dirty="0" err="1">
                <a:latin typeface="Arial" panose="020B0604020202020204" pitchFamily="34" charset="0"/>
                <a:cs typeface="Arial" panose="020B0604020202020204" pitchFamily="34" charset="0"/>
              </a:rPr>
              <a:t>Keesom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 forces).</a:t>
            </a:r>
            <a:endParaRPr sz="19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E77BE23-A4A3-438A-AAD8-67CBC00A0501}"/>
              </a:ext>
            </a:extLst>
          </p:cNvPr>
          <p:cNvGrpSpPr/>
          <p:nvPr/>
        </p:nvGrpSpPr>
        <p:grpSpPr>
          <a:xfrm>
            <a:off x="9656482" y="760008"/>
            <a:ext cx="2646200" cy="2516803"/>
            <a:chOff x="7154679" y="960676"/>
            <a:chExt cx="2740025" cy="2606040"/>
          </a:xfrm>
        </p:grpSpPr>
        <p:sp>
          <p:nvSpPr>
            <p:cNvPr id="8" name="object 8"/>
            <p:cNvSpPr/>
            <p:nvPr/>
          </p:nvSpPr>
          <p:spPr>
            <a:xfrm>
              <a:off x="7154679" y="960676"/>
              <a:ext cx="0" cy="2606040"/>
            </a:xfrm>
            <a:custGeom>
              <a:avLst/>
              <a:gdLst/>
              <a:ahLst/>
              <a:cxnLst/>
              <a:rect l="l" t="t" r="r" b="b"/>
              <a:pathLst>
                <a:path h="2606040">
                  <a:moveTo>
                    <a:pt x="0" y="0"/>
                  </a:moveTo>
                  <a:lnTo>
                    <a:pt x="0" y="2605618"/>
                  </a:lnTo>
                </a:path>
              </a:pathLst>
            </a:custGeom>
            <a:ln w="801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861" dirty="0">
                <a:latin typeface="Arial" panose="020B0604020202020204" pitchFamily="34" charset="0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7154679" y="2265257"/>
              <a:ext cx="2740025" cy="0"/>
            </a:xfrm>
            <a:custGeom>
              <a:avLst/>
              <a:gdLst/>
              <a:ahLst/>
              <a:cxnLst/>
              <a:rect l="l" t="t" r="r" b="b"/>
              <a:pathLst>
                <a:path w="2740025">
                  <a:moveTo>
                    <a:pt x="0" y="0"/>
                  </a:moveTo>
                  <a:lnTo>
                    <a:pt x="2739577" y="0"/>
                  </a:lnTo>
                </a:path>
              </a:pathLst>
            </a:custGeom>
            <a:ln w="79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861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07F8496-1877-4E1D-89F3-EED09D6A1A7C}"/>
              </a:ext>
            </a:extLst>
          </p:cNvPr>
          <p:cNvGrpSpPr/>
          <p:nvPr/>
        </p:nvGrpSpPr>
        <p:grpSpPr>
          <a:xfrm>
            <a:off x="9696105" y="4346045"/>
            <a:ext cx="2662786" cy="2516803"/>
            <a:chOff x="7154679" y="3913426"/>
            <a:chExt cx="2757199" cy="2606040"/>
          </a:xfrm>
        </p:grpSpPr>
        <p:sp>
          <p:nvSpPr>
            <p:cNvPr id="10" name="object 10"/>
            <p:cNvSpPr/>
            <p:nvPr/>
          </p:nvSpPr>
          <p:spPr>
            <a:xfrm>
              <a:off x="7154679" y="3913426"/>
              <a:ext cx="0" cy="2606040"/>
            </a:xfrm>
            <a:custGeom>
              <a:avLst/>
              <a:gdLst/>
              <a:ahLst/>
              <a:cxnLst/>
              <a:rect l="l" t="t" r="r" b="b"/>
              <a:pathLst>
                <a:path h="2606040">
                  <a:moveTo>
                    <a:pt x="0" y="0"/>
                  </a:moveTo>
                  <a:lnTo>
                    <a:pt x="0" y="2605618"/>
                  </a:lnTo>
                </a:path>
              </a:pathLst>
            </a:custGeom>
            <a:ln w="801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861" dirty="0">
                <a:latin typeface="Arial" panose="020B0604020202020204" pitchFamily="34" charset="0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7171853" y="5233277"/>
              <a:ext cx="2740025" cy="0"/>
            </a:xfrm>
            <a:custGeom>
              <a:avLst/>
              <a:gdLst/>
              <a:ahLst/>
              <a:cxnLst/>
              <a:rect l="l" t="t" r="r" b="b"/>
              <a:pathLst>
                <a:path w="2740025">
                  <a:moveTo>
                    <a:pt x="0" y="0"/>
                  </a:moveTo>
                  <a:lnTo>
                    <a:pt x="2739577" y="0"/>
                  </a:lnTo>
                </a:path>
              </a:pathLst>
            </a:custGeom>
            <a:ln w="79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861" dirty="0">
                <a:latin typeface="Arial" panose="020B0604020202020204" pitchFamily="34" charset="0"/>
              </a:endParaRPr>
            </a:p>
          </p:txBody>
        </p:sp>
      </p:grpSp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23D2650F-1F8F-4BC1-A3BE-49600D8136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02744" y="2247511"/>
          <a:ext cx="2764333" cy="1704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2" imgW="3380617" imgH="2114156" progId="MDLDrawOLE.MDLDrawObject.1">
                  <p:embed/>
                </p:oleObj>
              </mc:Choice>
              <mc:Fallback>
                <p:oleObj name="MDLDrawObject Class" r:id="rId2" imgW="3380617" imgH="2114156" progId="MDLDrawOLE.MDLDrawObject.1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23D2650F-1F8F-4BC1-A3BE-49600D81360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2744" y="2247511"/>
                        <a:ext cx="2764333" cy="170418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D8D8D8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A837E173-D933-4F4F-A904-74D33CFFD247}"/>
              </a:ext>
            </a:extLst>
          </p:cNvPr>
          <p:cNvSpPr/>
          <p:nvPr/>
        </p:nvSpPr>
        <p:spPr>
          <a:xfrm>
            <a:off x="375548" y="3122045"/>
            <a:ext cx="3025724" cy="1585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063" marR="41703">
              <a:lnSpc>
                <a:spcPct val="101899"/>
              </a:lnSpc>
              <a:spcBef>
                <a:spcPts val="575"/>
              </a:spcBef>
            </a:pPr>
            <a:r>
              <a:rPr lang="en-US" sz="1932" i="1" spc="-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has a high </a:t>
            </a:r>
            <a:r>
              <a:rPr lang="en-US" sz="1932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dielectric </a:t>
            </a:r>
            <a:r>
              <a:rPr lang="en-US" sz="1932" i="1" spc="-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constant of </a:t>
            </a:r>
            <a:r>
              <a:rPr lang="en-US" sz="1932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80 due to its polar nature.  How does this affect the energy of interaction?</a:t>
            </a:r>
            <a:endParaRPr lang="en-US" sz="1932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FCB9938-EC28-4AE1-A355-5B60E2D3EAC5}"/>
                  </a:ext>
                </a:extLst>
              </p:cNvPr>
              <p:cNvSpPr txBox="1"/>
              <p:nvPr/>
            </p:nvSpPr>
            <p:spPr>
              <a:xfrm>
                <a:off x="3245808" y="530778"/>
                <a:ext cx="2733611" cy="5860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61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186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6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61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61" i="1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  <m:f>
                        <m:fPr>
                          <m:ctrlPr>
                            <a:rPr lang="en-US" sz="186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61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61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186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186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6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86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186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6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6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86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86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6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86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186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sz="1861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FCB9938-EC28-4AE1-A355-5B60E2D3E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5808" y="530778"/>
                <a:ext cx="2733611" cy="5860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29B67765-05EC-4F85-A672-E688368959E5}"/>
              </a:ext>
            </a:extLst>
          </p:cNvPr>
          <p:cNvSpPr/>
          <p:nvPr/>
        </p:nvSpPr>
        <p:spPr>
          <a:xfrm>
            <a:off x="438610" y="360013"/>
            <a:ext cx="3224808" cy="980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266">
              <a:spcBef>
                <a:spcPts val="29"/>
              </a:spcBef>
            </a:pPr>
            <a:r>
              <a:rPr lang="en-US" sz="1932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932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932" b="1" spc="-6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32" b="1" spc="-5" dirty="0">
                <a:latin typeface="Arial" panose="020B0604020202020204" pitchFamily="34" charset="0"/>
                <a:cs typeface="Arial" panose="020B0604020202020204" pitchFamily="34" charset="0"/>
              </a:rPr>
              <a:t>Electrostatics:</a:t>
            </a:r>
            <a:r>
              <a:rPr lang="en-US" sz="1932" b="1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932" spc="-5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interaction</a:t>
            </a:r>
            <a:r>
              <a:rPr lang="en-US" sz="1932" spc="-6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32" dirty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en-US" sz="1932" spc="-6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en-US" sz="1932" spc="-6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32" dirty="0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en-US" sz="1932" spc="-5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32" dirty="0">
                <a:latin typeface="Arial" panose="020B0604020202020204" pitchFamily="34" charset="0"/>
                <a:cs typeface="Arial" panose="020B0604020202020204" pitchFamily="34" charset="0"/>
              </a:rPr>
              <a:t>charged</a:t>
            </a:r>
            <a:r>
              <a:rPr lang="en-US" sz="1932" spc="-6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particles</a:t>
            </a:r>
            <a:r>
              <a:rPr lang="en-US" sz="1932" spc="-5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is:</a:t>
            </a:r>
            <a:endParaRPr lang="en-US" sz="19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1D18FE-A24C-B2ED-6BA7-602F2C0C90E6}"/>
              </a:ext>
            </a:extLst>
          </p:cNvPr>
          <p:cNvSpPr txBox="1"/>
          <p:nvPr/>
        </p:nvSpPr>
        <p:spPr>
          <a:xfrm>
            <a:off x="509176" y="2098259"/>
            <a:ext cx="4952634" cy="980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How strong </a:t>
            </a:r>
            <a:r>
              <a:rPr lang="en-US" sz="1932" dirty="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electrostatic interactions? </a:t>
            </a:r>
          </a:p>
          <a:p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932" spc="-7" baseline="26455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lang="en-US" sz="1932" spc="-7" baseline="26455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932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~ -700  </a:t>
            </a:r>
            <a:r>
              <a:rPr lang="en-US" sz="1932" dirty="0">
                <a:latin typeface="Arial" panose="020B0604020202020204" pitchFamily="34" charset="0"/>
                <a:cs typeface="Arial" panose="020B0604020202020204" pitchFamily="34" charset="0"/>
              </a:rPr>
              <a:t>kJ/mol </a:t>
            </a:r>
            <a:r>
              <a:rPr lang="en-US" sz="1932" i="1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1932" i="1" spc="-10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32" i="1" dirty="0">
                <a:latin typeface="Arial" panose="020B0604020202020204" pitchFamily="34" charset="0"/>
                <a:cs typeface="Arial" panose="020B0604020202020204" pitchFamily="34" charset="0"/>
              </a:rPr>
              <a:t>vacuum (D=1) when r = 2A</a:t>
            </a:r>
            <a:endParaRPr lang="en-US" sz="19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406C97A-CAFC-1726-4D2B-6259E97AF936}"/>
              </a:ext>
            </a:extLst>
          </p:cNvPr>
          <p:cNvSpPr/>
          <p:nvPr/>
        </p:nvSpPr>
        <p:spPr>
          <a:xfrm>
            <a:off x="6496953" y="686417"/>
            <a:ext cx="355405" cy="35540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1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7DA7EB1-BA32-B23C-E9C8-0755D6D20AB5}"/>
              </a:ext>
            </a:extLst>
          </p:cNvPr>
          <p:cNvSpPr/>
          <p:nvPr/>
        </p:nvSpPr>
        <p:spPr>
          <a:xfrm>
            <a:off x="7575884" y="686417"/>
            <a:ext cx="355405" cy="35540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1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F689B9B-E330-8D39-FC6A-FAC44025D5DC}"/>
              </a:ext>
            </a:extLst>
          </p:cNvPr>
          <p:cNvSpPr/>
          <p:nvPr/>
        </p:nvSpPr>
        <p:spPr>
          <a:xfrm>
            <a:off x="5923245" y="5395125"/>
            <a:ext cx="367945" cy="883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1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B92C9FC-8D49-F3E3-3553-43304B5A94A2}"/>
              </a:ext>
            </a:extLst>
          </p:cNvPr>
          <p:cNvSpPr/>
          <p:nvPr/>
        </p:nvSpPr>
        <p:spPr>
          <a:xfrm>
            <a:off x="6990305" y="5382576"/>
            <a:ext cx="367945" cy="883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1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C064284-7BEE-E821-46C1-40950D7D50FB}"/>
              </a:ext>
            </a:extLst>
          </p:cNvPr>
          <p:cNvSpPr txBox="1"/>
          <p:nvPr/>
        </p:nvSpPr>
        <p:spPr>
          <a:xfrm>
            <a:off x="9026347" y="183769"/>
            <a:ext cx="4018886" cy="386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932" dirty="0"/>
              <a:t>Electrostatic energy of </a:t>
            </a:r>
            <a:r>
              <a:rPr lang="en-US" sz="1932" i="1" dirty="0"/>
              <a:t>point</a:t>
            </a:r>
            <a:r>
              <a:rPr lang="en-US" sz="1932" dirty="0"/>
              <a:t> charges.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B6E5B5E-B8EA-818D-E397-49DCCDF19339}"/>
              </a:ext>
            </a:extLst>
          </p:cNvPr>
          <p:cNvGrpSpPr/>
          <p:nvPr/>
        </p:nvGrpSpPr>
        <p:grpSpPr>
          <a:xfrm>
            <a:off x="11930103" y="4346045"/>
            <a:ext cx="594449" cy="487538"/>
            <a:chOff x="12353105" y="4446611"/>
            <a:chExt cx="615526" cy="504824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2D75218-C7F7-9DC6-AE5F-7F913BDDC876}"/>
                </a:ext>
              </a:extLst>
            </p:cNvPr>
            <p:cNvSpPr/>
            <p:nvPr/>
          </p:nvSpPr>
          <p:spPr>
            <a:xfrm>
              <a:off x="12353105" y="4446611"/>
              <a:ext cx="126994" cy="50482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1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750900-CCF3-0527-BEF6-A49DE990A77E}"/>
                </a:ext>
              </a:extLst>
            </p:cNvPr>
            <p:cNvSpPr/>
            <p:nvPr/>
          </p:nvSpPr>
          <p:spPr>
            <a:xfrm>
              <a:off x="12841637" y="4446611"/>
              <a:ext cx="126994" cy="50482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1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CE11DD-9DB6-4F29-6E7A-EC765DEE49A7}"/>
              </a:ext>
            </a:extLst>
          </p:cNvPr>
          <p:cNvGrpSpPr/>
          <p:nvPr/>
        </p:nvGrpSpPr>
        <p:grpSpPr>
          <a:xfrm>
            <a:off x="10608527" y="6320445"/>
            <a:ext cx="296558" cy="487538"/>
            <a:chOff x="10984670" y="6491017"/>
            <a:chExt cx="307073" cy="504824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A814DA8-9A21-B4A0-AA37-AAF188B042FE}"/>
                </a:ext>
              </a:extLst>
            </p:cNvPr>
            <p:cNvSpPr/>
            <p:nvPr/>
          </p:nvSpPr>
          <p:spPr>
            <a:xfrm>
              <a:off x="10984670" y="6491017"/>
              <a:ext cx="126994" cy="50482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1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477E8D7-1F5E-7A59-C7DA-B4D2F4E7A054}"/>
                </a:ext>
              </a:extLst>
            </p:cNvPr>
            <p:cNvSpPr/>
            <p:nvPr/>
          </p:nvSpPr>
          <p:spPr>
            <a:xfrm>
              <a:off x="11164749" y="6491017"/>
              <a:ext cx="126994" cy="50482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1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E968655-9B95-133D-90FE-0B6C75B711C5}"/>
              </a:ext>
            </a:extLst>
          </p:cNvPr>
          <p:cNvGrpSpPr/>
          <p:nvPr/>
        </p:nvGrpSpPr>
        <p:grpSpPr>
          <a:xfrm>
            <a:off x="10119094" y="4102276"/>
            <a:ext cx="195070" cy="487538"/>
            <a:chOff x="10477883" y="4194199"/>
            <a:chExt cx="201987" cy="50482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46013E1-F6D9-B5F0-DBF9-99247211F76A}"/>
                </a:ext>
              </a:extLst>
            </p:cNvPr>
            <p:cNvSpPr/>
            <p:nvPr/>
          </p:nvSpPr>
          <p:spPr>
            <a:xfrm>
              <a:off x="10477883" y="4194199"/>
              <a:ext cx="126994" cy="50482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1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2F33B4E-D3FF-805A-5584-B8A6B3757A86}"/>
                </a:ext>
              </a:extLst>
            </p:cNvPr>
            <p:cNvSpPr/>
            <p:nvPr/>
          </p:nvSpPr>
          <p:spPr>
            <a:xfrm>
              <a:off x="10552876" y="4194199"/>
              <a:ext cx="126994" cy="50482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54000"/>
              </a:schemeClr>
            </a:solidFill>
            <a:ln>
              <a:solidFill>
                <a:schemeClr val="accent1">
                  <a:shade val="15000"/>
                  <a:alpha val="5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1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49D82788-4928-0B3C-B7DD-E93880B5836C}"/>
              </a:ext>
            </a:extLst>
          </p:cNvPr>
          <p:cNvSpPr txBox="1"/>
          <p:nvPr/>
        </p:nvSpPr>
        <p:spPr>
          <a:xfrm>
            <a:off x="173567" y="4733907"/>
            <a:ext cx="2838371" cy="3864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932" b="1" dirty="0">
                <a:latin typeface="Arial" panose="020B0604020202020204" pitchFamily="34" charset="0"/>
                <a:cs typeface="Arial" panose="020B0604020202020204" pitchFamily="34" charset="0"/>
              </a:rPr>
              <a:t>Van Der Waals Forces: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8AA3EC-FC05-4744-92DF-4830A8F77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2E0AF-F28B-4922-9FD9-807A671892C4}" type="datetime1">
              <a:rPr lang="en-US" smtClean="0"/>
              <a:t>8/17/2024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81B7D6-87EB-EC8D-659C-B87A9F133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8D9E6382-C30E-A20C-8F05-DC5C044C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69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6" name="Picture 4" descr="figure 4-10a-c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57337" y="1062933"/>
            <a:ext cx="4250440" cy="2772233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520281" y="0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Arial" panose="020B0604020202020204" pitchFamily="34" charset="0"/>
              </a:rPr>
              <a:t>Alpha Helix</a:t>
            </a:r>
          </a:p>
        </p:txBody>
      </p:sp>
      <p:sp>
        <p:nvSpPr>
          <p:cNvPr id="2" name="Rectangle 1"/>
          <p:cNvSpPr/>
          <p:nvPr/>
        </p:nvSpPr>
        <p:spPr>
          <a:xfrm>
            <a:off x="243681" y="4313237"/>
            <a:ext cx="5562600" cy="2464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Spiral conformation (</a:t>
            </a:r>
            <a:r>
              <a:rPr lang="en-US" i="1" dirty="0">
                <a:latin typeface="Arial" panose="020B0604020202020204" pitchFamily="34" charset="0"/>
              </a:rPr>
              <a:t>helix</a:t>
            </a:r>
            <a:r>
              <a:rPr lang="en-US" dirty="0">
                <a:latin typeface="Arial" panose="020B0604020202020204" pitchFamily="34" charset="0"/>
              </a:rPr>
              <a:t>) in which every backbone N-H group donates a hydrogen bond to the backbone C=O group of the amino acid four residues earlier:</a:t>
            </a:r>
          </a:p>
          <a:p>
            <a:endParaRPr lang="en-US" dirty="0">
              <a:latin typeface="Arial" panose="020B0604020202020204" pitchFamily="34" charset="0"/>
            </a:endParaRPr>
          </a:p>
          <a:p>
            <a:r>
              <a:rPr lang="en-US" i="1" dirty="0">
                <a:latin typeface="Arial" panose="020B0604020202020204" pitchFamily="34" charset="0"/>
              </a:rPr>
              <a:t>Intra-strand H-bonds, parallel to helix axis.</a:t>
            </a:r>
          </a:p>
          <a:p>
            <a:endParaRPr lang="en-US" i="1" dirty="0">
              <a:latin typeface="Arial" panose="020B0604020202020204" pitchFamily="34" charset="0"/>
            </a:endParaRPr>
          </a:p>
          <a:p>
            <a:r>
              <a:rPr lang="en-US" i="1" dirty="0">
                <a:latin typeface="Arial" panose="020B0604020202020204" pitchFamily="34" charset="0"/>
              </a:rPr>
              <a:t>Side-chains project outwards.</a:t>
            </a:r>
          </a:p>
        </p:txBody>
      </p:sp>
      <p:pic>
        <p:nvPicPr>
          <p:cNvPr id="8" name="ezgif.com-gif-to-mp4">
            <a:hlinkClick r:id="" action="ppaction://media"/>
            <a:extLst>
              <a:ext uri="{FF2B5EF4-FFF2-40B4-BE49-F238E27FC236}">
                <a16:creationId xmlns:a16="http://schemas.microsoft.com/office/drawing/2014/main" id="{E59B7A6B-A086-46D3-874A-FAD11A4934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31133" r="31133"/>
          <a:stretch/>
        </p:blipFill>
        <p:spPr>
          <a:xfrm>
            <a:off x="7254081" y="1570037"/>
            <a:ext cx="1975061" cy="4480462"/>
          </a:xfrm>
          <a:prstGeom prst="rect">
            <a:avLst/>
          </a:prstGeom>
        </p:spPr>
      </p:pic>
      <p:pic>
        <p:nvPicPr>
          <p:cNvPr id="4" name="helix_side">
            <a:hlinkClick r:id="" action="ppaction://media"/>
            <a:extLst>
              <a:ext uri="{FF2B5EF4-FFF2-40B4-BE49-F238E27FC236}">
                <a16:creationId xmlns:a16="http://schemas.microsoft.com/office/drawing/2014/main" id="{0745A1C4-121E-4F8F-A306-75122D51B16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88541" y="1951037"/>
            <a:ext cx="2205181" cy="3658364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A71D9C4-A73F-5E76-2628-F91E5094B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23CFB-A915-4EB7-82C7-32AEF418398D}" type="datetime1">
              <a:rPr lang="en-US" smtClean="0"/>
              <a:t>8/17/2024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4E18584-3969-BC4E-3F2D-3B32B0251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B4FD013-A651-769E-E485-CAF12C1C6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94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0" name="Picture 4" descr="figure 4-10d-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15281" y="602996"/>
            <a:ext cx="3893820" cy="3042343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245024" y="174371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Arial" panose="020B0604020202020204" pitchFamily="34" charset="0"/>
              </a:rPr>
              <a:t>Beta Sheet</a:t>
            </a:r>
          </a:p>
        </p:txBody>
      </p:sp>
      <p:sp>
        <p:nvSpPr>
          <p:cNvPr id="2" name="Rectangle 1"/>
          <p:cNvSpPr/>
          <p:nvPr/>
        </p:nvSpPr>
        <p:spPr>
          <a:xfrm>
            <a:off x="649208" y="3972174"/>
            <a:ext cx="5562600" cy="2761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Beta-Strands connected laterally by backbone hydrogen bonds that are perpendicular to the strand, forming a generally twisted, pleated sheet.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Sheets can have two or more strands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Side-chains: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project up and down along a strand.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project in the same direction going from strand to strand across the sheet.</a:t>
            </a:r>
          </a:p>
        </p:txBody>
      </p:sp>
      <p:pic>
        <p:nvPicPr>
          <p:cNvPr id="8" name="ezgif.com-gif-to-mp4(2)">
            <a:hlinkClick r:id="" action="ppaction://media"/>
            <a:extLst>
              <a:ext uri="{FF2B5EF4-FFF2-40B4-BE49-F238E27FC236}">
                <a16:creationId xmlns:a16="http://schemas.microsoft.com/office/drawing/2014/main" id="{B31A68E2-FC7E-4254-B74A-D60DE95C67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3775" t="11241" r="18681" b="6714"/>
          <a:stretch/>
        </p:blipFill>
        <p:spPr>
          <a:xfrm>
            <a:off x="8078821" y="274637"/>
            <a:ext cx="2312920" cy="2928404"/>
          </a:xfrm>
          <a:prstGeom prst="rect">
            <a:avLst/>
          </a:prstGeom>
        </p:spPr>
      </p:pic>
      <p:pic>
        <p:nvPicPr>
          <p:cNvPr id="3" name="sheet_sidechain">
            <a:hlinkClick r:id="" action="ppaction://media"/>
            <a:extLst>
              <a:ext uri="{FF2B5EF4-FFF2-40B4-BE49-F238E27FC236}">
                <a16:creationId xmlns:a16="http://schemas.microsoft.com/office/drawing/2014/main" id="{20AF4BEF-9347-4366-B3E6-0E40F15B301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8092" t="-1" r="5808" b="401"/>
          <a:stretch/>
        </p:blipFill>
        <p:spPr>
          <a:xfrm>
            <a:off x="7863681" y="3930664"/>
            <a:ext cx="2743200" cy="2834640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03DDE9A-C8C0-2AA7-408C-438BD753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7ECE6-E275-4ECB-99E7-390FA57A70A2}" type="datetime1">
              <a:rPr lang="en-US" smtClean="0"/>
              <a:t>8/17/2024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432B328-EBE4-5F05-09D9-4100A53CE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A5F7691-B214-EE1D-3C14-31ACBC119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51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C4AF918-3922-4623-A4D2-34183D6FBF3A}"/>
              </a:ext>
            </a:extLst>
          </p:cNvPr>
          <p:cNvGraphicFramePr>
            <a:graphicFrameLocks noGrp="1"/>
          </p:cNvGraphicFramePr>
          <p:nvPr/>
        </p:nvGraphicFramePr>
        <p:xfrm>
          <a:off x="236870" y="4835257"/>
          <a:ext cx="8111656" cy="22053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5002">
                  <a:extLst>
                    <a:ext uri="{9D8B030D-6E8A-4147-A177-3AD203B41FA5}">
                      <a16:colId xmlns:a16="http://schemas.microsoft.com/office/drawing/2014/main" val="1554464961"/>
                    </a:ext>
                  </a:extLst>
                </a:gridCol>
                <a:gridCol w="2698420">
                  <a:extLst>
                    <a:ext uri="{9D8B030D-6E8A-4147-A177-3AD203B41FA5}">
                      <a16:colId xmlns:a16="http://schemas.microsoft.com/office/drawing/2014/main" val="869800492"/>
                    </a:ext>
                  </a:extLst>
                </a:gridCol>
                <a:gridCol w="3938234">
                  <a:extLst>
                    <a:ext uri="{9D8B030D-6E8A-4147-A177-3AD203B41FA5}">
                      <a16:colId xmlns:a16="http://schemas.microsoft.com/office/drawing/2014/main" val="2392759351"/>
                    </a:ext>
                  </a:extLst>
                </a:gridCol>
              </a:tblGrid>
              <a:tr h="676554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Amino Acid Type</a:t>
                      </a:r>
                    </a:p>
                  </a:txBody>
                  <a:tcPr marL="87828" marR="87828" marT="43914" marB="43914"/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Arial" panose="020B0604020202020204" pitchFamily="34" charset="0"/>
                      </a:endParaRPr>
                    </a:p>
                  </a:txBody>
                  <a:tcPr marL="87828" marR="87828" marT="43914" marB="43914"/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Arial" panose="020B0604020202020204" pitchFamily="34" charset="0"/>
                      </a:endParaRPr>
                    </a:p>
                  </a:txBody>
                  <a:tcPr marL="87828" marR="87828" marT="43914" marB="43914"/>
                </a:tc>
                <a:extLst>
                  <a:ext uri="{0D108BD9-81ED-4DB2-BD59-A6C34878D82A}">
                    <a16:rowId xmlns:a16="http://schemas.microsoft.com/office/drawing/2014/main" val="1463471951"/>
                  </a:ext>
                </a:extLst>
              </a:tr>
              <a:tr h="382191">
                <a:tc>
                  <a:txBody>
                    <a:bodyPr/>
                    <a:lstStyle/>
                    <a:p>
                      <a:endParaRPr lang="en-US" sz="1900" dirty="0">
                        <a:latin typeface="Arial" panose="020B0604020202020204" pitchFamily="34" charset="0"/>
                      </a:endParaRPr>
                    </a:p>
                  </a:txBody>
                  <a:tcPr marL="87828" marR="87828" marT="43914" marB="4391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Inside (I)</a:t>
                      </a:r>
                    </a:p>
                  </a:txBody>
                  <a:tcPr marL="87828" marR="87828" marT="43914" marB="4391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Surface (S)</a:t>
                      </a:r>
                    </a:p>
                  </a:txBody>
                  <a:tcPr marL="87828" marR="87828" marT="43914" marB="43914"/>
                </a:tc>
                <a:extLst>
                  <a:ext uri="{0D108BD9-81ED-4DB2-BD59-A6C34878D82A}">
                    <a16:rowId xmlns:a16="http://schemas.microsoft.com/office/drawing/2014/main" val="3522916384"/>
                  </a:ext>
                </a:extLst>
              </a:tr>
              <a:tr h="382191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Charged</a:t>
                      </a:r>
                    </a:p>
                  </a:txBody>
                  <a:tcPr marL="87828" marR="87828" marT="43914" marB="43914"/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Arial" panose="020B0604020202020204" pitchFamily="34" charset="0"/>
                      </a:endParaRPr>
                    </a:p>
                  </a:txBody>
                  <a:tcPr marL="87828" marR="87828" marT="43914" marB="43914"/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Arial" panose="020B0604020202020204" pitchFamily="34" charset="0"/>
                      </a:endParaRPr>
                    </a:p>
                  </a:txBody>
                  <a:tcPr marL="87828" marR="87828" marT="43914" marB="43914"/>
                </a:tc>
                <a:extLst>
                  <a:ext uri="{0D108BD9-81ED-4DB2-BD59-A6C34878D82A}">
                    <a16:rowId xmlns:a16="http://schemas.microsoft.com/office/drawing/2014/main" val="4286379549"/>
                  </a:ext>
                </a:extLst>
              </a:tr>
              <a:tr h="382191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Polar</a:t>
                      </a:r>
                    </a:p>
                  </a:txBody>
                  <a:tcPr marL="87828" marR="87828" marT="43914" marB="43914"/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Arial" panose="020B0604020202020204" pitchFamily="34" charset="0"/>
                      </a:endParaRPr>
                    </a:p>
                  </a:txBody>
                  <a:tcPr marL="87828" marR="87828" marT="43914" marB="43914"/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Arial" panose="020B0604020202020204" pitchFamily="34" charset="0"/>
                      </a:endParaRPr>
                    </a:p>
                  </a:txBody>
                  <a:tcPr marL="87828" marR="87828" marT="43914" marB="43914"/>
                </a:tc>
                <a:extLst>
                  <a:ext uri="{0D108BD9-81ED-4DB2-BD59-A6C34878D82A}">
                    <a16:rowId xmlns:a16="http://schemas.microsoft.com/office/drawing/2014/main" val="1287531188"/>
                  </a:ext>
                </a:extLst>
              </a:tr>
              <a:tr h="382191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Non-polar</a:t>
                      </a:r>
                    </a:p>
                  </a:txBody>
                  <a:tcPr marL="87828" marR="87828" marT="43914" marB="43914"/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Arial" panose="020B0604020202020204" pitchFamily="34" charset="0"/>
                      </a:endParaRPr>
                    </a:p>
                  </a:txBody>
                  <a:tcPr marL="87828" marR="87828" marT="43914" marB="43914"/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Arial" panose="020B0604020202020204" pitchFamily="34" charset="0"/>
                      </a:endParaRPr>
                    </a:p>
                  </a:txBody>
                  <a:tcPr marL="87828" marR="87828" marT="43914" marB="43914"/>
                </a:tc>
                <a:extLst>
                  <a:ext uri="{0D108BD9-81ED-4DB2-BD59-A6C34878D82A}">
                    <a16:rowId xmlns:a16="http://schemas.microsoft.com/office/drawing/2014/main" val="54541286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CE8789D-87C9-43AC-9893-CB203CF83011}"/>
              </a:ext>
            </a:extLst>
          </p:cNvPr>
          <p:cNvSpPr txBox="1"/>
          <p:nvPr/>
        </p:nvSpPr>
        <p:spPr>
          <a:xfrm>
            <a:off x="4015755" y="712676"/>
            <a:ext cx="2844280" cy="4188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7043" indent="-337043">
              <a:spcAft>
                <a:spcPts val="579"/>
              </a:spcAft>
            </a:pPr>
            <a:r>
              <a:rPr lang="en-US" sz="1932" dirty="0">
                <a:latin typeface="Arial" panose="020B0604020202020204" pitchFamily="34" charset="0"/>
              </a:rPr>
              <a:t>Red - amino acids with neg. sidechains (e.g. Asp)</a:t>
            </a:r>
          </a:p>
          <a:p>
            <a:pPr marL="337043" indent="-337043">
              <a:spcAft>
                <a:spcPts val="579"/>
              </a:spcAft>
            </a:pPr>
            <a:r>
              <a:rPr lang="en-US" sz="1932" dirty="0">
                <a:latin typeface="Arial" panose="020B0604020202020204" pitchFamily="34" charset="0"/>
              </a:rPr>
              <a:t>Blue - amino acids with pos. sidechains (e.g. Lys)</a:t>
            </a:r>
          </a:p>
          <a:p>
            <a:pPr marL="337043" indent="-337043">
              <a:spcAft>
                <a:spcPts val="579"/>
              </a:spcAft>
            </a:pPr>
            <a:r>
              <a:rPr lang="en-US" sz="1932" dirty="0">
                <a:latin typeface="Arial" panose="020B0604020202020204" pitchFamily="34" charset="0"/>
              </a:rPr>
              <a:t> Yellow – amino acids with polar sidechain (e.g. </a:t>
            </a:r>
            <a:r>
              <a:rPr lang="en-US" sz="1932" dirty="0" err="1">
                <a:latin typeface="Arial" panose="020B0604020202020204" pitchFamily="34" charset="0"/>
              </a:rPr>
              <a:t>Asn</a:t>
            </a:r>
            <a:r>
              <a:rPr lang="en-US" sz="1932" dirty="0">
                <a:latin typeface="Arial" panose="020B0604020202020204" pitchFamily="34" charset="0"/>
              </a:rPr>
              <a:t>)</a:t>
            </a:r>
          </a:p>
          <a:p>
            <a:pPr marL="337043" indent="-337043">
              <a:spcAft>
                <a:spcPts val="579"/>
              </a:spcAft>
            </a:pPr>
            <a:r>
              <a:rPr lang="en-US" sz="1932" dirty="0">
                <a:latin typeface="Arial" panose="020B0604020202020204" pitchFamily="34" charset="0"/>
              </a:rPr>
              <a:t>Green - amino acids with hydrophobic side chains (e.g. Leu)</a:t>
            </a:r>
          </a:p>
        </p:txBody>
      </p:sp>
      <p:pic>
        <p:nvPicPr>
          <p:cNvPr id="5" name="protG">
            <a:hlinkClick r:id="" action="ppaction://media"/>
            <a:extLst>
              <a:ext uri="{FF2B5EF4-FFF2-40B4-BE49-F238E27FC236}">
                <a16:creationId xmlns:a16="http://schemas.microsoft.com/office/drawing/2014/main" id="{732736E3-78DC-4949-8B6F-466115DA38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8043" t="9309" r="13016" b="8071"/>
          <a:stretch/>
        </p:blipFill>
        <p:spPr>
          <a:xfrm>
            <a:off x="152335" y="547435"/>
            <a:ext cx="3914190" cy="40491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B8DE9A-4714-4102-966C-A82E121106AF}"/>
              </a:ext>
            </a:extLst>
          </p:cNvPr>
          <p:cNvSpPr txBox="1"/>
          <p:nvPr/>
        </p:nvSpPr>
        <p:spPr>
          <a:xfrm>
            <a:off x="1807962" y="65373"/>
            <a:ext cx="9494972" cy="508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4" dirty="0">
                <a:latin typeface="Arial" panose="020B0604020202020204" pitchFamily="34" charset="0"/>
              </a:rPr>
              <a:t>Tertiary Structure - Location of Residues in Globular Proteins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C0BB45A0-F5FE-1E49-B078-95A0D47B2AE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38150" y="738545"/>
          <a:ext cx="2384032" cy="3819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7" imgW="2323582" imgH="3723421" progId="MDLDrawOLE.MDLDrawObject.1">
                  <p:embed/>
                </p:oleObj>
              </mc:Choice>
              <mc:Fallback>
                <p:oleObj name="MDLDrawObject Class" r:id="rId7" imgW="2323582" imgH="3723421" progId="MDLDrawOLE.MDLDrawObject.1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C0BB45A0-F5FE-1E49-B078-95A0D47B2A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738150" y="738545"/>
                        <a:ext cx="2384032" cy="38190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82C959BA-EA04-4F9E-830B-241887EAC27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10149681" y="4370366"/>
            <a:ext cx="1558487" cy="2670209"/>
          </a:xfrm>
          <a:prstGeom prst="rect">
            <a:avLst/>
          </a:prstGeom>
        </p:spPr>
      </p:pic>
      <p:pic>
        <p:nvPicPr>
          <p:cNvPr id="9" name="protg_anime">
            <a:hlinkClick r:id="" action="ppaction://media"/>
            <a:extLst>
              <a:ext uri="{FF2B5EF4-FFF2-40B4-BE49-F238E27FC236}">
                <a16:creationId xmlns:a16="http://schemas.microsoft.com/office/drawing/2014/main" id="{7C96B055-8155-DDFA-0089-213C7311CFC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83690" y="693578"/>
            <a:ext cx="3388621" cy="2541467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89178F-65E9-7510-6D47-431C85B34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FB98E-4B1D-4A77-BBDF-D2F77F7DF697}" type="datetime1">
              <a:rPr lang="en-US" smtClean="0"/>
              <a:t>8/17/2024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37B215-F978-73DD-3091-5D0604669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0ED61-07DB-752F-9EDB-A4C79F1EB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1FB09F2-42D8-4D7B-A1FD-DEE12308B932}"/>
              </a:ext>
            </a:extLst>
          </p:cNvPr>
          <p:cNvGrpSpPr/>
          <p:nvPr/>
        </p:nvGrpSpPr>
        <p:grpSpPr>
          <a:xfrm>
            <a:off x="4015468" y="3004768"/>
            <a:ext cx="6473825" cy="2039484"/>
            <a:chOff x="1066800" y="999323"/>
            <a:chExt cx="6473825" cy="2039484"/>
          </a:xfrm>
        </p:grpSpPr>
        <p:pic>
          <p:nvPicPr>
            <p:cNvPr id="114690" name="Picture 2" descr="Figure 4-0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66800" y="999323"/>
              <a:ext cx="6473825" cy="20394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" name="TextBox 1"/>
            <p:cNvSpPr txBox="1"/>
            <p:nvPr/>
          </p:nvSpPr>
          <p:spPr>
            <a:xfrm>
              <a:off x="2286000" y="1106269"/>
              <a:ext cx="171608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latin typeface="Arial" panose="020B0604020202020204" pitchFamily="34" charset="0"/>
                </a:rPr>
                <a:t>Exposure to High Heat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012372" y="1072530"/>
              <a:ext cx="114458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latin typeface="Arial" panose="020B0604020202020204" pitchFamily="34" charset="0"/>
                </a:rPr>
                <a:t>Removal of Heat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5271CCA-6A1E-4243-8A7C-0C97CE09D4AC}"/>
              </a:ext>
            </a:extLst>
          </p:cNvPr>
          <p:cNvSpPr txBox="1"/>
          <p:nvPr/>
        </p:nvSpPr>
        <p:spPr>
          <a:xfrm>
            <a:off x="2377282" y="2688729"/>
            <a:ext cx="2720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</a:rPr>
              <a:t>Protein Denaturation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A33958-E3ED-4ACD-A3D3-40271F054D4A}"/>
              </a:ext>
            </a:extLst>
          </p:cNvPr>
          <p:cNvSpPr txBox="1"/>
          <p:nvPr/>
        </p:nvSpPr>
        <p:spPr>
          <a:xfrm>
            <a:off x="2301081" y="5271271"/>
            <a:ext cx="6127988" cy="68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Often, unfolded protein aggregate, which prevents refolding.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9A64D6-2ADE-4360-B555-641372EF5A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137" y="5314532"/>
            <a:ext cx="1849106" cy="13850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F3D702-E4C8-4FDB-8986-8414488B8526}"/>
              </a:ext>
            </a:extLst>
          </p:cNvPr>
          <p:cNvSpPr txBox="1"/>
          <p:nvPr/>
        </p:nvSpPr>
        <p:spPr>
          <a:xfrm>
            <a:off x="2711147" y="321612"/>
            <a:ext cx="278153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</a:rPr>
              <a:t>Protein Stability:</a:t>
            </a:r>
          </a:p>
          <a:p>
            <a:endParaRPr lang="en-US" sz="2400" dirty="0">
              <a:latin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D8044E-BBDE-42A7-A549-79E40570B02C}"/>
              </a:ext>
            </a:extLst>
          </p:cNvPr>
          <p:cNvGrpSpPr/>
          <p:nvPr/>
        </p:nvGrpSpPr>
        <p:grpSpPr>
          <a:xfrm>
            <a:off x="3683270" y="654269"/>
            <a:ext cx="6432648" cy="1975330"/>
            <a:chOff x="1763188" y="379631"/>
            <a:chExt cx="6432648" cy="197533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42E2DD9-864C-4457-A672-A9B956F2A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10000" y="379631"/>
              <a:ext cx="2379662" cy="158644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344B58E-E1F9-4A82-AF53-E6774F816581}"/>
                </a:ext>
              </a:extLst>
            </p:cNvPr>
            <p:cNvSpPr txBox="1"/>
            <p:nvPr/>
          </p:nvSpPr>
          <p:spPr>
            <a:xfrm>
              <a:off x="3861240" y="1958222"/>
              <a:ext cx="885179" cy="3888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</a:rPr>
                <a:t>Native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486B686-B72A-45BA-959C-06B88ED882BE}"/>
                </a:ext>
              </a:extLst>
            </p:cNvPr>
            <p:cNvSpPr txBox="1"/>
            <p:nvPr/>
          </p:nvSpPr>
          <p:spPr>
            <a:xfrm>
              <a:off x="5257800" y="1966072"/>
              <a:ext cx="1175322" cy="3888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</a:rPr>
                <a:t>Unfolded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2F159F-8635-4B1E-A5AD-60FD174A58A0}"/>
                </a:ext>
              </a:extLst>
            </p:cNvPr>
            <p:cNvSpPr txBox="1"/>
            <p:nvPr/>
          </p:nvSpPr>
          <p:spPr>
            <a:xfrm>
              <a:off x="1763188" y="804837"/>
              <a:ext cx="2243243" cy="982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</a:rPr>
                <a:t>H-bonds</a:t>
              </a:r>
            </a:p>
            <a:p>
              <a:r>
                <a:rPr lang="en-US" dirty="0">
                  <a:latin typeface="Arial" panose="020B0604020202020204" pitchFamily="34" charset="0"/>
                </a:rPr>
                <a:t>van der Waals</a:t>
              </a:r>
            </a:p>
            <a:p>
              <a:r>
                <a:rPr lang="en-US" dirty="0">
                  <a:latin typeface="Arial" panose="020B0604020202020204" pitchFamily="34" charset="0"/>
                </a:rPr>
                <a:t>Hydrophobic effect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6890326-485B-4296-9050-A9B3F2F155EC}"/>
                </a:ext>
              </a:extLst>
            </p:cNvPr>
            <p:cNvSpPr txBox="1"/>
            <p:nvPr/>
          </p:nvSpPr>
          <p:spPr>
            <a:xfrm>
              <a:off x="6403358" y="913616"/>
              <a:ext cx="1792478" cy="3888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</a:rPr>
                <a:t>Chain disorder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A22CBECB-01FB-42D7-8B6C-EB19AEDF8E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205" y="1088684"/>
            <a:ext cx="1751887" cy="11658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09BC8-EAEB-44BD-A59B-A6B72503C3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1253" y="1088683"/>
            <a:ext cx="2007563" cy="1131020"/>
          </a:xfrm>
          <a:prstGeom prst="rect">
            <a:avLst/>
          </a:prstGeom>
        </p:spPr>
      </p:pic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147398C5-6905-8528-F9E2-11D5DC223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9EE10-539B-46AC-AF61-87F524B7B1C9}" type="datetime1">
              <a:rPr lang="en-US" smtClean="0"/>
              <a:t>8/17/2024</a:t>
            </a:fld>
            <a:endParaRPr lang="en-US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0CD9D34B-01ED-AF0D-042F-6F6E803A7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868731C4-A31C-FDDB-9761-66BF2AAC5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4921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F07D7A2-0D5C-77DC-7D3A-DC755167B3E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681" y="0"/>
            <a:ext cx="8764588" cy="1216025"/>
          </a:xfrm>
        </p:spPr>
        <p:txBody>
          <a:bodyPr>
            <a:normAutofit/>
          </a:bodyPr>
          <a:lstStyle/>
          <a:p>
            <a:r>
              <a:rPr lang="en-US" sz="2982" dirty="0"/>
              <a:t>Unfolded Polypeptides Are Flexible – High Entropy stabilizes the Unfolded state</a:t>
            </a:r>
          </a:p>
        </p:txBody>
      </p: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0D6883B2-6D52-1215-6EBB-1CB127D6F9D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1"/>
          <a:stretch/>
        </p:blipFill>
        <p:spPr>
          <a:xfrm>
            <a:off x="6244328" y="4880756"/>
            <a:ext cx="5284788" cy="163671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A2EF0C-316A-42D4-8E6D-C05F75B9E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712" y="3146204"/>
            <a:ext cx="2376320" cy="158133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E3F6165-9E37-43E0-AEB3-BE293351B34C}"/>
              </a:ext>
            </a:extLst>
          </p:cNvPr>
          <p:cNvGrpSpPr/>
          <p:nvPr/>
        </p:nvGrpSpPr>
        <p:grpSpPr>
          <a:xfrm>
            <a:off x="4150632" y="1057699"/>
            <a:ext cx="4187392" cy="2171997"/>
            <a:chOff x="1066800" y="999323"/>
            <a:chExt cx="3931920" cy="2039484"/>
          </a:xfrm>
        </p:grpSpPr>
        <p:pic>
          <p:nvPicPr>
            <p:cNvPr id="9" name="Picture 2" descr="Figure 4-07">
              <a:extLst>
                <a:ext uri="{FF2B5EF4-FFF2-40B4-BE49-F238E27FC236}">
                  <a16:creationId xmlns:a16="http://schemas.microsoft.com/office/drawing/2014/main" id="{98B75BF8-1B3C-446D-AB29-FDBA4E1AAF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/>
            <a:srcRect l="-2" r="39264"/>
            <a:stretch/>
          </p:blipFill>
          <p:spPr bwMode="auto">
            <a:xfrm>
              <a:off x="1066800" y="999323"/>
              <a:ext cx="3931920" cy="20394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E287DFC-31C3-4963-B5CC-C48ECDE94DDE}"/>
                </a:ext>
              </a:extLst>
            </p:cNvPr>
            <p:cNvSpPr txBox="1"/>
            <p:nvPr/>
          </p:nvSpPr>
          <p:spPr>
            <a:xfrm>
              <a:off x="2286000" y="1106269"/>
              <a:ext cx="1716087" cy="67975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52" b="1" dirty="0">
                  <a:latin typeface="Arial" panose="020B0604020202020204" pitchFamily="34" charset="0"/>
                </a:rPr>
                <a:t>Exposure to High Heat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799ED8B-A841-43D4-B46E-41779F2144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4383" y="3117059"/>
            <a:ext cx="2304689" cy="129841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AE8961-47B4-3DAD-7D78-78ADC72C9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7AF29-C9AE-4E2F-B8B1-95209BF5D878}" type="datetime1">
              <a:rPr lang="en-US" smtClean="0"/>
              <a:t>8/17/2024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636108E-3919-11AF-FDAD-02A05D1DC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F6426E9-DE2E-98FF-218C-93EB5ADB8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786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Figure 4-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62676" y="980501"/>
            <a:ext cx="4903087" cy="4366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27E8504-C78C-4B8E-AD99-6FD68051FDEC}"/>
              </a:ext>
            </a:extLst>
          </p:cNvPr>
          <p:cNvSpPr/>
          <p:nvPr/>
        </p:nvSpPr>
        <p:spPr>
          <a:xfrm>
            <a:off x="8270967" y="1069517"/>
            <a:ext cx="3859914" cy="3443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</a:rPr>
              <a:t>Hydrogen bonds </a:t>
            </a:r>
            <a:r>
              <a:rPr lang="en-US" dirty="0">
                <a:latin typeface="Arial" panose="020B0604020202020204" pitchFamily="34" charset="0"/>
              </a:rPr>
              <a:t>form between hydrogen atoms and the carbonyl group in the peptide-bonded backbone – secondary structure</a:t>
            </a:r>
          </a:p>
          <a:p>
            <a:pPr marL="285744" indent="-285744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Hydrogen bonds are also found  between hydrogen and electronegative atoms in side chains (sidechain-sidechain)</a:t>
            </a:r>
          </a:p>
          <a:p>
            <a:pPr marL="285744" indent="-285744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 Sidechains can form hydrogen bonds to the mainchain too.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8C629B-0FDB-4937-A467-4CC5CFB8954B}"/>
              </a:ext>
            </a:extLst>
          </p:cNvPr>
          <p:cNvSpPr txBox="1"/>
          <p:nvPr/>
        </p:nvSpPr>
        <p:spPr>
          <a:xfrm>
            <a:off x="3738320" y="3998983"/>
            <a:ext cx="13874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</a:rPr>
              <a:t>2</a:t>
            </a:r>
            <a:r>
              <a:rPr lang="en-US" sz="1600" baseline="30000" dirty="0">
                <a:latin typeface="Arial" panose="020B0604020202020204" pitchFamily="34" charset="0"/>
              </a:rPr>
              <a:t>ndy </a:t>
            </a:r>
            <a:r>
              <a:rPr lang="en-US" sz="1600" dirty="0">
                <a:latin typeface="Arial" panose="020B0604020202020204" pitchFamily="34" charset="0"/>
              </a:rPr>
              <a:t>Structure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4D694E-3030-4CF7-99CD-D61DFBED8F8D}"/>
              </a:ext>
            </a:extLst>
          </p:cNvPr>
          <p:cNvSpPr txBox="1"/>
          <p:nvPr/>
        </p:nvSpPr>
        <p:spPr>
          <a:xfrm>
            <a:off x="5943795" y="3998983"/>
            <a:ext cx="1764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</a:rPr>
              <a:t>3</a:t>
            </a:r>
            <a:r>
              <a:rPr lang="en-US" sz="1600" baseline="30000" dirty="0">
                <a:latin typeface="Arial" panose="020B0604020202020204" pitchFamily="34" charset="0"/>
              </a:rPr>
              <a:t>ry</a:t>
            </a:r>
            <a:r>
              <a:rPr lang="en-US" sz="1600" dirty="0">
                <a:latin typeface="Arial" panose="020B0604020202020204" pitchFamily="34" charset="0"/>
              </a:rPr>
              <a:t> Structure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4068D4-76B8-4D72-8725-8E5623EB4E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968" t="16867" r="38365"/>
          <a:stretch/>
        </p:blipFill>
        <p:spPr>
          <a:xfrm rot="20176765">
            <a:off x="2412829" y="4288828"/>
            <a:ext cx="706383" cy="229389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79B4CA-FE22-43FF-ACB2-D41D206835F5}"/>
              </a:ext>
            </a:extLst>
          </p:cNvPr>
          <p:cNvSpPr txBox="1"/>
          <p:nvPr/>
        </p:nvSpPr>
        <p:spPr>
          <a:xfrm>
            <a:off x="2834482" y="331090"/>
            <a:ext cx="8235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</a:rPr>
              <a:t>Hydrogen Bonding Stabilizes the Tertiary Structure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112204F2-12E2-418A-9B4C-DBF22B18183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10883" y="5291170"/>
          <a:ext cx="2606675" cy="1449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5" imgW="4762377" imgH="2647819" progId="MDLDrawOLE.MDLDrawObject.1">
                  <p:embed/>
                </p:oleObj>
              </mc:Choice>
              <mc:Fallback>
                <p:oleObj name="MDLDrawObject Class" r:id="rId5" imgW="4762377" imgH="2647819" progId="MDLDrawOLE.MDLDrawObject.1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112204F2-12E2-418A-9B4C-DBF22B1818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10883" y="5291170"/>
                        <a:ext cx="2606675" cy="1449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D4ED254C-0F48-44DF-AA05-3BF39A037C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37880" y="5227666"/>
          <a:ext cx="2974607" cy="151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7" imgW="5057510" imgH="2571356" progId="MDLDrawOLE.MDLDrawObject.1">
                  <p:embed/>
                </p:oleObj>
              </mc:Choice>
              <mc:Fallback>
                <p:oleObj name="MDLDrawObject Class" r:id="rId7" imgW="5057510" imgH="2571356" progId="MDLDrawOLE.MDLDrawObject.1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D4ED254C-0F48-44DF-AA05-3BF39A037C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837880" y="5227666"/>
                        <a:ext cx="2974607" cy="1512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B5B7298D-9529-A627-56BE-F657BBA85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04C74-4545-4675-B0A6-46B84587180E}" type="datetime1">
              <a:rPr lang="en-US" smtClean="0"/>
              <a:t>8/17/2024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5E5787D-5D68-BE1C-9138-F1EB6168B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2AE8970-A43C-C007-E2F0-784A3DACE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598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Figure 4-0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2" t="53764" r="31928"/>
          <a:stretch/>
        </p:blipFill>
        <p:spPr bwMode="auto">
          <a:xfrm>
            <a:off x="1405440" y="4389927"/>
            <a:ext cx="2828819" cy="2377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7481" y="930794"/>
            <a:ext cx="4268775" cy="4170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</a:rPr>
              <a:t>VdW</a:t>
            </a:r>
            <a:r>
              <a:rPr lang="en-US" dirty="0">
                <a:latin typeface="Arial" panose="020B0604020202020204" pitchFamily="34" charset="0"/>
              </a:rPr>
              <a:t> are weak electrostatic interactions between side chains due to temporary (fluctuating) charges.</a:t>
            </a:r>
          </a:p>
          <a:p>
            <a:pPr marL="285744" indent="-285744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Attractive from long distance</a:t>
            </a:r>
          </a:p>
          <a:p>
            <a:pPr marL="285744" indent="-285744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Distance at lowest energy is at the van der Waals radii of the atoms.</a:t>
            </a:r>
          </a:p>
          <a:p>
            <a:pPr marL="285744" indent="-285744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Optimized in the core of folded proteins by “knobs fitting into holes”</a:t>
            </a:r>
          </a:p>
          <a:p>
            <a:pPr marL="285744" indent="-285744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Strength proportional to contact area.</a:t>
            </a:r>
          </a:p>
          <a:p>
            <a:pPr>
              <a:spcBef>
                <a:spcPct val="15000"/>
              </a:spcBef>
            </a:pP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54A239-372C-4874-AE5C-D1254B7796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742" y="893497"/>
            <a:ext cx="2647339" cy="25871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1BA563-E903-4A55-88A3-65A81E15B4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887" y="3545830"/>
            <a:ext cx="3789139" cy="26523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0F3F73-7E39-4360-844E-DF8A0740EED9}"/>
              </a:ext>
            </a:extLst>
          </p:cNvPr>
          <p:cNvSpPr txBox="1"/>
          <p:nvPr/>
        </p:nvSpPr>
        <p:spPr>
          <a:xfrm>
            <a:off x="2682084" y="305117"/>
            <a:ext cx="9756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</a:rPr>
              <a:t>Van der Waals (</a:t>
            </a:r>
            <a:r>
              <a:rPr lang="en-US" sz="2800" dirty="0" err="1">
                <a:latin typeface="Arial" panose="020B0604020202020204" pitchFamily="34" charset="0"/>
              </a:rPr>
              <a:t>VdW</a:t>
            </a:r>
            <a:r>
              <a:rPr lang="en-US" sz="2800" dirty="0">
                <a:latin typeface="Arial" panose="020B0604020202020204" pitchFamily="34" charset="0"/>
              </a:rPr>
              <a:t>) interactions Stabilize the Folded State</a:t>
            </a:r>
          </a:p>
        </p:txBody>
      </p:sp>
      <p:pic>
        <p:nvPicPr>
          <p:cNvPr id="10" name="core">
            <a:hlinkClick r:id="" action="ppaction://media"/>
            <a:extLst>
              <a:ext uri="{FF2B5EF4-FFF2-40B4-BE49-F238E27FC236}">
                <a16:creationId xmlns:a16="http://schemas.microsoft.com/office/drawing/2014/main" id="{BFF07ECA-8DFD-45BC-9B8D-3861449C08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12129" y="1296434"/>
            <a:ext cx="3339728" cy="4498791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86FA5D6-BF92-56DC-8CAE-16661936E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E062C-1F11-4E1F-BCE3-EA885241649A}" type="datetime1">
              <a:rPr lang="en-US" smtClean="0"/>
              <a:t>8/17/2024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8C7EDC3-D99A-7CF4-3184-4AAEC986A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75CA0EC-35B7-D3C8-E19D-996A87002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1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anoGriptech technolog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4881" y="1112838"/>
            <a:ext cx="8636000" cy="48577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0CB7D3-5E39-486A-8AE6-AF4CB071EC40}"/>
              </a:ext>
            </a:extLst>
          </p:cNvPr>
          <p:cNvSpPr txBox="1"/>
          <p:nvPr/>
        </p:nvSpPr>
        <p:spPr>
          <a:xfrm>
            <a:off x="2324297" y="380066"/>
            <a:ext cx="9178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</a:rPr>
              <a:t>Strength of Van der Waals Depends on the Surface Area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F4F56C-60CD-0D51-7EC4-1DB9A5AA0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BD665-EAD5-4D71-A78F-ABBF85855D62}" type="datetime1">
              <a:rPr lang="en-US" smtClean="0"/>
              <a:t>8/17/2024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DB642C-C98C-0646-1C7F-3489DD773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FA3DB0-5AAB-0115-6593-78FAE76D3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4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E4622-F67B-4D5A-8283-8029ABB9B2C8}"/>
              </a:ext>
            </a:extLst>
          </p:cNvPr>
          <p:cNvSpPr/>
          <p:nvPr/>
        </p:nvSpPr>
        <p:spPr>
          <a:xfrm>
            <a:off x="339685" y="5817580"/>
            <a:ext cx="9809996" cy="1039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15000"/>
              </a:spcBef>
            </a:pPr>
            <a:r>
              <a:rPr lang="en-US" sz="2052" b="1" dirty="0">
                <a:latin typeface="Arial" panose="020B0604020202020204" pitchFamily="34" charset="0"/>
              </a:rPr>
              <a:t>Hydrophobic interactions</a:t>
            </a:r>
            <a:r>
              <a:rPr lang="en-US" sz="2052" dirty="0">
                <a:latin typeface="Arial" panose="020B0604020202020204" pitchFamily="34" charset="0"/>
              </a:rPr>
              <a:t> within a folded protein increase stability of the folded protein by releasing the ordered water that surrounded exposed non-polar groups in the unfolded protein.  </a:t>
            </a:r>
            <a:r>
              <a:rPr lang="en-US" sz="2052" i="1" dirty="0">
                <a:solidFill>
                  <a:srgbClr val="C00000"/>
                </a:solidFill>
                <a:latin typeface="Arial" panose="020B0604020202020204" pitchFamily="34" charset="0"/>
              </a:rPr>
              <a:t>Folding increases the entropy of the water – favorable.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D039F6-ABF3-479C-923D-A99D88A78F4C}"/>
              </a:ext>
            </a:extLst>
          </p:cNvPr>
          <p:cNvSpPr txBox="1"/>
          <p:nvPr/>
        </p:nvSpPr>
        <p:spPr>
          <a:xfrm>
            <a:off x="324604" y="92237"/>
            <a:ext cx="12568277" cy="551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82" dirty="0">
                <a:latin typeface="Arial" panose="020B0604020202020204" pitchFamily="34" charset="0"/>
              </a:rPr>
              <a:t>Hydrophobic Interactions are </a:t>
            </a:r>
            <a:r>
              <a:rPr lang="en-US" sz="2982" dirty="0">
                <a:solidFill>
                  <a:srgbClr val="C00000"/>
                </a:solidFill>
                <a:latin typeface="Arial" panose="020B0604020202020204" pitchFamily="34" charset="0"/>
              </a:rPr>
              <a:t>Critical</a:t>
            </a:r>
            <a:r>
              <a:rPr lang="en-US" sz="2982" dirty="0">
                <a:latin typeface="Arial" panose="020B0604020202020204" pitchFamily="34" charset="0"/>
              </a:rPr>
              <a:t> for Stabilizing the Folded Structure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FB9615-E553-375E-1898-4975BA88DF7A}"/>
              </a:ext>
            </a:extLst>
          </p:cNvPr>
          <p:cNvSpPr txBox="1"/>
          <p:nvPr/>
        </p:nvSpPr>
        <p:spPr>
          <a:xfrm>
            <a:off x="6568281" y="1335299"/>
            <a:ext cx="2652419" cy="103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52" dirty="0">
                <a:latin typeface="Arial" panose="020B0604020202020204" pitchFamily="34" charset="0"/>
              </a:rPr>
              <a:t>Ordered water hydrating a non-polar group</a:t>
            </a:r>
          </a:p>
        </p:txBody>
      </p:sp>
      <p:pic>
        <p:nvPicPr>
          <p:cNvPr id="12" name="butane">
            <a:hlinkClick r:id="" action="ppaction://media"/>
            <a:extLst>
              <a:ext uri="{FF2B5EF4-FFF2-40B4-BE49-F238E27FC236}">
                <a16:creationId xmlns:a16="http://schemas.microsoft.com/office/drawing/2014/main" id="{60604845-CF6A-5187-54F8-1348D5DFE8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5161" t="22323" r="27047" b="22316"/>
          <a:stretch/>
        </p:blipFill>
        <p:spPr>
          <a:xfrm>
            <a:off x="9299078" y="1133765"/>
            <a:ext cx="3234087" cy="2646072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01AA715-A8C9-D5F1-16F2-AA9D257697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346081"/>
              </p:ext>
            </p:extLst>
          </p:nvPr>
        </p:nvGraphicFramePr>
        <p:xfrm>
          <a:off x="2169959" y="3197695"/>
          <a:ext cx="4588414" cy="247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6" imgW="9114408" imgH="4904652" progId="MDLDrawOLE.MDLDrawObject.1">
                  <p:embed/>
                </p:oleObj>
              </mc:Choice>
              <mc:Fallback>
                <p:oleObj name="MDLDrawObject Class" r:id="rId6" imgW="9114408" imgH="4904652" progId="MDLDrawOLE.MDLDrawObject.1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01AA715-A8C9-D5F1-16F2-AA9D257697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69959" y="3197695"/>
                        <a:ext cx="4588414" cy="2471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08D024C4-7299-5EEC-E6B2-02A4239D11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604" y="1377604"/>
            <a:ext cx="5183521" cy="17548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C34B481-CB13-ED42-B38F-892015CC4FC0}"/>
              </a:ext>
            </a:extLst>
          </p:cNvPr>
          <p:cNvSpPr txBox="1"/>
          <p:nvPr/>
        </p:nvSpPr>
        <p:spPr>
          <a:xfrm>
            <a:off x="162302" y="891807"/>
            <a:ext cx="2601994" cy="420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0" dirty="0">
                <a:latin typeface="Arial" panose="020B0604020202020204" pitchFamily="34" charset="0"/>
              </a:rPr>
              <a:t>Energy and Entropy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64B2D8-72D1-05DC-A057-E9D877ABF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BF159-E36A-4895-87F6-E1DFC04E26B5}" type="datetime1">
              <a:rPr lang="en-US" smtClean="0"/>
              <a:t>8/17/2024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9C209A-BFDF-8766-70EF-162A3107D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36864DD-ADD4-1B6A-DE99-F8CE10F95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68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Figure 4-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69592" y="2190191"/>
            <a:ext cx="3852847" cy="200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C:\Users\rule\Desktop\butane_cage_anime.gif">
            <a:extLst>
              <a:ext uri="{FF2B5EF4-FFF2-40B4-BE49-F238E27FC236}">
                <a16:creationId xmlns:a16="http://schemas.microsoft.com/office/drawing/2014/main" id="{E78F6AFA-6E6B-41CC-9C49-58A8ECDDEB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060" y="566787"/>
            <a:ext cx="1844151" cy="200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D20350-6CDE-4A54-BEBB-69CA6FA51E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7"/>
          <a:stretch/>
        </p:blipFill>
        <p:spPr>
          <a:xfrm>
            <a:off x="338055" y="2307347"/>
            <a:ext cx="3651944" cy="44640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0F1FF4-3C79-404A-AF5C-603A6E01D6E9}"/>
              </a:ext>
            </a:extLst>
          </p:cNvPr>
          <p:cNvSpPr txBox="1"/>
          <p:nvPr/>
        </p:nvSpPr>
        <p:spPr>
          <a:xfrm>
            <a:off x="8748289" y="3064359"/>
            <a:ext cx="3651944" cy="1575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B0F0"/>
                </a:solidFill>
                <a:latin typeface="Arial" panose="020B0604020202020204" pitchFamily="34" charset="0"/>
              </a:rPr>
              <a:t>Which amino acid is most likely to be found in the core of a folded protein:</a:t>
            </a:r>
          </a:p>
          <a:p>
            <a:r>
              <a:rPr lang="en-US" dirty="0">
                <a:latin typeface="Arial" panose="020B0604020202020204" pitchFamily="34" charset="0"/>
              </a:rPr>
              <a:t>           Valine                         Serine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AE4622-F67B-4D5A-8283-8029ABB9B2C8}"/>
              </a:ext>
            </a:extLst>
          </p:cNvPr>
          <p:cNvSpPr/>
          <p:nvPr/>
        </p:nvSpPr>
        <p:spPr>
          <a:xfrm>
            <a:off x="616071" y="600403"/>
            <a:ext cx="9152610" cy="1278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15000"/>
              </a:spcBef>
            </a:pPr>
            <a:r>
              <a:rPr lang="en-US" b="1" dirty="0">
                <a:latin typeface="Arial" panose="020B0604020202020204" pitchFamily="34" charset="0"/>
              </a:rPr>
              <a:t>Hydrophobic interactions</a:t>
            </a:r>
            <a:r>
              <a:rPr lang="en-US" dirty="0">
                <a:latin typeface="Arial" panose="020B0604020202020204" pitchFamily="34" charset="0"/>
              </a:rPr>
              <a:t> within a folded protein increase stability of surrounding water molecules by releasing the ordered water that surrounded exposed non-polar groups when the protein is unfolded,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increasing the entropy of the water – disorder is favorable.</a:t>
            </a:r>
            <a:endParaRPr lang="en-US" dirty="0">
              <a:latin typeface="Arial" panose="020B0604020202020204" pitchFamily="34" charset="0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2008CFD-43CD-4B79-9DB9-5A5A0A8796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4438849"/>
              </p:ext>
            </p:extLst>
          </p:nvPr>
        </p:nvGraphicFramePr>
        <p:xfrm>
          <a:off x="9227483" y="4742901"/>
          <a:ext cx="2693556" cy="1020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6" imgW="3819636" imgH="1448063" progId="MDLDrawOLE.MDLDrawObject.1">
                  <p:embed/>
                </p:oleObj>
              </mc:Choice>
              <mc:Fallback>
                <p:oleObj name="MDLDrawObject Class" r:id="rId6" imgW="3819636" imgH="1448063" progId="MDLDrawOLE.MDLDrawObject.1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B2008CFD-43CD-4B79-9DB9-5A5A0A8796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227483" y="4742901"/>
                        <a:ext cx="2693556" cy="1020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2D039F6-ABF3-479C-923D-A99D88A78F4C}"/>
              </a:ext>
            </a:extLst>
          </p:cNvPr>
          <p:cNvSpPr txBox="1"/>
          <p:nvPr/>
        </p:nvSpPr>
        <p:spPr>
          <a:xfrm>
            <a:off x="1081881" y="18603"/>
            <a:ext cx="1112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</a:rPr>
              <a:t>Hydrophobic Interactions are 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</a:rPr>
              <a:t>Critical</a:t>
            </a:r>
            <a:r>
              <a:rPr lang="en-US" sz="2800" dirty="0">
                <a:latin typeface="Arial" panose="020B0604020202020204" pitchFamily="34" charset="0"/>
              </a:rPr>
              <a:t> for Stabilizing Folded Proteins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C80499-D8EF-17A4-CCF4-74025BB60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0CECA-4A80-43E3-ACE1-07B781450800}" type="datetime1">
              <a:rPr lang="en-US" smtClean="0"/>
              <a:t>8/17/2024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F343EE-F0A4-CA06-6960-7A6E5DFAE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2E63533-82D0-84B6-FBB7-B28FFFC28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33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1561503" y="1061337"/>
            <a:ext cx="3831144" cy="37449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61" dirty="0">
              <a:latin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DF03B3C-EF28-4262-9527-9DC0DFFF7359}"/>
              </a:ext>
            </a:extLst>
          </p:cNvPr>
          <p:cNvSpPr txBox="1"/>
          <p:nvPr/>
        </p:nvSpPr>
        <p:spPr>
          <a:xfrm>
            <a:off x="308342" y="70264"/>
            <a:ext cx="6744154" cy="389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32" b="1" dirty="0">
                <a:latin typeface="Arial" panose="020B0604020202020204" pitchFamily="34" charset="0"/>
              </a:rPr>
              <a:t>iii) Induced dipole </a:t>
            </a:r>
            <a:r>
              <a:rPr lang="en-US" sz="1932" dirty="0">
                <a:latin typeface="Arial" panose="020B0604020202020204" pitchFamily="34" charset="0"/>
              </a:rPr>
              <a:t>(often referred to as London Dispersion)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CCB507D-B897-40B9-8C05-40E568C112E6}"/>
              </a:ext>
            </a:extLst>
          </p:cNvPr>
          <p:cNvGrpSpPr/>
          <p:nvPr/>
        </p:nvGrpSpPr>
        <p:grpSpPr>
          <a:xfrm>
            <a:off x="6050537" y="1831672"/>
            <a:ext cx="3679536" cy="2204253"/>
            <a:chOff x="7154679" y="3913426"/>
            <a:chExt cx="2757199" cy="2606040"/>
          </a:xfrm>
        </p:grpSpPr>
        <p:sp>
          <p:nvSpPr>
            <p:cNvPr id="53" name="object 10">
              <a:extLst>
                <a:ext uri="{FF2B5EF4-FFF2-40B4-BE49-F238E27FC236}">
                  <a16:creationId xmlns:a16="http://schemas.microsoft.com/office/drawing/2014/main" id="{BD191819-2F82-4959-93A5-93A3C67573A5}"/>
                </a:ext>
              </a:extLst>
            </p:cNvPr>
            <p:cNvSpPr/>
            <p:nvPr/>
          </p:nvSpPr>
          <p:spPr>
            <a:xfrm>
              <a:off x="7154679" y="3913426"/>
              <a:ext cx="0" cy="2606040"/>
            </a:xfrm>
            <a:custGeom>
              <a:avLst/>
              <a:gdLst/>
              <a:ahLst/>
              <a:cxnLst/>
              <a:rect l="l" t="t" r="r" b="b"/>
              <a:pathLst>
                <a:path h="2606040">
                  <a:moveTo>
                    <a:pt x="0" y="0"/>
                  </a:moveTo>
                  <a:lnTo>
                    <a:pt x="0" y="2605618"/>
                  </a:lnTo>
                </a:path>
              </a:pathLst>
            </a:custGeom>
            <a:ln w="801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861" dirty="0">
                <a:latin typeface="Arial" panose="020B0604020202020204" pitchFamily="34" charset="0"/>
              </a:endParaRPr>
            </a:p>
          </p:txBody>
        </p:sp>
        <p:sp>
          <p:nvSpPr>
            <p:cNvPr id="54" name="object 11">
              <a:extLst>
                <a:ext uri="{FF2B5EF4-FFF2-40B4-BE49-F238E27FC236}">
                  <a16:creationId xmlns:a16="http://schemas.microsoft.com/office/drawing/2014/main" id="{E9F73D70-95B7-4918-B064-0AA54F197D79}"/>
                </a:ext>
              </a:extLst>
            </p:cNvPr>
            <p:cNvSpPr/>
            <p:nvPr/>
          </p:nvSpPr>
          <p:spPr>
            <a:xfrm>
              <a:off x="7171853" y="5233277"/>
              <a:ext cx="2740025" cy="0"/>
            </a:xfrm>
            <a:custGeom>
              <a:avLst/>
              <a:gdLst/>
              <a:ahLst/>
              <a:cxnLst/>
              <a:rect l="l" t="t" r="r" b="b"/>
              <a:pathLst>
                <a:path w="2740025">
                  <a:moveTo>
                    <a:pt x="0" y="0"/>
                  </a:moveTo>
                  <a:lnTo>
                    <a:pt x="2739577" y="0"/>
                  </a:lnTo>
                </a:path>
              </a:pathLst>
            </a:custGeom>
            <a:ln w="79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861" dirty="0">
                <a:latin typeface="Arial" panose="020B0604020202020204" pitchFamily="34" charset="0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15CCC844-16E7-4D10-BA6C-1BED98E849AA}"/>
              </a:ext>
            </a:extLst>
          </p:cNvPr>
          <p:cNvSpPr txBox="1"/>
          <p:nvPr/>
        </p:nvSpPr>
        <p:spPr>
          <a:xfrm>
            <a:off x="9877254" y="2754830"/>
            <a:ext cx="322524" cy="389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32" dirty="0"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C2820CF-98E1-486D-9485-CDB44A095F88}"/>
              </a:ext>
            </a:extLst>
          </p:cNvPr>
          <p:cNvSpPr txBox="1"/>
          <p:nvPr/>
        </p:nvSpPr>
        <p:spPr>
          <a:xfrm>
            <a:off x="5584945" y="1546582"/>
            <a:ext cx="349776" cy="389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32" dirty="0">
                <a:latin typeface="Arial" panose="020B0604020202020204" pitchFamily="34" charset="0"/>
              </a:rPr>
              <a:t>E</a:t>
            </a: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BE9347D2-76F7-5ADC-29CE-BDB3BA1D6A74}"/>
              </a:ext>
            </a:extLst>
          </p:cNvPr>
          <p:cNvGrpSpPr/>
          <p:nvPr/>
        </p:nvGrpSpPr>
        <p:grpSpPr>
          <a:xfrm>
            <a:off x="8744636" y="2010713"/>
            <a:ext cx="594449" cy="487538"/>
            <a:chOff x="12353105" y="4446611"/>
            <a:chExt cx="615526" cy="504824"/>
          </a:xfrm>
        </p:grpSpPr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E5CE427D-51D3-A8A1-BB09-956F44743C1F}"/>
                </a:ext>
              </a:extLst>
            </p:cNvPr>
            <p:cNvSpPr/>
            <p:nvPr/>
          </p:nvSpPr>
          <p:spPr>
            <a:xfrm>
              <a:off x="12353105" y="4446611"/>
              <a:ext cx="126994" cy="50482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1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5719182B-6A26-DE8B-E03D-2233FB907A21}"/>
                </a:ext>
              </a:extLst>
            </p:cNvPr>
            <p:cNvSpPr/>
            <p:nvPr/>
          </p:nvSpPr>
          <p:spPr>
            <a:xfrm>
              <a:off x="12841637" y="4446611"/>
              <a:ext cx="126994" cy="50482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1"/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B9B35B2-EEB1-978B-9F18-E95D88A745FA}"/>
              </a:ext>
            </a:extLst>
          </p:cNvPr>
          <p:cNvGrpSpPr/>
          <p:nvPr/>
        </p:nvGrpSpPr>
        <p:grpSpPr>
          <a:xfrm>
            <a:off x="7423060" y="3985114"/>
            <a:ext cx="296558" cy="487538"/>
            <a:chOff x="10984670" y="6491017"/>
            <a:chExt cx="307073" cy="504824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E83A9B03-62FB-DBB5-1819-3D92B948D499}"/>
                </a:ext>
              </a:extLst>
            </p:cNvPr>
            <p:cNvSpPr/>
            <p:nvPr/>
          </p:nvSpPr>
          <p:spPr>
            <a:xfrm>
              <a:off x="10984670" y="6491017"/>
              <a:ext cx="126994" cy="50482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1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C27A750F-CAB3-A2D5-62E7-A2EA887183D9}"/>
                </a:ext>
              </a:extLst>
            </p:cNvPr>
            <p:cNvSpPr/>
            <p:nvPr/>
          </p:nvSpPr>
          <p:spPr>
            <a:xfrm>
              <a:off x="11164749" y="6491017"/>
              <a:ext cx="126994" cy="50482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1"/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4AF4B4C1-00FA-05AC-C71F-A1CD12B7CEE2}"/>
              </a:ext>
            </a:extLst>
          </p:cNvPr>
          <p:cNvGrpSpPr/>
          <p:nvPr/>
        </p:nvGrpSpPr>
        <p:grpSpPr>
          <a:xfrm>
            <a:off x="6933627" y="1766944"/>
            <a:ext cx="195070" cy="487538"/>
            <a:chOff x="10477883" y="4194199"/>
            <a:chExt cx="201987" cy="504824"/>
          </a:xfrm>
        </p:grpSpPr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863DBB25-509F-B029-BA5E-A28AF99D5C15}"/>
                </a:ext>
              </a:extLst>
            </p:cNvPr>
            <p:cNvSpPr/>
            <p:nvPr/>
          </p:nvSpPr>
          <p:spPr>
            <a:xfrm>
              <a:off x="10477883" y="4194199"/>
              <a:ext cx="126994" cy="50482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1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B93A658F-3600-DF3D-1CAF-52AB5B810D0F}"/>
                </a:ext>
              </a:extLst>
            </p:cNvPr>
            <p:cNvSpPr/>
            <p:nvPr/>
          </p:nvSpPr>
          <p:spPr>
            <a:xfrm>
              <a:off x="10552876" y="4194199"/>
              <a:ext cx="126994" cy="50482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54000"/>
              </a:schemeClr>
            </a:solidFill>
            <a:ln>
              <a:solidFill>
                <a:schemeClr val="accent1">
                  <a:shade val="15000"/>
                  <a:alpha val="5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1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D15441-3A2F-07C2-0B1F-BA1B7955A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5CA1F-4291-4F64-B998-8AB595D01B47}" type="datetime1">
              <a:rPr lang="en-US" smtClean="0"/>
              <a:t>8/17/2024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7BB0B6-A8AE-4AD7-CD38-D56141775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60AE4-6FF2-3525-086F-98715D9D4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5"/>
          <a:stretch/>
        </p:blipFill>
        <p:spPr>
          <a:xfrm>
            <a:off x="2069351" y="1422785"/>
            <a:ext cx="5761722" cy="22808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78CF9C-75A6-4950-8022-4CBC24194EE8}"/>
              </a:ext>
            </a:extLst>
          </p:cNvPr>
          <p:cNvSpPr txBox="1"/>
          <p:nvPr/>
        </p:nvSpPr>
        <p:spPr>
          <a:xfrm>
            <a:off x="3512470" y="57143"/>
            <a:ext cx="8637208" cy="551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82" dirty="0">
                <a:latin typeface="Arial" panose="020B0604020202020204" pitchFamily="34" charset="0"/>
              </a:rPr>
              <a:t>Fold Depends on Amino Acid Sequence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FE1961-1F26-4C3B-B6C3-581518942DAB}"/>
              </a:ext>
            </a:extLst>
          </p:cNvPr>
          <p:cNvSpPr txBox="1"/>
          <p:nvPr/>
        </p:nvSpPr>
        <p:spPr>
          <a:xfrm>
            <a:off x="7993375" y="2065017"/>
            <a:ext cx="2921437" cy="205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0" dirty="0">
                <a:latin typeface="Arial" panose="020B0604020202020204" pitchFamily="34" charset="0"/>
              </a:rPr>
              <a:t>A single change in the amino acid sequence can change the function of a protein, and often affecting how it folds.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B588BEF-7962-4E49-9A2B-48FFCD06ECB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18534" y="4827595"/>
          <a:ext cx="4983473" cy="1702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4" imgW="5620119" imgH="1914722" progId="MDLDrawOLE.MDLDrawObject.1">
                  <p:embed/>
                </p:oleObj>
              </mc:Choice>
              <mc:Fallback>
                <p:oleObj name="MDLDrawObject Class" r:id="rId4" imgW="5620119" imgH="1914722" progId="MDLDrawOLE.MDLDrawObject.1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1B588BEF-7962-4E49-9A2B-48FFCD06ECB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8534" y="4827595"/>
                        <a:ext cx="4983473" cy="1702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23D2C84-0056-4F66-8B0F-0D2D400B51FA}"/>
              </a:ext>
            </a:extLst>
          </p:cNvPr>
          <p:cNvSpPr txBox="1"/>
          <p:nvPr/>
        </p:nvSpPr>
        <p:spPr>
          <a:xfrm>
            <a:off x="1866473" y="4190544"/>
            <a:ext cx="8637207" cy="74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0" dirty="0">
                <a:latin typeface="Arial" panose="020B0604020202020204" pitchFamily="34" charset="0"/>
              </a:rPr>
              <a:t>The </a:t>
            </a:r>
            <a:r>
              <a:rPr lang="en-US" sz="2130" i="1" dirty="0">
                <a:latin typeface="Arial" panose="020B0604020202020204" pitchFamily="34" charset="0"/>
              </a:rPr>
              <a:t>position</a:t>
            </a:r>
            <a:r>
              <a:rPr lang="en-US" sz="2130" dirty="0">
                <a:latin typeface="Arial" panose="020B0604020202020204" pitchFamily="34" charset="0"/>
              </a:rPr>
              <a:t> of non-polar residues (filled circles) mostly affects the final fold: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9901AC-D3DF-40E7-92D8-E1F265066D60}"/>
              </a:ext>
            </a:extLst>
          </p:cNvPr>
          <p:cNvSpPr txBox="1"/>
          <p:nvPr/>
        </p:nvSpPr>
        <p:spPr>
          <a:xfrm>
            <a:off x="730359" y="868644"/>
            <a:ext cx="7058214" cy="420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0" dirty="0">
                <a:latin typeface="Arial" panose="020B0604020202020204" pitchFamily="34" charset="0"/>
              </a:rPr>
              <a:t>Effect of mutations on protein folding – sickle cell anemia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DFAF2-2959-AA42-5722-98F6EEAAA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92D81-BB9C-458A-B72C-B5567593E5E0}" type="datetime1">
              <a:rPr lang="en-US" smtClean="0"/>
              <a:t>8/17/2024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1B241A-FE78-967A-3A08-B607C14B7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1EC33F4-B1EF-8286-E78F-228A8379A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331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EF59E35-1412-4A08-B796-F93D7A8DD281}"/>
              </a:ext>
            </a:extLst>
          </p:cNvPr>
          <p:cNvSpPr txBox="1"/>
          <p:nvPr/>
        </p:nvSpPr>
        <p:spPr>
          <a:xfrm flipH="1">
            <a:off x="777082" y="265994"/>
            <a:ext cx="106168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</a:rPr>
              <a:t>Disulfide Bonds Stabilize Some Proteins Outside the Cell (and body)</a:t>
            </a:r>
          </a:p>
        </p:txBody>
      </p:sp>
      <p:pic>
        <p:nvPicPr>
          <p:cNvPr id="7" name="trypsin">
            <a:hlinkClick r:id="" action="ppaction://media"/>
            <a:extLst>
              <a:ext uri="{FF2B5EF4-FFF2-40B4-BE49-F238E27FC236}">
                <a16:creationId xmlns:a16="http://schemas.microsoft.com/office/drawing/2014/main" id="{86E90723-9854-4F2E-823A-FDD715DAA2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42378" y="834405"/>
            <a:ext cx="3698240" cy="3962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E97663-CE7F-42C7-AE82-3D9EB4269EAA}"/>
              </a:ext>
            </a:extLst>
          </p:cNvPr>
          <p:cNvSpPr txBox="1"/>
          <p:nvPr/>
        </p:nvSpPr>
        <p:spPr>
          <a:xfrm>
            <a:off x="6870788" y="5202290"/>
            <a:ext cx="4267200" cy="1278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Trypsin – a digestive enzyme produced in the pancreas, exported to the small intestine – disulfide bonds within a single chain.</a:t>
            </a:r>
          </a:p>
        </p:txBody>
      </p:sp>
      <p:pic>
        <p:nvPicPr>
          <p:cNvPr id="9" name="Picture 2" descr="Figure 4-26">
            <a:extLst>
              <a:ext uri="{FF2B5EF4-FFF2-40B4-BE49-F238E27FC236}">
                <a16:creationId xmlns:a16="http://schemas.microsoft.com/office/drawing/2014/main" id="{C8C38501-D748-4295-AA46-8C2EBE798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57403" y="1128343"/>
            <a:ext cx="4646967" cy="2615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E34B20-F99C-418E-9B42-E4A86D67AF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000" t="11600" r="16400" b="14800"/>
          <a:stretch/>
        </p:blipFill>
        <p:spPr>
          <a:xfrm>
            <a:off x="2144811" y="3747343"/>
            <a:ext cx="2331435" cy="26157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C82D21-211B-4962-8FD1-E56DD6615C11}"/>
              </a:ext>
            </a:extLst>
          </p:cNvPr>
          <p:cNvSpPr txBox="1"/>
          <p:nvPr/>
        </p:nvSpPr>
        <p:spPr>
          <a:xfrm>
            <a:off x="3979776" y="5620251"/>
            <a:ext cx="2129012" cy="98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Human Insulin – interchain disulfide bonds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6F6258-7462-A5D6-4C8D-D7FB40ECA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DE13C-1964-4FCD-B71D-DD108F63F2AB}" type="datetime1">
              <a:rPr lang="en-US" smtClean="0"/>
              <a:t>8/17/2024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E2F1DEA-6F78-51CE-5CE5-29251B8B1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5343170-B017-3C09-A8C5-C9C82999D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6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25081" y="84395"/>
            <a:ext cx="6172200" cy="857250"/>
          </a:xfrm>
        </p:spPr>
        <p:txBody>
          <a:bodyPr>
            <a:normAutofit/>
          </a:bodyPr>
          <a:lstStyle/>
          <a:p>
            <a:r>
              <a:rPr lang="en-US" sz="2800" dirty="0"/>
              <a:t>Quaternary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07265" y="1011285"/>
            <a:ext cx="7848600" cy="1133475"/>
          </a:xfrm>
        </p:spPr>
        <p:txBody>
          <a:bodyPr>
            <a:noAutofit/>
          </a:bodyPr>
          <a:lstStyle/>
          <a:p>
            <a:r>
              <a:rPr lang="en-US" sz="1800" dirty="0"/>
              <a:t>Combinations of polypeptide subunits (combinations of tertiary structures).</a:t>
            </a:r>
          </a:p>
          <a:p>
            <a:r>
              <a:rPr lang="en-US" sz="1800" dirty="0"/>
              <a:t>May be held together by covalent bonds (disulfide), but usually non-covalent interactions between amino acids on the different chains.</a:t>
            </a:r>
          </a:p>
          <a:p>
            <a:r>
              <a:rPr lang="en-US" sz="1800" dirty="0"/>
              <a:t>Proteins can be a dimer, a tetramer, etc.</a:t>
            </a:r>
          </a:p>
          <a:p>
            <a:r>
              <a:rPr lang="en-US" sz="1800" dirty="0"/>
              <a:t>If the chains are the same, called homo__________.  If chains are different, hetero_______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85ACE5-5FDE-4ECD-BCD6-150D0C3D894F}"/>
              </a:ext>
            </a:extLst>
          </p:cNvPr>
          <p:cNvSpPr txBox="1"/>
          <p:nvPr/>
        </p:nvSpPr>
        <p:spPr>
          <a:xfrm>
            <a:off x="5943676" y="3092790"/>
            <a:ext cx="4585118" cy="1575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Quaternary structure of hemoglobin (oxygen transport protein):</a:t>
            </a:r>
          </a:p>
          <a:p>
            <a:endParaRPr lang="en-US" dirty="0">
              <a:latin typeface="Arial" panose="020B0604020202020204" pitchFamily="34" charset="0"/>
            </a:endParaRP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two α chains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two </a:t>
            </a:r>
            <a:r>
              <a:rPr lang="el-GR" dirty="0">
                <a:latin typeface="Arial" panose="020B0604020202020204" pitchFamily="34" charset="0"/>
              </a:rPr>
              <a:t>β</a:t>
            </a:r>
            <a:r>
              <a:rPr lang="en-US" dirty="0">
                <a:latin typeface="Arial" panose="020B0604020202020204" pitchFamily="34" charset="0"/>
              </a:rPr>
              <a:t> chains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9DDD27-5880-405D-8BA2-1290F86AC72C}"/>
              </a:ext>
            </a:extLst>
          </p:cNvPr>
          <p:cNvSpPr txBox="1"/>
          <p:nvPr/>
        </p:nvSpPr>
        <p:spPr>
          <a:xfrm>
            <a:off x="5939323" y="4789944"/>
            <a:ext cx="6130523" cy="388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Oxygen is carried on Fe</a:t>
            </a:r>
            <a:r>
              <a:rPr lang="en-US" baseline="30000" dirty="0">
                <a:latin typeface="Arial" panose="020B0604020202020204" pitchFamily="34" charset="0"/>
              </a:rPr>
              <a:t>2+ </a:t>
            </a:r>
            <a:r>
              <a:rPr lang="en-US" dirty="0">
                <a:latin typeface="Arial" panose="020B0604020202020204" pitchFamily="34" charset="0"/>
              </a:rPr>
              <a:t>within heme groups: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7E5CBA-F7E4-4B5B-9BA2-6518C4D9C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5802" y="5357230"/>
            <a:ext cx="3129211" cy="1070190"/>
          </a:xfrm>
          <a:prstGeom prst="rect">
            <a:avLst/>
          </a:prstGeom>
        </p:spPr>
      </p:pic>
      <p:pic>
        <p:nvPicPr>
          <p:cNvPr id="11" name="hb">
            <a:hlinkClick r:id="" action="ppaction://media"/>
            <a:extLst>
              <a:ext uri="{FF2B5EF4-FFF2-40B4-BE49-F238E27FC236}">
                <a16:creationId xmlns:a16="http://schemas.microsoft.com/office/drawing/2014/main" id="{4F9ABF2D-E8F6-4C8D-89C5-C4F6C3B49A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6158" y="3347877"/>
            <a:ext cx="3180041" cy="2973545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BD07BE-940D-6108-FF1A-90D2E28D6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3F42D-A167-4737-A16F-4CFA510E4FC2}" type="datetime1">
              <a:rPr lang="en-US" smtClean="0"/>
              <a:t>8/17/2024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718EAB97-9D55-FBB6-B459-927D23696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74DA2F3-EDC2-D0E6-BE7D-38A26B4E9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2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F9ABD2E-4ED2-4876-955E-24B9C5130073}"/>
              </a:ext>
            </a:extLst>
          </p:cNvPr>
          <p:cNvSpPr txBox="1"/>
          <p:nvPr/>
        </p:nvSpPr>
        <p:spPr>
          <a:xfrm>
            <a:off x="9540082" y="1514217"/>
            <a:ext cx="1024639" cy="3888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Antigen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C47623-8107-413D-9668-E6F45A64B570}"/>
              </a:ext>
            </a:extLst>
          </p:cNvPr>
          <p:cNvSpPr txBox="1"/>
          <p:nvPr/>
        </p:nvSpPr>
        <p:spPr>
          <a:xfrm>
            <a:off x="2212791" y="2526955"/>
            <a:ext cx="1922837" cy="1278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Antigen = ligand that binds to an antibody.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531772-7A31-48A7-BE26-530D23102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219" y="1683101"/>
            <a:ext cx="4654477" cy="37193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3A26DB5-150F-46B1-80EB-5D9DBF7DB8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012" y="1087216"/>
            <a:ext cx="1443267" cy="14432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B8F9765-AA55-4EDF-8284-A13B714AF4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538" y="1209484"/>
            <a:ext cx="1535365" cy="153536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27B4F5C-1E84-4244-9B45-E0338A8693B1}"/>
              </a:ext>
            </a:extLst>
          </p:cNvPr>
          <p:cNvSpPr txBox="1"/>
          <p:nvPr/>
        </p:nvSpPr>
        <p:spPr>
          <a:xfrm>
            <a:off x="3079236" y="1582738"/>
            <a:ext cx="1024639" cy="3888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Antigen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5E5800F-788F-45D3-B5D5-72CEC4174F63}"/>
              </a:ext>
            </a:extLst>
          </p:cNvPr>
          <p:cNvSpPr/>
          <p:nvPr/>
        </p:nvSpPr>
        <p:spPr>
          <a:xfrm>
            <a:off x="630169" y="139173"/>
            <a:ext cx="121103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</a:rPr>
              <a:t>Antibodies – Produced by the Adaptive Immune system to Fight Pathogens.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3C1B9E-7178-4F85-96A7-641B5C1DCF13}"/>
              </a:ext>
            </a:extLst>
          </p:cNvPr>
          <p:cNvSpPr/>
          <p:nvPr/>
        </p:nvSpPr>
        <p:spPr>
          <a:xfrm>
            <a:off x="2098163" y="5501784"/>
            <a:ext cx="8508718" cy="1278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</a:rPr>
              <a:t>Properties of Antibodies:</a:t>
            </a:r>
          </a:p>
          <a:p>
            <a:pPr marL="742932" lvl="1" indent="-285744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4 chains – two identical light (200 aa), two identical heavy (400 aa).</a:t>
            </a:r>
          </a:p>
          <a:p>
            <a:pPr marL="742932" lvl="1" indent="-285744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Bind two identical antigens (pathogens, toxins)</a:t>
            </a:r>
          </a:p>
          <a:p>
            <a:pPr marL="742932" lvl="1" indent="-285744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Chains crosslinked with disulfide bonds, increasing stability.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777AC97-54C2-81D8-6BD3-C76471073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79E46-9DF8-401B-8461-C5607562A5C3}" type="datetime1">
              <a:rPr lang="en-US" smtClean="0"/>
              <a:t>8/17/2024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F4F4C71-E81D-ADF3-8D63-CFE99F424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29739A1-2624-0EC8-4EA3-7928760C2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594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igure 4-06">
            <a:extLst>
              <a:ext uri="{FF2B5EF4-FFF2-40B4-BE49-F238E27FC236}">
                <a16:creationId xmlns:a16="http://schemas.microsoft.com/office/drawing/2014/main" id="{3CB96346-294D-4ED3-8110-D17967B621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b="28298"/>
          <a:stretch/>
        </p:blipFill>
        <p:spPr bwMode="auto">
          <a:xfrm>
            <a:off x="6024404" y="1999467"/>
            <a:ext cx="2036484" cy="130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779986E-325A-4371-BB28-FE0F68182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7887" y="2009157"/>
            <a:ext cx="1054963" cy="7020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7E226E-494A-4148-AA8A-BD2EF913C9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0052" y="2105136"/>
            <a:ext cx="871592" cy="4910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12713"/>
            <a:ext cx="6654800" cy="885825"/>
          </a:xfrm>
        </p:spPr>
        <p:txBody>
          <a:bodyPr>
            <a:noAutofit/>
          </a:bodyPr>
          <a:lstStyle/>
          <a:p>
            <a:pPr algn="l"/>
            <a:r>
              <a:rPr lang="en-US" sz="2982" dirty="0"/>
              <a:t>Summary - Interactions that Stabilize Folded Proteins.</a:t>
            </a:r>
          </a:p>
        </p:txBody>
      </p:sp>
      <p:sp>
        <p:nvSpPr>
          <p:cNvPr id="290819" name="Content Placeholder 2"/>
          <p:cNvSpPr>
            <a:spLocks noGrp="1"/>
          </p:cNvSpPr>
          <p:nvPr>
            <p:ph idx="4294967295"/>
          </p:nvPr>
        </p:nvSpPr>
        <p:spPr>
          <a:xfrm>
            <a:off x="0" y="1457325"/>
            <a:ext cx="5549900" cy="4819650"/>
          </a:xfrm>
        </p:spPr>
        <p:txBody>
          <a:bodyPr>
            <a:noAutofit/>
          </a:bodyPr>
          <a:lstStyle/>
          <a:p>
            <a:pPr>
              <a:spcBef>
                <a:spcPct val="15000"/>
              </a:spcBef>
            </a:pPr>
            <a:r>
              <a:rPr lang="en-US" sz="1917" b="1" dirty="0"/>
              <a:t>Hydrogen bonds </a:t>
            </a:r>
            <a:r>
              <a:rPr lang="en-US" sz="1917" dirty="0"/>
              <a:t>form between hydrogen atoms (NH) and the carbonyl group in the peptide backbone (mainchain), and between and donors and acceptors on sidechains.</a:t>
            </a:r>
            <a:r>
              <a:rPr lang="en-US" sz="1917" i="1" dirty="0">
                <a:solidFill>
                  <a:srgbClr val="C00000"/>
                </a:solidFill>
              </a:rPr>
              <a:t> Mainchain-mainchain H-bonds are responsible for secondary structures.  </a:t>
            </a:r>
          </a:p>
          <a:p>
            <a:pPr>
              <a:spcBef>
                <a:spcPct val="15000"/>
              </a:spcBef>
            </a:pPr>
            <a:r>
              <a:rPr lang="en-US" sz="1917" b="1" dirty="0"/>
              <a:t>Hydrophobic interactions</a:t>
            </a:r>
            <a:r>
              <a:rPr lang="en-US" sz="1917" dirty="0"/>
              <a:t> within a protein increase stability of the folded state by </a:t>
            </a:r>
            <a:r>
              <a:rPr lang="en-US" sz="1917" i="1" dirty="0">
                <a:solidFill>
                  <a:srgbClr val="C00000"/>
                </a:solidFill>
              </a:rPr>
              <a:t>increasing entropy due to the release of water that was ordered by  the exposed non-polar groups in the unfolded protein.</a:t>
            </a:r>
          </a:p>
          <a:p>
            <a:pPr>
              <a:spcBef>
                <a:spcPct val="15000"/>
              </a:spcBef>
            </a:pPr>
            <a:r>
              <a:rPr lang="en-US" sz="1917" b="1" dirty="0"/>
              <a:t>van der Waals interactions </a:t>
            </a:r>
            <a:r>
              <a:rPr lang="en-US" sz="1917" dirty="0"/>
              <a:t>are </a:t>
            </a:r>
            <a:r>
              <a:rPr lang="en-US" sz="1917" i="1" dirty="0">
                <a:solidFill>
                  <a:srgbClr val="C00000"/>
                </a:solidFill>
              </a:rPr>
              <a:t>optimized in the well packed core of the protein</a:t>
            </a:r>
            <a:r>
              <a:rPr lang="en-US" sz="1917" dirty="0"/>
              <a:t>. </a:t>
            </a:r>
          </a:p>
          <a:p>
            <a:pPr>
              <a:spcBef>
                <a:spcPct val="15000"/>
              </a:spcBef>
            </a:pPr>
            <a:endParaRPr lang="en-US" sz="1917" dirty="0"/>
          </a:p>
          <a:p>
            <a:pPr>
              <a:spcBef>
                <a:spcPct val="15000"/>
              </a:spcBef>
            </a:pPr>
            <a:r>
              <a:rPr lang="en-US" sz="1917" b="1" dirty="0"/>
              <a:t>Covalent disulfide bonds </a:t>
            </a:r>
            <a:r>
              <a:rPr lang="en-US" sz="1917" dirty="0"/>
              <a:t>form </a:t>
            </a:r>
            <a:r>
              <a:rPr lang="en-US" sz="1917" dirty="0">
                <a:solidFill>
                  <a:srgbClr val="C00000"/>
                </a:solidFill>
              </a:rPr>
              <a:t>between sulfur-containing cysteine </a:t>
            </a:r>
            <a:r>
              <a:rPr lang="en-US" sz="1917" dirty="0"/>
              <a:t>residues </a:t>
            </a:r>
            <a:r>
              <a:rPr lang="en-US" sz="1917" dirty="0">
                <a:solidFill>
                  <a:srgbClr val="C00000"/>
                </a:solidFill>
              </a:rPr>
              <a:t>stabilizing them </a:t>
            </a:r>
            <a:r>
              <a:rPr lang="en-US" sz="1917" dirty="0"/>
              <a:t>(usually only exported, secreted proteins)</a:t>
            </a:r>
            <a:r>
              <a:rPr lang="en-US" sz="1917" dirty="0">
                <a:solidFill>
                  <a:srgbClr val="C00000"/>
                </a:solidFill>
              </a:rPr>
              <a:t>.</a:t>
            </a:r>
          </a:p>
          <a:p>
            <a:pPr>
              <a:spcBef>
                <a:spcPct val="15000"/>
              </a:spcBef>
            </a:pPr>
            <a:endParaRPr lang="en-US" sz="1917" dirty="0"/>
          </a:p>
        </p:txBody>
      </p:sp>
      <p:pic>
        <p:nvPicPr>
          <p:cNvPr id="4" name="Picture 2" descr="Figure 4-26">
            <a:extLst>
              <a:ext uri="{FF2B5EF4-FFF2-40B4-BE49-F238E27FC236}">
                <a16:creationId xmlns:a16="http://schemas.microsoft.com/office/drawing/2014/main" id="{943B083C-195C-4344-9CB0-63B1BA49C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85921" y="5673573"/>
            <a:ext cx="2371267" cy="1334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 descr="Figure 4-04">
            <a:extLst>
              <a:ext uri="{FF2B5EF4-FFF2-40B4-BE49-F238E27FC236}">
                <a16:creationId xmlns:a16="http://schemas.microsoft.com/office/drawing/2014/main" id="{ED0B54E0-CEF0-4633-9F99-B8452FD0F2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2" t="67098" r="31928"/>
          <a:stretch/>
        </p:blipFill>
        <p:spPr bwMode="auto">
          <a:xfrm>
            <a:off x="6191957" y="4694265"/>
            <a:ext cx="1873833" cy="1120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3C3C954-FFD2-4474-8FA3-601847E82A29}"/>
              </a:ext>
            </a:extLst>
          </p:cNvPr>
          <p:cNvGrpSpPr/>
          <p:nvPr/>
        </p:nvGrpSpPr>
        <p:grpSpPr>
          <a:xfrm>
            <a:off x="6527118" y="492368"/>
            <a:ext cx="4834024" cy="1540479"/>
            <a:chOff x="2272306" y="480342"/>
            <a:chExt cx="3669201" cy="11692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3EB34E0-4D8C-4A8F-A318-208784EB6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08098" y="480342"/>
              <a:ext cx="1387583" cy="92505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0EDD0DD-C940-4B98-922C-0200965FC166}"/>
                </a:ext>
              </a:extLst>
            </p:cNvPr>
            <p:cNvSpPr txBox="1"/>
            <p:nvPr/>
          </p:nvSpPr>
          <p:spPr>
            <a:xfrm>
              <a:off x="3737976" y="1400820"/>
              <a:ext cx="551426" cy="244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91" dirty="0">
                  <a:latin typeface="Arial" panose="020B0604020202020204" pitchFamily="34" charset="0"/>
                </a:rPr>
                <a:t>Native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1ADB1D-2D77-493F-8FDA-2F44D33FB2DD}"/>
                </a:ext>
              </a:extLst>
            </p:cNvPr>
            <p:cNvSpPr txBox="1"/>
            <p:nvPr/>
          </p:nvSpPr>
          <p:spPr>
            <a:xfrm>
              <a:off x="4552311" y="1405397"/>
              <a:ext cx="719335" cy="244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91" dirty="0">
                  <a:latin typeface="Arial" panose="020B0604020202020204" pitchFamily="34" charset="0"/>
                </a:rPr>
                <a:t>Unfolded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15C822D-9FD9-4E1E-80BD-6191E4DC63DF}"/>
                </a:ext>
              </a:extLst>
            </p:cNvPr>
            <p:cNvSpPr txBox="1"/>
            <p:nvPr/>
          </p:nvSpPr>
          <p:spPr>
            <a:xfrm>
              <a:off x="2272306" y="694730"/>
              <a:ext cx="1520582" cy="6672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4" dirty="0">
                  <a:latin typeface="Arial" panose="020B0604020202020204" pitchFamily="34" charset="0"/>
                </a:rPr>
                <a:t>H-bonds</a:t>
              </a:r>
            </a:p>
            <a:p>
              <a:r>
                <a:rPr lang="en-US" sz="1704" dirty="0">
                  <a:latin typeface="Arial" panose="020B0604020202020204" pitchFamily="34" charset="0"/>
                </a:rPr>
                <a:t>van der Waals</a:t>
              </a:r>
            </a:p>
            <a:p>
              <a:r>
                <a:rPr lang="en-US" sz="1704" dirty="0">
                  <a:latin typeface="Arial" panose="020B0604020202020204" pitchFamily="34" charset="0"/>
                </a:rPr>
                <a:t>Hydrophobic effect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CED4FF-C815-4EA0-A1DD-29E927F9C2A9}"/>
                </a:ext>
              </a:extLst>
            </p:cNvPr>
            <p:cNvSpPr txBox="1"/>
            <p:nvPr/>
          </p:nvSpPr>
          <p:spPr>
            <a:xfrm>
              <a:off x="5088009" y="779436"/>
              <a:ext cx="853498" cy="468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4" dirty="0">
                  <a:latin typeface="Arial" panose="020B0604020202020204" pitchFamily="34" charset="0"/>
                </a:rPr>
                <a:t>Chain disorder</a:t>
              </a:r>
            </a:p>
          </p:txBody>
        </p:sp>
      </p:grp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9AEEE88-B5ED-A283-E47E-21AC0B4353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352550" y="2870301"/>
          <a:ext cx="2147286" cy="25094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9" imgW="4199730" imgH="4904652" progId="MDLDrawOLE.MDLDrawObject.1">
                  <p:embed/>
                </p:oleObj>
              </mc:Choice>
              <mc:Fallback>
                <p:oleObj name="MDLDrawObject Class" r:id="rId9" imgW="4199730" imgH="4904652" progId="MDLDrawOLE.MDLDrawObject.1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39AEEE88-B5ED-A283-E47E-21AC0B4353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352550" y="2870301"/>
                        <a:ext cx="2147286" cy="25094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272A4973-F345-AF25-6BDE-E8DD58019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8803A-F28E-4017-93A1-5FC1315E5E2B}" type="datetime1">
              <a:rPr lang="en-US" smtClean="0"/>
              <a:t>8/17/2024</a:t>
            </a:fld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E88CC1D8-C904-3A26-B6F9-BD890F0A2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3BFDE18-C3CA-9E86-AA7E-2ACAD58DD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24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39738"/>
            <a:ext cx="8764588" cy="1216025"/>
          </a:xfrm>
        </p:spPr>
        <p:txBody>
          <a:bodyPr>
            <a:normAutofit/>
          </a:bodyPr>
          <a:lstStyle/>
          <a:p>
            <a:r>
              <a:rPr lang="en-US" sz="2130" dirty="0"/>
              <a:t>Prions are improperly folded proteins that cause neurodegenerative diseases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5"/>
          <a:stretch/>
        </p:blipFill>
        <p:spPr>
          <a:xfrm>
            <a:off x="232076" y="2040630"/>
            <a:ext cx="3565525" cy="307022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5E0C0F-C3C3-4459-8C9C-65A39882C2D5}"/>
              </a:ext>
            </a:extLst>
          </p:cNvPr>
          <p:cNvSpPr txBox="1"/>
          <p:nvPr/>
        </p:nvSpPr>
        <p:spPr>
          <a:xfrm>
            <a:off x="2191077" y="214144"/>
            <a:ext cx="8439706" cy="551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82" dirty="0">
                <a:latin typeface="Arial" panose="020B0604020202020204" pitchFamily="34" charset="0"/>
              </a:rPr>
              <a:t>What happens when proteins don’t fold properly?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8926A8-38A0-4FF6-A2FE-9BCAD8A8EF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" t="7651" r="4372" b="5365"/>
          <a:stretch/>
        </p:blipFill>
        <p:spPr>
          <a:xfrm>
            <a:off x="5923139" y="1348583"/>
            <a:ext cx="3255090" cy="22722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6A7B90-8C75-4C76-A736-00B12B2709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550" y="3829462"/>
            <a:ext cx="2312804" cy="2241797"/>
          </a:xfrm>
          <a:prstGeom prst="rect">
            <a:avLst/>
          </a:prstGeom>
        </p:spPr>
      </p:pic>
      <p:pic>
        <p:nvPicPr>
          <p:cNvPr id="11" name="Picture 2" descr="Figure 4-07">
            <a:extLst>
              <a:ext uri="{FF2B5EF4-FFF2-40B4-BE49-F238E27FC236}">
                <a16:creationId xmlns:a16="http://schemas.microsoft.com/office/drawing/2014/main" id="{3F0D9BC6-767C-31DE-B07D-3C5469E285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44555" r="39264" b="24108"/>
          <a:stretch/>
        </p:blipFill>
        <p:spPr bwMode="auto">
          <a:xfrm>
            <a:off x="927063" y="4575376"/>
            <a:ext cx="823818" cy="1217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F2FC567-FAC4-E3F1-C4AC-51A6890B2441}"/>
              </a:ext>
            </a:extLst>
          </p:cNvPr>
          <p:cNvSpPr txBox="1"/>
          <p:nvPr/>
        </p:nvSpPr>
        <p:spPr>
          <a:xfrm>
            <a:off x="9769489" y="3364562"/>
            <a:ext cx="2550312" cy="2934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52" b="1" dirty="0">
                <a:latin typeface="Arial" panose="020B0604020202020204" pitchFamily="34" charset="0"/>
              </a:rPr>
              <a:t>Unfolded protein response (UPR):</a:t>
            </a:r>
          </a:p>
          <a:p>
            <a:r>
              <a:rPr lang="en-US" sz="2052" dirty="0">
                <a:latin typeface="Arial" panose="020B0604020202020204" pitchFamily="34" charset="0"/>
              </a:rPr>
              <a:t>The presence of unfolded proteins can trigger the UPR, which can turn off protein synthesis in the cell, leading to cell death.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A098C8A-BFE1-3397-091B-888527A784B9}"/>
              </a:ext>
            </a:extLst>
          </p:cNvPr>
          <p:cNvCxnSpPr>
            <a:cxnSpLocks/>
          </p:cNvCxnSpPr>
          <p:nvPr/>
        </p:nvCxnSpPr>
        <p:spPr>
          <a:xfrm flipV="1">
            <a:off x="1635677" y="3490999"/>
            <a:ext cx="392702" cy="11402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4AD5417-2DBE-F6F6-8D4B-80B4F542CE3F}"/>
              </a:ext>
            </a:extLst>
          </p:cNvPr>
          <p:cNvCxnSpPr/>
          <p:nvPr/>
        </p:nvCxnSpPr>
        <p:spPr>
          <a:xfrm flipV="1">
            <a:off x="2014839" y="4960416"/>
            <a:ext cx="764775" cy="2434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9A40288-7D6D-689C-3CE2-C498873D4C6F}"/>
              </a:ext>
            </a:extLst>
          </p:cNvPr>
          <p:cNvSpPr txBox="1"/>
          <p:nvPr/>
        </p:nvSpPr>
        <p:spPr>
          <a:xfrm>
            <a:off x="2690260" y="5259312"/>
            <a:ext cx="1785322" cy="1355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52" dirty="0">
                <a:latin typeface="Arial" panose="020B0604020202020204" pitchFamily="34" charset="0"/>
              </a:rPr>
              <a:t>Both forms are almost equally stable.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53539D-5CA1-010D-F356-D90E7C9C0EFD}"/>
              </a:ext>
            </a:extLst>
          </p:cNvPr>
          <p:cNvSpPr txBox="1"/>
          <p:nvPr/>
        </p:nvSpPr>
        <p:spPr>
          <a:xfrm>
            <a:off x="955080" y="5757733"/>
            <a:ext cx="1236236" cy="408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52" dirty="0">
                <a:latin typeface="Arial" panose="020B0604020202020204" pitchFamily="34" charset="0"/>
              </a:rPr>
              <a:t>Unfolded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8CA770-A0AD-D53C-9926-F00D72360050}"/>
              </a:ext>
            </a:extLst>
          </p:cNvPr>
          <p:cNvSpPr txBox="1"/>
          <p:nvPr/>
        </p:nvSpPr>
        <p:spPr>
          <a:xfrm>
            <a:off x="81151" y="2199067"/>
            <a:ext cx="1136114" cy="4081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52" dirty="0">
                <a:latin typeface="Arial" panose="020B0604020202020204" pitchFamily="34" charset="0"/>
              </a:rPr>
              <a:t>Normal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45042C-6015-B8EC-AE72-84F9782388FE}"/>
              </a:ext>
            </a:extLst>
          </p:cNvPr>
          <p:cNvSpPr txBox="1"/>
          <p:nvPr/>
        </p:nvSpPr>
        <p:spPr>
          <a:xfrm>
            <a:off x="3751938" y="3707072"/>
            <a:ext cx="1432108" cy="103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52" dirty="0">
                <a:latin typeface="Arial" panose="020B0604020202020204" pitchFamily="34" charset="0"/>
              </a:rPr>
              <a:t>Misfolded prion protein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CFBEF72-8359-E2CE-84E9-F44FA63F009D}"/>
              </a:ext>
            </a:extLst>
          </p:cNvPr>
          <p:cNvSpPr/>
          <p:nvPr/>
        </p:nvSpPr>
        <p:spPr>
          <a:xfrm>
            <a:off x="1332098" y="4094446"/>
            <a:ext cx="858979" cy="2795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52" dirty="0">
              <a:latin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BD07F2-6960-D322-9EB2-9938564FDAD0}"/>
              </a:ext>
            </a:extLst>
          </p:cNvPr>
          <p:cNvSpPr txBox="1"/>
          <p:nvPr/>
        </p:nvSpPr>
        <p:spPr>
          <a:xfrm>
            <a:off x="2101298" y="6462772"/>
            <a:ext cx="2698175" cy="408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52" i="1" dirty="0">
                <a:solidFill>
                  <a:srgbClr val="C00000"/>
                </a:solidFill>
                <a:latin typeface="Arial" panose="020B0604020202020204" pitchFamily="34" charset="0"/>
              </a:rPr>
              <a:t>Why does this occur?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A58F8E-53DB-142B-DE1C-3592A8385390}"/>
              </a:ext>
            </a:extLst>
          </p:cNvPr>
          <p:cNvSpPr txBox="1"/>
          <p:nvPr/>
        </p:nvSpPr>
        <p:spPr>
          <a:xfrm>
            <a:off x="5862856" y="6462772"/>
            <a:ext cx="3826689" cy="408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52" i="1" dirty="0">
                <a:solidFill>
                  <a:srgbClr val="C00000"/>
                </a:solidFill>
                <a:latin typeface="Arial" panose="020B0604020202020204" pitchFamily="34" charset="0"/>
              </a:rPr>
              <a:t>What is the effect on the brain?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FD06D2-C5F2-A0D7-ADF4-57A70091E522}"/>
              </a:ext>
            </a:extLst>
          </p:cNvPr>
          <p:cNvSpPr txBox="1"/>
          <p:nvPr/>
        </p:nvSpPr>
        <p:spPr>
          <a:xfrm>
            <a:off x="9494669" y="6427861"/>
            <a:ext cx="3339376" cy="408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52" i="1" dirty="0">
                <a:solidFill>
                  <a:srgbClr val="C00000"/>
                </a:solidFill>
                <a:latin typeface="Arial" panose="020B0604020202020204" pitchFamily="34" charset="0"/>
              </a:rPr>
              <a:t>Why do the brain cells die?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6FBAB0B-D4E0-B7A8-2349-3AD2F77B1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50594-6637-4A8C-969A-5A19F4EBAE29}" type="datetime1">
              <a:rPr lang="en-US" smtClean="0"/>
              <a:t>8/17/2024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0441812-0024-86A0-F976-992846B8A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4796366-5929-2167-AC5E-BC38167A9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16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96281" y="1112837"/>
            <a:ext cx="9296400" cy="50292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800" b="1" dirty="0"/>
              <a:t>Primary Structure: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Can you describe the mechanism of peptide bond formation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Can you draw structure of peptides.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Can you identify amino terminus and give the sequence of amino acids, N -&gt; C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b="1" dirty="0"/>
              <a:t>Secondary structure: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Identify helical and sheet secondary structures,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know that they are stabilized by </a:t>
            </a:r>
            <a:r>
              <a:rPr lang="en-US" sz="1800" b="1" dirty="0"/>
              <a:t>mainchain</a:t>
            </a:r>
            <a:r>
              <a:rPr lang="en-US" sz="1800" dirty="0"/>
              <a:t> hydrogen bonds between N-H and O=C.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Location of H-bonds and sidechains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b="1" dirty="0"/>
              <a:t>Tertiary Structure: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Can you describe and identify role of the following in stabilizing the folded state.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H-bonds,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van der Waals,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hydrophobic effect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Can you predict, based on sidechain, which amino acids are found in the core of the protein and which are found on the surface.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b="1" dirty="0"/>
              <a:t>Quaternary Structure: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Multiple chains, stabilized by non-covalent and covalent (disulfide bonds) interactions.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8F6A81-6B5E-40E8-9E96-65529F3B00BC}"/>
              </a:ext>
            </a:extLst>
          </p:cNvPr>
          <p:cNvSpPr txBox="1"/>
          <p:nvPr/>
        </p:nvSpPr>
        <p:spPr>
          <a:xfrm>
            <a:off x="2758281" y="198437"/>
            <a:ext cx="7598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</a:rPr>
              <a:t>Protein Structure - Summary and Expectations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030C196-1C04-6847-85D5-20E2B67FC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5629F-5595-49A4-80B6-8F5C2D5B2527}" type="datetime1">
              <a:rPr lang="en-US" smtClean="0"/>
              <a:t>8/17/2024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8311589-33B3-7669-0075-40E314FE0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F266EA3-1B90-DEA9-11CD-EB6552E83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80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60E381EC-AFD2-4ED4-A1D3-6B5B8A8A9E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8"/>
          <a:stretch/>
        </p:blipFill>
        <p:spPr>
          <a:xfrm>
            <a:off x="838356" y="1102566"/>
            <a:ext cx="4407025" cy="2448702"/>
          </a:xfrm>
          <a:prstGeom prst="rect">
            <a:avLst/>
          </a:prstGeom>
        </p:spPr>
      </p:pic>
      <p:pic>
        <p:nvPicPr>
          <p:cNvPr id="5" name="Content Placeholder 4" descr="Figure 4-28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1"/>
          <a:stretch/>
        </p:blipFill>
        <p:spPr bwMode="auto">
          <a:xfrm>
            <a:off x="7381762" y="3222967"/>
            <a:ext cx="5584825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82550"/>
            <a:ext cx="6263481" cy="842963"/>
          </a:xfrm>
        </p:spPr>
        <p:txBody>
          <a:bodyPr>
            <a:noAutofit/>
          </a:bodyPr>
          <a:lstStyle/>
          <a:p>
            <a:pPr algn="l"/>
            <a:r>
              <a:rPr lang="en-US" sz="2556" dirty="0"/>
              <a:t>Ligand Binding: Most Proteins Bind to Other Molecules in Biological Interactions: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213B1A7-5083-43E6-B3F3-D660BAA6A1E8}"/>
              </a:ext>
            </a:extLst>
          </p:cNvPr>
          <p:cNvCxnSpPr>
            <a:cxnSpLocks/>
          </p:cNvCxnSpPr>
          <p:nvPr/>
        </p:nvCxnSpPr>
        <p:spPr>
          <a:xfrm flipV="1">
            <a:off x="6708484" y="4991685"/>
            <a:ext cx="2596833" cy="1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43481" y="4604076"/>
            <a:ext cx="3786399" cy="72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52" b="1" dirty="0">
                <a:solidFill>
                  <a:srgbClr val="C00000"/>
                </a:solidFill>
                <a:latin typeface="Arial" panose="020B0604020202020204" pitchFamily="34" charset="0"/>
              </a:rPr>
              <a:t>Binding site </a:t>
            </a:r>
            <a:r>
              <a:rPr lang="en-US" sz="2052" dirty="0">
                <a:latin typeface="Arial" panose="020B0604020202020204" pitchFamily="34" charset="0"/>
              </a:rPr>
              <a:t>allow a protein to interact with specific </a:t>
            </a:r>
            <a:r>
              <a:rPr lang="en-US" sz="2052" b="1" dirty="0">
                <a:latin typeface="Arial" panose="020B0604020202020204" pitchFamily="34" charset="0"/>
              </a:rPr>
              <a:t>ligands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664558-F5A6-4494-B5A7-E05BBCFAE138}"/>
              </a:ext>
            </a:extLst>
          </p:cNvPr>
          <p:cNvSpPr txBox="1"/>
          <p:nvPr/>
        </p:nvSpPr>
        <p:spPr>
          <a:xfrm>
            <a:off x="337859" y="5539603"/>
            <a:ext cx="3940496" cy="72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52" dirty="0">
                <a:latin typeface="Arial" panose="020B0604020202020204" pitchFamily="34" charset="0"/>
              </a:rPr>
              <a:t>Binding site is generated by the </a:t>
            </a:r>
            <a:r>
              <a:rPr lang="en-US" sz="2052" b="1" dirty="0">
                <a:latin typeface="Arial" panose="020B0604020202020204" pitchFamily="34" charset="0"/>
              </a:rPr>
              <a:t>folded</a:t>
            </a:r>
            <a:r>
              <a:rPr lang="en-US" sz="2052" dirty="0">
                <a:latin typeface="Arial" panose="020B0604020202020204" pitchFamily="34" charset="0"/>
              </a:rPr>
              <a:t> form of the protein.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2A7952-75BA-46FF-8185-289ED1E0A8F1}"/>
              </a:ext>
            </a:extLst>
          </p:cNvPr>
          <p:cNvSpPr txBox="1"/>
          <p:nvPr/>
        </p:nvSpPr>
        <p:spPr>
          <a:xfrm>
            <a:off x="7633498" y="169439"/>
            <a:ext cx="4657763" cy="72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52" dirty="0">
                <a:latin typeface="Arial" panose="020B0604020202020204" pitchFamily="34" charset="0"/>
              </a:rPr>
              <a:t>The bound ligand can be stabilized by any and all  of: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2432BE-0B68-421F-8D95-B8DB3A2FD5CE}"/>
              </a:ext>
            </a:extLst>
          </p:cNvPr>
          <p:cNvSpPr txBox="1"/>
          <p:nvPr/>
        </p:nvSpPr>
        <p:spPr>
          <a:xfrm>
            <a:off x="324196" y="3468615"/>
            <a:ext cx="4544867" cy="10397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52" b="1" dirty="0">
                <a:solidFill>
                  <a:srgbClr val="C00000"/>
                </a:solidFill>
                <a:latin typeface="Arial" panose="020B0604020202020204" pitchFamily="34" charset="0"/>
              </a:rPr>
              <a:t>Ligand</a:t>
            </a:r>
            <a:r>
              <a:rPr lang="en-US" sz="2052" dirty="0">
                <a:solidFill>
                  <a:srgbClr val="C00000"/>
                </a:solidFill>
                <a:latin typeface="Arial" panose="020B0604020202020204" pitchFamily="34" charset="0"/>
              </a:rPr>
              <a:t>: </a:t>
            </a:r>
            <a:r>
              <a:rPr lang="en-US" sz="2052" dirty="0">
                <a:latin typeface="Arial" panose="020B0604020202020204" pitchFamily="34" charset="0"/>
              </a:rPr>
              <a:t>Something that binds to a protein, usually small molecules (e.g. </a:t>
            </a:r>
            <a:r>
              <a:rPr lang="en-US" sz="2052" dirty="0" err="1">
                <a:latin typeface="Arial" panose="020B0604020202020204" pitchFamily="34" charset="0"/>
              </a:rPr>
              <a:t>cyclicAMP</a:t>
            </a:r>
            <a:r>
              <a:rPr lang="en-US" sz="2052" dirty="0">
                <a:latin typeface="Arial" panose="020B0604020202020204" pitchFamily="34" charset="0"/>
              </a:rPr>
              <a:t>, cAMP).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2FD7E1-032F-4A82-B24E-C375FD960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305" y="3930843"/>
            <a:ext cx="2393455" cy="177527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DC333B6-1342-4DD2-B6B4-4279202229DA}"/>
              </a:ext>
            </a:extLst>
          </p:cNvPr>
          <p:cNvSpPr txBox="1"/>
          <p:nvPr/>
        </p:nvSpPr>
        <p:spPr>
          <a:xfrm>
            <a:off x="5218321" y="4081852"/>
            <a:ext cx="768159" cy="3545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4" dirty="0">
                <a:latin typeface="Arial" panose="020B0604020202020204" pitchFamily="34" charset="0"/>
              </a:rPr>
              <a:t>cAMP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6D76F248-910D-4B18-B933-E50CA8A8DD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8730840"/>
              </p:ext>
            </p:extLst>
          </p:nvPr>
        </p:nvGraphicFramePr>
        <p:xfrm>
          <a:off x="7254081" y="890406"/>
          <a:ext cx="5583960" cy="2485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4330">
                  <a:extLst>
                    <a:ext uri="{9D8B030D-6E8A-4147-A177-3AD203B41FA5}">
                      <a16:colId xmlns:a16="http://schemas.microsoft.com/office/drawing/2014/main" val="1829043527"/>
                    </a:ext>
                  </a:extLst>
                </a:gridCol>
                <a:gridCol w="3369630">
                  <a:extLst>
                    <a:ext uri="{9D8B030D-6E8A-4147-A177-3AD203B41FA5}">
                      <a16:colId xmlns:a16="http://schemas.microsoft.com/office/drawing/2014/main" val="8816739"/>
                    </a:ext>
                  </a:extLst>
                </a:gridCol>
              </a:tblGrid>
              <a:tr h="519590"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</a:rPr>
                        <a:t>Interaction</a:t>
                      </a:r>
                    </a:p>
                  </a:txBody>
                  <a:tcPr marL="97381" marR="97381" marT="48691" marB="48691"/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</a:rPr>
                        <a:t>Which stabilize cAMP Binding?</a:t>
                      </a:r>
                    </a:p>
                  </a:txBody>
                  <a:tcPr marL="97381" marR="97381" marT="48691" marB="48691"/>
                </a:tc>
                <a:extLst>
                  <a:ext uri="{0D108BD9-81ED-4DB2-BD59-A6C34878D82A}">
                    <a16:rowId xmlns:a16="http://schemas.microsoft.com/office/drawing/2014/main" val="2035044558"/>
                  </a:ext>
                </a:extLst>
              </a:tr>
              <a:tr h="467569"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</a:rPr>
                        <a:t>van der Waals</a:t>
                      </a:r>
                    </a:p>
                  </a:txBody>
                  <a:tcPr marL="97381" marR="97381" marT="48691" marB="48691"/>
                </a:tc>
                <a:tc>
                  <a:txBody>
                    <a:bodyPr/>
                    <a:lstStyle/>
                    <a:p>
                      <a:endParaRPr lang="en-US" sz="1700" dirty="0">
                        <a:latin typeface="Arial" panose="020B0604020202020204" pitchFamily="34" charset="0"/>
                      </a:endParaRPr>
                    </a:p>
                  </a:txBody>
                  <a:tcPr marL="97381" marR="97381" marT="48691" marB="48691"/>
                </a:tc>
                <a:extLst>
                  <a:ext uri="{0D108BD9-81ED-4DB2-BD59-A6C34878D82A}">
                    <a16:rowId xmlns:a16="http://schemas.microsoft.com/office/drawing/2014/main" val="2055477265"/>
                  </a:ext>
                </a:extLst>
              </a:tr>
              <a:tr h="467569"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</a:rPr>
                        <a:t>H-Bonding</a:t>
                      </a:r>
                    </a:p>
                  </a:txBody>
                  <a:tcPr marL="97381" marR="97381" marT="48691" marB="48691"/>
                </a:tc>
                <a:tc>
                  <a:txBody>
                    <a:bodyPr/>
                    <a:lstStyle/>
                    <a:p>
                      <a:endParaRPr lang="en-US" sz="1700" dirty="0">
                        <a:latin typeface="Arial" panose="020B0604020202020204" pitchFamily="34" charset="0"/>
                      </a:endParaRPr>
                    </a:p>
                  </a:txBody>
                  <a:tcPr marL="97381" marR="97381" marT="48691" marB="48691"/>
                </a:tc>
                <a:extLst>
                  <a:ext uri="{0D108BD9-81ED-4DB2-BD59-A6C34878D82A}">
                    <a16:rowId xmlns:a16="http://schemas.microsoft.com/office/drawing/2014/main" val="1689156345"/>
                  </a:ext>
                </a:extLst>
              </a:tr>
              <a:tr h="467569"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</a:rPr>
                        <a:t>Electrostatic</a:t>
                      </a:r>
                    </a:p>
                  </a:txBody>
                  <a:tcPr marL="97381" marR="97381" marT="48691" marB="48691"/>
                </a:tc>
                <a:tc>
                  <a:txBody>
                    <a:bodyPr/>
                    <a:lstStyle/>
                    <a:p>
                      <a:endParaRPr lang="en-US" sz="1700" dirty="0">
                        <a:latin typeface="Arial" panose="020B0604020202020204" pitchFamily="34" charset="0"/>
                      </a:endParaRPr>
                    </a:p>
                  </a:txBody>
                  <a:tcPr marL="97381" marR="97381" marT="48691" marB="48691"/>
                </a:tc>
                <a:extLst>
                  <a:ext uri="{0D108BD9-81ED-4DB2-BD59-A6C34878D82A}">
                    <a16:rowId xmlns:a16="http://schemas.microsoft.com/office/drawing/2014/main" val="813567589"/>
                  </a:ext>
                </a:extLst>
              </a:tr>
              <a:tr h="467569"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Arial" panose="020B0604020202020204" pitchFamily="34" charset="0"/>
                        </a:rPr>
                        <a:t>Hydrophobic effect</a:t>
                      </a:r>
                    </a:p>
                  </a:txBody>
                  <a:tcPr marL="97381" marR="97381" marT="48691" marB="48691"/>
                </a:tc>
                <a:tc>
                  <a:txBody>
                    <a:bodyPr/>
                    <a:lstStyle/>
                    <a:p>
                      <a:endParaRPr lang="en-US" sz="1700" dirty="0">
                        <a:latin typeface="Arial" panose="020B0604020202020204" pitchFamily="34" charset="0"/>
                      </a:endParaRPr>
                    </a:p>
                  </a:txBody>
                  <a:tcPr marL="97381" marR="97381" marT="48691" marB="48691"/>
                </a:tc>
                <a:extLst>
                  <a:ext uri="{0D108BD9-81ED-4DB2-BD59-A6C34878D82A}">
                    <a16:rowId xmlns:a16="http://schemas.microsoft.com/office/drawing/2014/main" val="965585978"/>
                  </a:ext>
                </a:extLst>
              </a:tr>
            </a:tbl>
          </a:graphicData>
        </a:graphic>
      </p:graphicFrame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E6729A29-8F9E-60A5-743A-D6B48FB0E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1883-7D53-4C80-970B-FBDEE33C3D72}" type="datetime1">
              <a:rPr lang="en-US" smtClean="0"/>
              <a:t>8/17/2024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F613F8D-71CF-A648-D26E-8DFEC93E3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9C2EB25-AAC0-6B2A-EB5C-27580E7D5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0616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:\Users\rule\Desktop\bc_s2013\Lec\Lec11\pcp_ab_complex.jpg">
            <a:extLst>
              <a:ext uri="{FF2B5EF4-FFF2-40B4-BE49-F238E27FC236}">
                <a16:creationId xmlns:a16="http://schemas.microsoft.com/office/drawing/2014/main" id="{F51B35D0-8416-DCD4-8DD1-9C983CE95DA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2" r="6590"/>
          <a:stretch/>
        </p:blipFill>
        <p:spPr bwMode="auto">
          <a:xfrm>
            <a:off x="3769225" y="3936120"/>
            <a:ext cx="4159973" cy="28485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C0F0F0-4E84-450D-984B-A2233C558D3F}"/>
              </a:ext>
            </a:extLst>
          </p:cNvPr>
          <p:cNvSpPr/>
          <p:nvPr/>
        </p:nvSpPr>
        <p:spPr>
          <a:xfrm>
            <a:off x="3327680" y="49637"/>
            <a:ext cx="6178764" cy="505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4" dirty="0">
                <a:latin typeface="Arial" panose="020B0604020202020204" pitchFamily="34" charset="0"/>
              </a:rPr>
              <a:t>Hydrophobic Effect and Ligand Binding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45E4AF8-3671-40BD-B2F6-2813003671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95942" y="665005"/>
          <a:ext cx="4305824" cy="6377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3" imgW="2914243" imgH="4286250" progId="MDLDrawOLE.MDLDrawObject.1">
                  <p:embed/>
                </p:oleObj>
              </mc:Choice>
              <mc:Fallback>
                <p:oleObj name="MDLDrawObject Class" r:id="rId3" imgW="2914243" imgH="4286250" progId="MDLDrawOLE.MDLDrawObject.1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145E4AF8-3671-40BD-B2F6-28130036715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5942" y="665005"/>
                        <a:ext cx="4305824" cy="63770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>
            <a:extLst>
              <a:ext uri="{FF2B5EF4-FFF2-40B4-BE49-F238E27FC236}">
                <a16:creationId xmlns:a16="http://schemas.microsoft.com/office/drawing/2014/main" id="{5B110CFE-95B9-4630-9CB6-1233AFFC1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6042" y="93031"/>
            <a:ext cx="173597" cy="34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5928" tIns="42964" rIns="85928" bIns="42964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691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A973B609-AD6B-4A70-B2CC-EE5C782B4679}"/>
                  </a:ext>
                </a:extLst>
              </p14:cNvPr>
              <p14:cNvContentPartPr/>
              <p14:nvPr/>
            </p14:nvContentPartPr>
            <p14:xfrm>
              <a:off x="4019899" y="2535336"/>
              <a:ext cx="8344" cy="38244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A973B609-AD6B-4A70-B2CC-EE5C782B467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10829" y="2526316"/>
                <a:ext cx="26120" cy="55923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1F5F6468-0BB1-41DD-91C6-615397E4ABA3}"/>
              </a:ext>
            </a:extLst>
          </p:cNvPr>
          <p:cNvSpPr txBox="1"/>
          <p:nvPr/>
        </p:nvSpPr>
        <p:spPr>
          <a:xfrm>
            <a:off x="1547549" y="4618037"/>
            <a:ext cx="2488951" cy="36163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750" dirty="0">
                <a:latin typeface="Arial" panose="020B0604020202020204" pitchFamily="34" charset="0"/>
              </a:rPr>
              <a:t>Antibody-PCP complex</a:t>
            </a: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2C995009-5BB3-17C8-C0F4-27B1C922C2E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9079" y="760008"/>
          <a:ext cx="1353762" cy="1410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7" imgW="1828800" imgH="1923787" progId="MDLDrawOLE.MDLDrawObject.1">
                  <p:embed/>
                </p:oleObj>
              </mc:Choice>
              <mc:Fallback>
                <p:oleObj name="MDLDrawObject Class" r:id="rId7" imgW="1828800" imgH="1923787" progId="MDLDrawOLE.MDLDrawObject.1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2C995009-5BB3-17C8-C0F4-27B1C922C2E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079" y="760008"/>
                        <a:ext cx="1353762" cy="14104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A blue and grey molecule&#10;&#10;Description automatically generated">
            <a:extLst>
              <a:ext uri="{FF2B5EF4-FFF2-40B4-BE49-F238E27FC236}">
                <a16:creationId xmlns:a16="http://schemas.microsoft.com/office/drawing/2014/main" id="{39C341F8-F373-14E9-744C-428633B87B0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3" b="12292"/>
          <a:stretch/>
        </p:blipFill>
        <p:spPr>
          <a:xfrm>
            <a:off x="2142387" y="692957"/>
            <a:ext cx="4267520" cy="30202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BC1532-5E06-FB96-6214-6EC9D98A4531}"/>
              </a:ext>
            </a:extLst>
          </p:cNvPr>
          <p:cNvSpPr txBox="1"/>
          <p:nvPr/>
        </p:nvSpPr>
        <p:spPr>
          <a:xfrm>
            <a:off x="2218349" y="718960"/>
            <a:ext cx="1058303" cy="36163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750" dirty="0">
                <a:latin typeface="Arial" panose="020B0604020202020204" pitchFamily="34" charset="0"/>
              </a:rPr>
              <a:t>Antibody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D9DE8B-E499-C478-451A-C99FF354A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D2461-5D24-4C56-BA64-9C11CE403121}" type="datetime1">
              <a:rPr lang="en-US" smtClean="0"/>
              <a:t>8/17/2024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2E1199-9790-581E-8DC3-154AC2573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D510C2-F2B3-7CAC-36C2-FC5B68767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7218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propeller&#10;&#10;Description automatically generated">
            <a:extLst>
              <a:ext uri="{FF2B5EF4-FFF2-40B4-BE49-F238E27FC236}">
                <a16:creationId xmlns:a16="http://schemas.microsoft.com/office/drawing/2014/main" id="{456A7E54-070E-9636-0F29-BC1F1941C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8" y="4435217"/>
            <a:ext cx="1752477" cy="17297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090464-B0B3-64D4-971F-4E3275E9000B}"/>
              </a:ext>
            </a:extLst>
          </p:cNvPr>
          <p:cNvSpPr txBox="1"/>
          <p:nvPr/>
        </p:nvSpPr>
        <p:spPr>
          <a:xfrm>
            <a:off x="3068675" y="59288"/>
            <a:ext cx="8620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3128"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Identify Hydrogen Bond Donor and Acceptors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13AF5E-36F5-6F0C-8275-741FBC5CC39B}"/>
              </a:ext>
            </a:extLst>
          </p:cNvPr>
          <p:cNvSpPr txBox="1"/>
          <p:nvPr/>
        </p:nvSpPr>
        <p:spPr>
          <a:xfrm>
            <a:off x="236870" y="498678"/>
            <a:ext cx="5798011" cy="1578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83128">
              <a:defRPr/>
            </a:pPr>
            <a:r>
              <a:rPr lang="en-US" sz="193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Exceptions, N in a delocalized system:</a:t>
            </a:r>
          </a:p>
          <a:p>
            <a:pPr marL="331173" indent="-331173" defTabSz="883128">
              <a:buFont typeface="Arial" panose="020B0604020202020204" pitchFamily="34" charset="0"/>
              <a:buChar char="•"/>
              <a:defRPr/>
            </a:pPr>
            <a:r>
              <a:rPr lang="en-US" sz="193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not accept from above or below the plane of the system, because the </a:t>
            </a:r>
            <a:r>
              <a:rPr lang="en-US" sz="193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lonepair</a:t>
            </a:r>
            <a:r>
              <a:rPr lang="en-US" sz="193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delocalized.</a:t>
            </a:r>
          </a:p>
          <a:p>
            <a:pPr marL="331173" indent="-331173" defTabSz="883128">
              <a:buFont typeface="Arial" panose="020B0604020202020204" pitchFamily="34" charset="0"/>
              <a:buChar char="•"/>
              <a:defRPr/>
            </a:pPr>
            <a:r>
              <a:rPr lang="en-US" sz="193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accept in the plane of the ring if there is no attached hydrogen,  via lone pair in sp2 orbital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DCC7D4A8-F7C1-20BF-2D13-F2393E0610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2038705"/>
              </p:ext>
            </p:extLst>
          </p:nvPr>
        </p:nvGraphicFramePr>
        <p:xfrm>
          <a:off x="5806281" y="832800"/>
          <a:ext cx="3888886" cy="4554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3" imgW="3971278" imgH="4648069" progId="MDLDrawOLE.MDLDrawObject.1">
                  <p:embed/>
                </p:oleObj>
              </mc:Choice>
              <mc:Fallback>
                <p:oleObj name="MDLDrawObject Class" r:id="rId3" imgW="3971278" imgH="4648069" progId="MDLDrawOLE.MDLDrawObject.1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DCC7D4A8-F7C1-20BF-2D13-F2393E0610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06281" y="832800"/>
                        <a:ext cx="3888886" cy="45547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057D562-D7E3-EF68-08A9-396659D690F5}"/>
              </a:ext>
            </a:extLst>
          </p:cNvPr>
          <p:cNvSpPr txBox="1"/>
          <p:nvPr/>
        </p:nvSpPr>
        <p:spPr>
          <a:xfrm>
            <a:off x="2333988" y="5387510"/>
            <a:ext cx="580608" cy="3597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3128">
              <a:defRPr/>
            </a:pPr>
            <a:r>
              <a:rPr lang="en-US" sz="1738" dirty="0">
                <a:solidFill>
                  <a:prstClr val="black"/>
                </a:solidFill>
                <a:latin typeface="Arial" panose="020B0604020202020204" pitchFamily="34" charset="0"/>
              </a:rPr>
              <a:t>Sp2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38036A-71B2-4B7F-63E4-FFAA5288A4F5}"/>
              </a:ext>
            </a:extLst>
          </p:cNvPr>
          <p:cNvSpPr txBox="1"/>
          <p:nvPr/>
        </p:nvSpPr>
        <p:spPr>
          <a:xfrm>
            <a:off x="104396" y="4754224"/>
            <a:ext cx="580608" cy="3597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3128">
              <a:defRPr/>
            </a:pPr>
            <a:r>
              <a:rPr lang="en-US" sz="1738" dirty="0">
                <a:solidFill>
                  <a:prstClr val="black"/>
                </a:solidFill>
                <a:latin typeface="Arial" panose="020B0604020202020204" pitchFamily="34" charset="0"/>
              </a:rPr>
              <a:t>Sp3</a:t>
            </a:r>
          </a:p>
        </p:txBody>
      </p:sp>
      <p:pic>
        <p:nvPicPr>
          <p:cNvPr id="20" name="Picture 19" descr="A picture containing diagram, line, plan, technical drawing&#10;&#10;Description automatically generated">
            <a:extLst>
              <a:ext uri="{FF2B5EF4-FFF2-40B4-BE49-F238E27FC236}">
                <a16:creationId xmlns:a16="http://schemas.microsoft.com/office/drawing/2014/main" id="{9AD230A2-A60C-F967-9CEF-2A6AFEEC85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6" y="2374962"/>
            <a:ext cx="3461246" cy="16980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7B7190-96CE-E2E2-415B-C5233E7F0127}"/>
              </a:ext>
            </a:extLst>
          </p:cNvPr>
          <p:cNvSpPr txBox="1"/>
          <p:nvPr/>
        </p:nvSpPr>
        <p:spPr>
          <a:xfrm>
            <a:off x="1370604" y="4201482"/>
            <a:ext cx="1688433" cy="3864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3128">
              <a:defRPr/>
            </a:pPr>
            <a:r>
              <a:rPr lang="en-US" sz="1932" dirty="0">
                <a:solidFill>
                  <a:prstClr val="black"/>
                </a:solidFill>
                <a:latin typeface="Calibri"/>
              </a:rPr>
              <a:t>N – 7 electrons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625754BD-A135-FED1-E7C3-68A68B9972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68847" y="4685332"/>
          <a:ext cx="962812" cy="1404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6" imgW="942217" imgH="1170590" progId="MDLDrawOLE.MDLDrawObject.1">
                  <p:embed/>
                </p:oleObj>
              </mc:Choice>
              <mc:Fallback>
                <p:oleObj name="MDLDrawObject Class" r:id="rId6" imgW="942217" imgH="1170590" progId="MDLDrawOLE.MDLDrawObject.1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625754BD-A135-FED1-E7C3-68A68B9972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968847" y="4685332"/>
                        <a:ext cx="962812" cy="14043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DF1A124E-8AC8-DDF0-B392-8B278A287C1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6176" r="50118"/>
          <a:stretch/>
        </p:blipFill>
        <p:spPr>
          <a:xfrm>
            <a:off x="9320369" y="5479361"/>
            <a:ext cx="3634686" cy="1404356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43A0640-296D-A46A-AC6C-35335DB41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6A701-7364-437B-A409-3200725ECDB4}" type="datetime1">
              <a:rPr lang="en-US" smtClean="0"/>
              <a:t>8/17/2024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87A172B-4656-6EB2-EC81-8D0A46D85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C865DA3-5B73-645A-238A-8E1A4DF0F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49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51D435-C6AD-A2AF-85BA-565A659E7B68}"/>
              </a:ext>
            </a:extLst>
          </p:cNvPr>
          <p:cNvSpPr txBox="1"/>
          <p:nvPr/>
        </p:nvSpPr>
        <p:spPr>
          <a:xfrm>
            <a:off x="149905" y="6260636"/>
            <a:ext cx="4970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Nitrogen can form two types of hybrid orbitals, sp3 (tetrahedral geometry) or sp2 (planer) +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pz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0B93C6-561B-D396-7F71-78868A755876}"/>
              </a:ext>
            </a:extLst>
          </p:cNvPr>
          <p:cNvSpPr txBox="1"/>
          <p:nvPr/>
        </p:nvSpPr>
        <p:spPr>
          <a:xfrm>
            <a:off x="5135533" y="4999037"/>
            <a:ext cx="3657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Sp3 is used in ammonia, keeping the three hydrogen atoms as far from each other as possible.  The fourth sp3 orbital is full with two electrons (lone pair).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lone pair is an excellent acceptor.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6F4632-2065-6E3F-D27A-152D595D2C4F}"/>
              </a:ext>
            </a:extLst>
          </p:cNvPr>
          <p:cNvSpPr txBox="1"/>
          <p:nvPr/>
        </p:nvSpPr>
        <p:spPr>
          <a:xfrm>
            <a:off x="9593310" y="609149"/>
            <a:ext cx="3276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Sp2 is used in amides, allowing favorable overlap of the full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pz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orbital with the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pz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on C and 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lone pair in the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pz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is shared with the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pz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electrons on carbon and oxygen.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Due to electron sharing, there is only a slight neg. charge and the group does not accept an H-bond.</a:t>
            </a:r>
          </a:p>
        </p:txBody>
      </p:sp>
    </p:spTree>
    <p:extLst>
      <p:ext uri="{BB962C8B-B14F-4D97-AF65-F5344CB8AC3E}">
        <p14:creationId xmlns:p14="http://schemas.microsoft.com/office/powerpoint/2010/main" val="1499124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8342" y="614191"/>
            <a:ext cx="6930095" cy="606860"/>
          </a:xfrm>
          <a:prstGeom prst="rect">
            <a:avLst/>
          </a:prstGeom>
        </p:spPr>
        <p:txBody>
          <a:bodyPr vert="horz" wrap="square" lIns="0" tIns="12265" rIns="0" bIns="0" rtlCol="0">
            <a:spAutoFit/>
          </a:bodyPr>
          <a:lstStyle/>
          <a:p>
            <a:pPr marL="12266" marR="4906"/>
            <a:r>
              <a:rPr sz="1932" spc="-5" dirty="0">
                <a:latin typeface="Arial" panose="020B0604020202020204" pitchFamily="34" charset="0"/>
                <a:cs typeface="Arial" panose="020B0604020202020204" pitchFamily="34" charset="0"/>
              </a:rPr>
              <a:t>Although weak, </a:t>
            </a:r>
            <a:r>
              <a:rPr sz="1932" dirty="0">
                <a:latin typeface="Arial" panose="020B0604020202020204" pitchFamily="34" charset="0"/>
                <a:cs typeface="Arial" panose="020B0604020202020204" pitchFamily="34" charset="0"/>
              </a:rPr>
              <a:t>the effects </a:t>
            </a:r>
            <a:r>
              <a:rPr sz="1932" spc="-5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sz="1932" dirty="0">
                <a:latin typeface="Arial" panose="020B0604020202020204" pitchFamily="34" charset="0"/>
                <a:cs typeface="Arial" panose="020B0604020202020204" pitchFamily="34" charset="0"/>
              </a:rPr>
              <a:t>van </a:t>
            </a:r>
            <a:r>
              <a:rPr sz="1932" spc="-5" dirty="0"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sz="1932" dirty="0">
                <a:latin typeface="Arial" panose="020B0604020202020204" pitchFamily="34" charset="0"/>
                <a:cs typeface="Arial" panose="020B0604020202020204" pitchFamily="34" charset="0"/>
              </a:rPr>
              <a:t>Waals </a:t>
            </a:r>
            <a:r>
              <a:rPr sz="1932" spc="-5" dirty="0">
                <a:latin typeface="Arial" panose="020B0604020202020204" pitchFamily="34" charset="0"/>
                <a:cs typeface="Arial" panose="020B0604020202020204" pitchFamily="34" charset="0"/>
              </a:rPr>
              <a:t>are easily observed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sz="1932" spc="-5" dirty="0">
                <a:latin typeface="Arial" panose="020B0604020202020204" pitchFamily="34" charset="0"/>
                <a:cs typeface="Arial" panose="020B0604020202020204" pitchFamily="34" charset="0"/>
              </a:rPr>
              <a:t>  Boiling points of 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two </a:t>
            </a:r>
            <a:r>
              <a:rPr sz="1932" spc="-5" dirty="0">
                <a:latin typeface="Arial" panose="020B0604020202020204" pitchFamily="34" charset="0"/>
                <a:cs typeface="Arial" panose="020B0604020202020204" pitchFamily="34" charset="0"/>
              </a:rPr>
              <a:t>hydrocarbons:</a:t>
            </a:r>
            <a:endParaRPr sz="19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0054" y="1214258"/>
            <a:ext cx="5583196" cy="684884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266" marR="4906"/>
            <a:r>
              <a:rPr lang="en-US" sz="1932" i="1" spc="-5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sz="1932" i="1" spc="-5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number of </a:t>
            </a:r>
            <a:r>
              <a:rPr lang="en-US" sz="1932" i="1" spc="-5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carbons</a:t>
            </a:r>
            <a:r>
              <a:rPr sz="1932" i="1" spc="-5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1932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the </a:t>
            </a:r>
            <a:r>
              <a:rPr sz="1932" i="1" spc="-5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 in boiling points?  </a:t>
            </a:r>
            <a:endParaRPr sz="1932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DF03B3C-EF28-4262-9527-9DC0DFFF7359}"/>
              </a:ext>
            </a:extLst>
          </p:cNvPr>
          <p:cNvSpPr txBox="1"/>
          <p:nvPr/>
        </p:nvSpPr>
        <p:spPr>
          <a:xfrm>
            <a:off x="308342" y="70264"/>
            <a:ext cx="6744154" cy="389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32" b="1" dirty="0">
                <a:latin typeface="Arial" panose="020B0604020202020204" pitchFamily="34" charset="0"/>
              </a:rPr>
              <a:t>iii) Induced dipole </a:t>
            </a:r>
            <a:r>
              <a:rPr lang="en-US" sz="1932" dirty="0">
                <a:latin typeface="Arial" panose="020B0604020202020204" pitchFamily="34" charset="0"/>
              </a:rPr>
              <a:t>(often referred to as London Dispersion)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4B1CBC6-865C-4D6C-AD17-12D23CF3BD0A}"/>
              </a:ext>
            </a:extLst>
          </p:cNvPr>
          <p:cNvGrpSpPr/>
          <p:nvPr/>
        </p:nvGrpSpPr>
        <p:grpSpPr>
          <a:xfrm>
            <a:off x="466640" y="3924409"/>
            <a:ext cx="4633456" cy="1171939"/>
            <a:chOff x="6139471" y="4903519"/>
            <a:chExt cx="4750679" cy="1565068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1A817E1-F2A2-4D4F-9DAB-1BE833B812A5}"/>
                </a:ext>
              </a:extLst>
            </p:cNvPr>
            <p:cNvSpPr txBox="1"/>
            <p:nvPr/>
          </p:nvSpPr>
          <p:spPr>
            <a:xfrm>
              <a:off x="8744979" y="5184708"/>
              <a:ext cx="2145171" cy="52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932" dirty="0">
                  <a:latin typeface="Arial" panose="020B0604020202020204" pitchFamily="34" charset="0"/>
                </a:rPr>
                <a:t>Contact area (A</a:t>
              </a:r>
              <a:r>
                <a:rPr lang="en-US" sz="1932" baseline="30000" dirty="0">
                  <a:latin typeface="Arial" panose="020B0604020202020204" pitchFamily="34" charset="0"/>
                </a:rPr>
                <a:t>2</a:t>
              </a:r>
              <a:r>
                <a:rPr lang="en-US" sz="1932" dirty="0">
                  <a:latin typeface="Arial" panose="020B0604020202020204" pitchFamily="34" charset="0"/>
                </a:rPr>
                <a:t>)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351E667-63FD-4239-A5D5-AE05A6994AF8}"/>
                </a:ext>
              </a:extLst>
            </p:cNvPr>
            <p:cNvSpPr txBox="1"/>
            <p:nvPr/>
          </p:nvSpPr>
          <p:spPr>
            <a:xfrm>
              <a:off x="6139471" y="4903519"/>
              <a:ext cx="401357" cy="9174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932" dirty="0">
                  <a:latin typeface="Arial" panose="020B0604020202020204" pitchFamily="34" charset="0"/>
                </a:rPr>
                <a:t>E</a:t>
              </a:r>
            </a:p>
            <a:p>
              <a:r>
                <a:rPr lang="en-US" sz="1932" dirty="0">
                  <a:latin typeface="Arial" panose="020B0604020202020204" pitchFamily="34" charset="0"/>
                </a:rPr>
                <a:t> 0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25D9738E-EFC3-4012-84EB-FCD9D8191D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76462" y="5182919"/>
              <a:ext cx="8150" cy="12856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894D076-05AF-4B04-9CE1-588CDA0929F4}"/>
                </a:ext>
              </a:extLst>
            </p:cNvPr>
            <p:cNvCxnSpPr/>
            <p:nvPr/>
          </p:nvCxnSpPr>
          <p:spPr>
            <a:xfrm flipV="1">
              <a:off x="6576462" y="5443086"/>
              <a:ext cx="2014785" cy="110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313D5AA5-BD03-4DBB-95FF-5903A1DDBA46}"/>
              </a:ext>
            </a:extLst>
          </p:cNvPr>
          <p:cNvSpPr/>
          <p:nvPr/>
        </p:nvSpPr>
        <p:spPr>
          <a:xfrm>
            <a:off x="254867" y="3036983"/>
            <a:ext cx="5034900" cy="683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32" i="1" spc="-5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How will van der Waals interaction energies scale with contact area?</a:t>
            </a:r>
            <a:endParaRPr lang="en-US" sz="1932" dirty="0">
              <a:latin typeface="Arial" panose="020B0604020202020204" pitchFamily="34" charset="0"/>
            </a:endParaRPr>
          </a:p>
        </p:txBody>
      </p:sp>
      <p:graphicFrame>
        <p:nvGraphicFramePr>
          <p:cNvPr id="101" name="Object 100">
            <a:extLst>
              <a:ext uri="{FF2B5EF4-FFF2-40B4-BE49-F238E27FC236}">
                <a16:creationId xmlns:a16="http://schemas.microsoft.com/office/drawing/2014/main" id="{E83B4814-495E-D2F0-5512-B892C7E13A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80807" y="4193313"/>
          <a:ext cx="4697438" cy="2485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2" imgW="6075877" imgH="3267009" progId="MDLDrawOLE.MDLDrawObject.1">
                  <p:embed/>
                </p:oleObj>
              </mc:Choice>
              <mc:Fallback>
                <p:oleObj name="MDLDrawObject Class" r:id="rId2" imgW="6075877" imgH="3267009" progId="MDLDrawOLE.MDLDrawObject.1">
                  <p:embed/>
                  <p:pic>
                    <p:nvPicPr>
                      <p:cNvPr id="101" name="Object 100">
                        <a:extLst>
                          <a:ext uri="{FF2B5EF4-FFF2-40B4-BE49-F238E27FC236}">
                            <a16:creationId xmlns:a16="http://schemas.microsoft.com/office/drawing/2014/main" id="{E83B4814-495E-D2F0-5512-B892C7E13A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0807" y="4193313"/>
                        <a:ext cx="4697438" cy="2485139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D8D8D8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" name="Rectangle 101">
            <a:extLst>
              <a:ext uri="{FF2B5EF4-FFF2-40B4-BE49-F238E27FC236}">
                <a16:creationId xmlns:a16="http://schemas.microsoft.com/office/drawing/2014/main" id="{D098FC61-08C7-BDC8-C31E-AD4FDA05B11D}"/>
              </a:ext>
            </a:extLst>
          </p:cNvPr>
          <p:cNvSpPr/>
          <p:nvPr/>
        </p:nvSpPr>
        <p:spPr>
          <a:xfrm>
            <a:off x="5756148" y="2832896"/>
            <a:ext cx="6930095" cy="683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32" i="1" spc="-5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Which of these will have the most favorable </a:t>
            </a:r>
            <a:r>
              <a:rPr lang="en-US" sz="1932" i="1" spc="-5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vdw</a:t>
            </a:r>
            <a:r>
              <a:rPr lang="en-US" sz="1932" i="1" spc="-5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interaction:</a:t>
            </a:r>
          </a:p>
          <a:p>
            <a:r>
              <a:rPr lang="en-US" sz="1932" i="1" spc="-5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1            2            3</a:t>
            </a:r>
            <a:endParaRPr lang="en-US" sz="1932" dirty="0">
              <a:latin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BCD061D-E91E-B9FC-8130-0056B09BF321}"/>
              </a:ext>
            </a:extLst>
          </p:cNvPr>
          <p:cNvGrpSpPr/>
          <p:nvPr/>
        </p:nvGrpSpPr>
        <p:grpSpPr>
          <a:xfrm>
            <a:off x="6857243" y="382367"/>
            <a:ext cx="5191463" cy="2027180"/>
            <a:chOff x="7873192" y="2144545"/>
            <a:chExt cx="5375535" cy="2099057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520A78DC-43D6-48B4-8985-30CCCC8530C7}"/>
                </a:ext>
              </a:extLst>
            </p:cNvPr>
            <p:cNvGrpSpPr/>
            <p:nvPr/>
          </p:nvGrpSpPr>
          <p:grpSpPr>
            <a:xfrm>
              <a:off x="8322469" y="2550389"/>
              <a:ext cx="3724015" cy="1693213"/>
              <a:chOff x="6416528" y="3777398"/>
              <a:chExt cx="3257725" cy="1481203"/>
            </a:xfrm>
          </p:grpSpPr>
          <p:sp>
            <p:nvSpPr>
              <p:cNvPr id="8" name="object 8"/>
              <p:cNvSpPr/>
              <p:nvPr/>
            </p:nvSpPr>
            <p:spPr>
              <a:xfrm>
                <a:off x="9542453" y="4326488"/>
                <a:ext cx="95250" cy="112395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112395">
                    <a:moveTo>
                      <a:pt x="50889" y="0"/>
                    </a:moveTo>
                    <a:lnTo>
                      <a:pt x="13959" y="14973"/>
                    </a:lnTo>
                    <a:lnTo>
                      <a:pt x="0" y="57012"/>
                    </a:lnTo>
                    <a:lnTo>
                      <a:pt x="858" y="69131"/>
                    </a:lnTo>
                    <a:lnTo>
                      <a:pt x="21332" y="103812"/>
                    </a:lnTo>
                    <a:lnTo>
                      <a:pt x="49493" y="112114"/>
                    </a:lnTo>
                    <a:lnTo>
                      <a:pt x="57869" y="111576"/>
                    </a:lnTo>
                    <a:lnTo>
                      <a:pt x="87621" y="93397"/>
                    </a:lnTo>
                    <a:lnTo>
                      <a:pt x="41371" y="93397"/>
                    </a:lnTo>
                    <a:lnTo>
                      <a:pt x="34899" y="90488"/>
                    </a:lnTo>
                    <a:lnTo>
                      <a:pt x="22589" y="55393"/>
                    </a:lnTo>
                    <a:lnTo>
                      <a:pt x="23063" y="46372"/>
                    </a:lnTo>
                    <a:lnTo>
                      <a:pt x="41625" y="18704"/>
                    </a:lnTo>
                    <a:lnTo>
                      <a:pt x="89480" y="18704"/>
                    </a:lnTo>
                    <a:lnTo>
                      <a:pt x="88200" y="16390"/>
                    </a:lnTo>
                    <a:lnTo>
                      <a:pt x="83250" y="11761"/>
                    </a:lnTo>
                    <a:lnTo>
                      <a:pt x="76588" y="6615"/>
                    </a:lnTo>
                    <a:lnTo>
                      <a:pt x="68973" y="2940"/>
                    </a:lnTo>
                    <a:lnTo>
                      <a:pt x="60407" y="735"/>
                    </a:lnTo>
                    <a:lnTo>
                      <a:pt x="50889" y="0"/>
                    </a:lnTo>
                    <a:close/>
                  </a:path>
                  <a:path w="95250" h="112395">
                    <a:moveTo>
                      <a:pt x="73352" y="70405"/>
                    </a:moveTo>
                    <a:lnTo>
                      <a:pt x="71575" y="78334"/>
                    </a:lnTo>
                    <a:lnTo>
                      <a:pt x="68529" y="84152"/>
                    </a:lnTo>
                    <a:lnTo>
                      <a:pt x="60153" y="91550"/>
                    </a:lnTo>
                    <a:lnTo>
                      <a:pt x="55077" y="93397"/>
                    </a:lnTo>
                    <a:lnTo>
                      <a:pt x="87621" y="93397"/>
                    </a:lnTo>
                    <a:lnTo>
                      <a:pt x="88216" y="92599"/>
                    </a:lnTo>
                    <a:lnTo>
                      <a:pt x="91866" y="85438"/>
                    </a:lnTo>
                    <a:lnTo>
                      <a:pt x="94672" y="77133"/>
                    </a:lnTo>
                    <a:lnTo>
                      <a:pt x="73352" y="70405"/>
                    </a:lnTo>
                    <a:close/>
                  </a:path>
                  <a:path w="95250" h="112395">
                    <a:moveTo>
                      <a:pt x="89480" y="18704"/>
                    </a:moveTo>
                    <a:lnTo>
                      <a:pt x="55585" y="18704"/>
                    </a:lnTo>
                    <a:lnTo>
                      <a:pt x="60534" y="20336"/>
                    </a:lnTo>
                    <a:lnTo>
                      <a:pt x="68656" y="26849"/>
                    </a:lnTo>
                    <a:lnTo>
                      <a:pt x="71321" y="31275"/>
                    </a:lnTo>
                    <a:lnTo>
                      <a:pt x="72717" y="36903"/>
                    </a:lnTo>
                    <a:lnTo>
                      <a:pt x="94418" y="31731"/>
                    </a:lnTo>
                    <a:lnTo>
                      <a:pt x="91880" y="23042"/>
                    </a:lnTo>
                    <a:lnTo>
                      <a:pt x="89480" y="18704"/>
                    </a:lnTo>
                    <a:close/>
                  </a:path>
                </a:pathLst>
              </a:custGeom>
              <a:solidFill>
                <a:srgbClr val="6D6D6D"/>
              </a:solid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" name="object 9"/>
              <p:cNvSpPr/>
              <p:nvPr/>
            </p:nvSpPr>
            <p:spPr>
              <a:xfrm>
                <a:off x="9579003" y="4573710"/>
                <a:ext cx="95250" cy="112395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112395">
                    <a:moveTo>
                      <a:pt x="50889" y="0"/>
                    </a:moveTo>
                    <a:lnTo>
                      <a:pt x="14086" y="14973"/>
                    </a:lnTo>
                    <a:lnTo>
                      <a:pt x="0" y="57024"/>
                    </a:lnTo>
                    <a:lnTo>
                      <a:pt x="878" y="69142"/>
                    </a:lnTo>
                    <a:lnTo>
                      <a:pt x="21405" y="103818"/>
                    </a:lnTo>
                    <a:lnTo>
                      <a:pt x="49620" y="112114"/>
                    </a:lnTo>
                    <a:lnTo>
                      <a:pt x="57996" y="111576"/>
                    </a:lnTo>
                    <a:lnTo>
                      <a:pt x="87650" y="93410"/>
                    </a:lnTo>
                    <a:lnTo>
                      <a:pt x="41498" y="93410"/>
                    </a:lnTo>
                    <a:lnTo>
                      <a:pt x="35026" y="90501"/>
                    </a:lnTo>
                    <a:lnTo>
                      <a:pt x="22589" y="55393"/>
                    </a:lnTo>
                    <a:lnTo>
                      <a:pt x="23065" y="46377"/>
                    </a:lnTo>
                    <a:lnTo>
                      <a:pt x="41752" y="18717"/>
                    </a:lnTo>
                    <a:lnTo>
                      <a:pt x="89607" y="18717"/>
                    </a:lnTo>
                    <a:lnTo>
                      <a:pt x="88327" y="16403"/>
                    </a:lnTo>
                    <a:lnTo>
                      <a:pt x="83377" y="11761"/>
                    </a:lnTo>
                    <a:lnTo>
                      <a:pt x="76641" y="6615"/>
                    </a:lnTo>
                    <a:lnTo>
                      <a:pt x="68989" y="2940"/>
                    </a:lnTo>
                    <a:lnTo>
                      <a:pt x="60409" y="735"/>
                    </a:lnTo>
                    <a:lnTo>
                      <a:pt x="50889" y="0"/>
                    </a:lnTo>
                    <a:close/>
                  </a:path>
                  <a:path w="95250" h="112395">
                    <a:moveTo>
                      <a:pt x="73479" y="70405"/>
                    </a:moveTo>
                    <a:lnTo>
                      <a:pt x="71702" y="78347"/>
                    </a:lnTo>
                    <a:lnTo>
                      <a:pt x="68656" y="84165"/>
                    </a:lnTo>
                    <a:lnTo>
                      <a:pt x="60280" y="91563"/>
                    </a:lnTo>
                    <a:lnTo>
                      <a:pt x="55204" y="93410"/>
                    </a:lnTo>
                    <a:lnTo>
                      <a:pt x="87650" y="93410"/>
                    </a:lnTo>
                    <a:lnTo>
                      <a:pt x="88247" y="92603"/>
                    </a:lnTo>
                    <a:lnTo>
                      <a:pt x="91922" y="85440"/>
                    </a:lnTo>
                    <a:lnTo>
                      <a:pt x="94799" y="77133"/>
                    </a:lnTo>
                    <a:lnTo>
                      <a:pt x="73479" y="70405"/>
                    </a:lnTo>
                    <a:close/>
                  </a:path>
                  <a:path w="95250" h="112395">
                    <a:moveTo>
                      <a:pt x="89607" y="18717"/>
                    </a:moveTo>
                    <a:lnTo>
                      <a:pt x="55585" y="18717"/>
                    </a:lnTo>
                    <a:lnTo>
                      <a:pt x="60661" y="20336"/>
                    </a:lnTo>
                    <a:lnTo>
                      <a:pt x="68783" y="26849"/>
                    </a:lnTo>
                    <a:lnTo>
                      <a:pt x="71448" y="31288"/>
                    </a:lnTo>
                    <a:lnTo>
                      <a:pt x="72717" y="36903"/>
                    </a:lnTo>
                    <a:lnTo>
                      <a:pt x="94545" y="31731"/>
                    </a:lnTo>
                    <a:lnTo>
                      <a:pt x="92007" y="23055"/>
                    </a:lnTo>
                    <a:lnTo>
                      <a:pt x="89607" y="18717"/>
                    </a:lnTo>
                    <a:close/>
                  </a:path>
                </a:pathLst>
              </a:custGeom>
              <a:solidFill>
                <a:srgbClr val="6D6D6D"/>
              </a:solid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9600323" y="4451364"/>
                <a:ext cx="13970" cy="90805"/>
              </a:xfrm>
              <a:custGeom>
                <a:avLst/>
                <a:gdLst/>
                <a:ahLst/>
                <a:cxnLst/>
                <a:rect l="l" t="t" r="r" b="b"/>
                <a:pathLst>
                  <a:path w="13970" h="90804">
                    <a:moveTo>
                      <a:pt x="0" y="0"/>
                    </a:moveTo>
                    <a:lnTo>
                      <a:pt x="13452" y="90804"/>
                    </a:lnTo>
                  </a:path>
                </a:pathLst>
              </a:custGeom>
              <a:ln w="1646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1" name="object 11"/>
              <p:cNvSpPr/>
              <p:nvPr/>
            </p:nvSpPr>
            <p:spPr>
              <a:xfrm>
                <a:off x="9382424" y="4728938"/>
                <a:ext cx="95250" cy="112395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112395">
                    <a:moveTo>
                      <a:pt x="51016" y="0"/>
                    </a:moveTo>
                    <a:lnTo>
                      <a:pt x="14086" y="14973"/>
                    </a:lnTo>
                    <a:lnTo>
                      <a:pt x="0" y="57024"/>
                    </a:lnTo>
                    <a:lnTo>
                      <a:pt x="878" y="69136"/>
                    </a:lnTo>
                    <a:lnTo>
                      <a:pt x="21459" y="103812"/>
                    </a:lnTo>
                    <a:lnTo>
                      <a:pt x="49620" y="112114"/>
                    </a:lnTo>
                    <a:lnTo>
                      <a:pt x="57996" y="111576"/>
                    </a:lnTo>
                    <a:lnTo>
                      <a:pt x="87742" y="93410"/>
                    </a:lnTo>
                    <a:lnTo>
                      <a:pt x="41498" y="93410"/>
                    </a:lnTo>
                    <a:lnTo>
                      <a:pt x="35026" y="90501"/>
                    </a:lnTo>
                    <a:lnTo>
                      <a:pt x="22716" y="55393"/>
                    </a:lnTo>
                    <a:lnTo>
                      <a:pt x="23190" y="46372"/>
                    </a:lnTo>
                    <a:lnTo>
                      <a:pt x="41752" y="18704"/>
                    </a:lnTo>
                    <a:lnTo>
                      <a:pt x="89605" y="18704"/>
                    </a:lnTo>
                    <a:lnTo>
                      <a:pt x="88327" y="16390"/>
                    </a:lnTo>
                    <a:lnTo>
                      <a:pt x="83377" y="11761"/>
                    </a:lnTo>
                    <a:lnTo>
                      <a:pt x="76697" y="6615"/>
                    </a:lnTo>
                    <a:lnTo>
                      <a:pt x="69053" y="2940"/>
                    </a:lnTo>
                    <a:lnTo>
                      <a:pt x="60480" y="735"/>
                    </a:lnTo>
                    <a:lnTo>
                      <a:pt x="51016" y="0"/>
                    </a:lnTo>
                    <a:close/>
                  </a:path>
                  <a:path w="95250" h="112395">
                    <a:moveTo>
                      <a:pt x="73479" y="70405"/>
                    </a:moveTo>
                    <a:lnTo>
                      <a:pt x="71702" y="78347"/>
                    </a:lnTo>
                    <a:lnTo>
                      <a:pt x="68656" y="84165"/>
                    </a:lnTo>
                    <a:lnTo>
                      <a:pt x="60280" y="91550"/>
                    </a:lnTo>
                    <a:lnTo>
                      <a:pt x="55204" y="93410"/>
                    </a:lnTo>
                    <a:lnTo>
                      <a:pt x="87742" y="93410"/>
                    </a:lnTo>
                    <a:lnTo>
                      <a:pt x="88342" y="92603"/>
                    </a:lnTo>
                    <a:lnTo>
                      <a:pt x="91993" y="85440"/>
                    </a:lnTo>
                    <a:lnTo>
                      <a:pt x="94799" y="77133"/>
                    </a:lnTo>
                    <a:lnTo>
                      <a:pt x="73479" y="70405"/>
                    </a:lnTo>
                    <a:close/>
                  </a:path>
                  <a:path w="95250" h="112395">
                    <a:moveTo>
                      <a:pt x="89605" y="18704"/>
                    </a:moveTo>
                    <a:lnTo>
                      <a:pt x="55712" y="18704"/>
                    </a:lnTo>
                    <a:lnTo>
                      <a:pt x="60661" y="20336"/>
                    </a:lnTo>
                    <a:lnTo>
                      <a:pt x="68783" y="26849"/>
                    </a:lnTo>
                    <a:lnTo>
                      <a:pt x="71448" y="31288"/>
                    </a:lnTo>
                    <a:lnTo>
                      <a:pt x="72844" y="36903"/>
                    </a:lnTo>
                    <a:lnTo>
                      <a:pt x="94545" y="31731"/>
                    </a:lnTo>
                    <a:lnTo>
                      <a:pt x="92007" y="23055"/>
                    </a:lnTo>
                    <a:lnTo>
                      <a:pt x="89605" y="18704"/>
                    </a:lnTo>
                    <a:close/>
                  </a:path>
                </a:pathLst>
              </a:custGeom>
              <a:solidFill>
                <a:srgbClr val="6D6D6D"/>
              </a:solid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2" name="object 12"/>
              <p:cNvSpPr/>
              <p:nvPr/>
            </p:nvSpPr>
            <p:spPr>
              <a:xfrm>
                <a:off x="9502224" y="4698598"/>
                <a:ext cx="53340" cy="42545"/>
              </a:xfrm>
              <a:custGeom>
                <a:avLst/>
                <a:gdLst/>
                <a:ahLst/>
                <a:cxnLst/>
                <a:rect l="l" t="t" r="r" b="b"/>
                <a:pathLst>
                  <a:path w="53340" h="42545">
                    <a:moveTo>
                      <a:pt x="53173" y="0"/>
                    </a:moveTo>
                    <a:lnTo>
                      <a:pt x="0" y="41949"/>
                    </a:lnTo>
                  </a:path>
                </a:pathLst>
              </a:custGeom>
              <a:ln w="1642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3" name="object 13"/>
              <p:cNvSpPr/>
              <p:nvPr/>
            </p:nvSpPr>
            <p:spPr>
              <a:xfrm>
                <a:off x="9419101" y="4976160"/>
                <a:ext cx="94799" cy="112114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4" name="object 14"/>
              <p:cNvSpPr/>
              <p:nvPr/>
            </p:nvSpPr>
            <p:spPr>
              <a:xfrm>
                <a:off x="9440421" y="4853813"/>
                <a:ext cx="13970" cy="90805"/>
              </a:xfrm>
              <a:custGeom>
                <a:avLst/>
                <a:gdLst/>
                <a:ahLst/>
                <a:cxnLst/>
                <a:rect l="l" t="t" r="r" b="b"/>
                <a:pathLst>
                  <a:path w="13970" h="90804">
                    <a:moveTo>
                      <a:pt x="0" y="0"/>
                    </a:moveTo>
                    <a:lnTo>
                      <a:pt x="13452" y="90804"/>
                    </a:lnTo>
                  </a:path>
                </a:pathLst>
              </a:custGeom>
              <a:ln w="1646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5" name="object 15"/>
              <p:cNvSpPr/>
              <p:nvPr/>
            </p:nvSpPr>
            <p:spPr>
              <a:xfrm>
                <a:off x="9409455" y="3777398"/>
                <a:ext cx="95250" cy="112395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112395">
                    <a:moveTo>
                      <a:pt x="50889" y="0"/>
                    </a:moveTo>
                    <a:lnTo>
                      <a:pt x="13959" y="15049"/>
                    </a:lnTo>
                    <a:lnTo>
                      <a:pt x="0" y="57037"/>
                    </a:lnTo>
                    <a:lnTo>
                      <a:pt x="860" y="69156"/>
                    </a:lnTo>
                    <a:lnTo>
                      <a:pt x="21385" y="103854"/>
                    </a:lnTo>
                    <a:lnTo>
                      <a:pt x="49493" y="112178"/>
                    </a:lnTo>
                    <a:lnTo>
                      <a:pt x="57869" y="111634"/>
                    </a:lnTo>
                    <a:lnTo>
                      <a:pt x="87604" y="93460"/>
                    </a:lnTo>
                    <a:lnTo>
                      <a:pt x="41371" y="93460"/>
                    </a:lnTo>
                    <a:lnTo>
                      <a:pt x="34899" y="90551"/>
                    </a:lnTo>
                    <a:lnTo>
                      <a:pt x="22589" y="55393"/>
                    </a:lnTo>
                    <a:lnTo>
                      <a:pt x="23063" y="46384"/>
                    </a:lnTo>
                    <a:lnTo>
                      <a:pt x="41625" y="18717"/>
                    </a:lnTo>
                    <a:lnTo>
                      <a:pt x="89493" y="18717"/>
                    </a:lnTo>
                    <a:lnTo>
                      <a:pt x="88200" y="16440"/>
                    </a:lnTo>
                    <a:lnTo>
                      <a:pt x="83250" y="11761"/>
                    </a:lnTo>
                    <a:lnTo>
                      <a:pt x="76588" y="6615"/>
                    </a:lnTo>
                    <a:lnTo>
                      <a:pt x="68973" y="2940"/>
                    </a:lnTo>
                    <a:lnTo>
                      <a:pt x="60407" y="735"/>
                    </a:lnTo>
                    <a:lnTo>
                      <a:pt x="50889" y="0"/>
                    </a:lnTo>
                    <a:close/>
                  </a:path>
                  <a:path w="95250" h="112395">
                    <a:moveTo>
                      <a:pt x="73479" y="70443"/>
                    </a:moveTo>
                    <a:lnTo>
                      <a:pt x="71575" y="78410"/>
                    </a:lnTo>
                    <a:lnTo>
                      <a:pt x="68529" y="84228"/>
                    </a:lnTo>
                    <a:lnTo>
                      <a:pt x="60153" y="91563"/>
                    </a:lnTo>
                    <a:lnTo>
                      <a:pt x="55077" y="93460"/>
                    </a:lnTo>
                    <a:lnTo>
                      <a:pt x="87604" y="93460"/>
                    </a:lnTo>
                    <a:lnTo>
                      <a:pt x="88216" y="92638"/>
                    </a:lnTo>
                    <a:lnTo>
                      <a:pt x="91866" y="85473"/>
                    </a:lnTo>
                    <a:lnTo>
                      <a:pt x="94672" y="77146"/>
                    </a:lnTo>
                    <a:lnTo>
                      <a:pt x="73479" y="70443"/>
                    </a:lnTo>
                    <a:close/>
                  </a:path>
                  <a:path w="95250" h="112395">
                    <a:moveTo>
                      <a:pt x="89493" y="18717"/>
                    </a:moveTo>
                    <a:lnTo>
                      <a:pt x="55585" y="18717"/>
                    </a:lnTo>
                    <a:lnTo>
                      <a:pt x="60534" y="20361"/>
                    </a:lnTo>
                    <a:lnTo>
                      <a:pt x="68656" y="26937"/>
                    </a:lnTo>
                    <a:lnTo>
                      <a:pt x="71448" y="31364"/>
                    </a:lnTo>
                    <a:lnTo>
                      <a:pt x="72717" y="36928"/>
                    </a:lnTo>
                    <a:lnTo>
                      <a:pt x="94418" y="31743"/>
                    </a:lnTo>
                    <a:lnTo>
                      <a:pt x="92007" y="23143"/>
                    </a:lnTo>
                    <a:lnTo>
                      <a:pt x="89493" y="18717"/>
                    </a:lnTo>
                    <a:close/>
                  </a:path>
                </a:pathLst>
              </a:custGeom>
              <a:solidFill>
                <a:srgbClr val="6D6D6D"/>
              </a:solid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6" name="object 16"/>
              <p:cNvSpPr/>
              <p:nvPr/>
            </p:nvSpPr>
            <p:spPr>
              <a:xfrm>
                <a:off x="9446004" y="4024645"/>
                <a:ext cx="95250" cy="112395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112395">
                    <a:moveTo>
                      <a:pt x="50889" y="0"/>
                    </a:moveTo>
                    <a:lnTo>
                      <a:pt x="14086" y="15049"/>
                    </a:lnTo>
                    <a:lnTo>
                      <a:pt x="0" y="57037"/>
                    </a:lnTo>
                    <a:lnTo>
                      <a:pt x="878" y="69162"/>
                    </a:lnTo>
                    <a:lnTo>
                      <a:pt x="21405" y="103848"/>
                    </a:lnTo>
                    <a:lnTo>
                      <a:pt x="49620" y="112140"/>
                    </a:lnTo>
                    <a:lnTo>
                      <a:pt x="57996" y="111601"/>
                    </a:lnTo>
                    <a:lnTo>
                      <a:pt x="87651" y="93435"/>
                    </a:lnTo>
                    <a:lnTo>
                      <a:pt x="41498" y="93435"/>
                    </a:lnTo>
                    <a:lnTo>
                      <a:pt x="35026" y="90526"/>
                    </a:lnTo>
                    <a:lnTo>
                      <a:pt x="22716" y="55393"/>
                    </a:lnTo>
                    <a:lnTo>
                      <a:pt x="23172" y="46384"/>
                    </a:lnTo>
                    <a:lnTo>
                      <a:pt x="41752" y="18717"/>
                    </a:lnTo>
                    <a:lnTo>
                      <a:pt x="89601" y="18717"/>
                    </a:lnTo>
                    <a:lnTo>
                      <a:pt x="88327" y="16440"/>
                    </a:lnTo>
                    <a:lnTo>
                      <a:pt x="83377" y="11761"/>
                    </a:lnTo>
                    <a:lnTo>
                      <a:pt x="76641" y="6615"/>
                    </a:lnTo>
                    <a:lnTo>
                      <a:pt x="68989" y="2940"/>
                    </a:lnTo>
                    <a:lnTo>
                      <a:pt x="60409" y="735"/>
                    </a:lnTo>
                    <a:lnTo>
                      <a:pt x="50889" y="0"/>
                    </a:lnTo>
                    <a:close/>
                  </a:path>
                  <a:path w="95250" h="112395">
                    <a:moveTo>
                      <a:pt x="73479" y="70430"/>
                    </a:moveTo>
                    <a:lnTo>
                      <a:pt x="71702" y="78372"/>
                    </a:lnTo>
                    <a:lnTo>
                      <a:pt x="68656" y="84190"/>
                    </a:lnTo>
                    <a:lnTo>
                      <a:pt x="60280" y="91588"/>
                    </a:lnTo>
                    <a:lnTo>
                      <a:pt x="55204" y="93435"/>
                    </a:lnTo>
                    <a:lnTo>
                      <a:pt x="87651" y="93435"/>
                    </a:lnTo>
                    <a:lnTo>
                      <a:pt x="88247" y="92630"/>
                    </a:lnTo>
                    <a:lnTo>
                      <a:pt x="91922" y="85470"/>
                    </a:lnTo>
                    <a:lnTo>
                      <a:pt x="94799" y="77171"/>
                    </a:lnTo>
                    <a:lnTo>
                      <a:pt x="73479" y="70430"/>
                    </a:lnTo>
                    <a:close/>
                  </a:path>
                  <a:path w="95250" h="112395">
                    <a:moveTo>
                      <a:pt x="89601" y="18717"/>
                    </a:moveTo>
                    <a:lnTo>
                      <a:pt x="55712" y="18717"/>
                    </a:lnTo>
                    <a:lnTo>
                      <a:pt x="60661" y="20361"/>
                    </a:lnTo>
                    <a:lnTo>
                      <a:pt x="68783" y="26937"/>
                    </a:lnTo>
                    <a:lnTo>
                      <a:pt x="71448" y="31364"/>
                    </a:lnTo>
                    <a:lnTo>
                      <a:pt x="72717" y="36928"/>
                    </a:lnTo>
                    <a:lnTo>
                      <a:pt x="94545" y="31743"/>
                    </a:lnTo>
                    <a:lnTo>
                      <a:pt x="92007" y="23017"/>
                    </a:lnTo>
                    <a:lnTo>
                      <a:pt x="89601" y="18717"/>
                    </a:lnTo>
                    <a:close/>
                  </a:path>
                </a:pathLst>
              </a:custGeom>
              <a:solidFill>
                <a:srgbClr val="6D6D6D"/>
              </a:solid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7" name="object 17"/>
              <p:cNvSpPr/>
              <p:nvPr/>
            </p:nvSpPr>
            <p:spPr>
              <a:xfrm>
                <a:off x="9467325" y="3902349"/>
                <a:ext cx="13970" cy="90805"/>
              </a:xfrm>
              <a:custGeom>
                <a:avLst/>
                <a:gdLst/>
                <a:ahLst/>
                <a:cxnLst/>
                <a:rect l="l" t="t" r="r" b="b"/>
                <a:pathLst>
                  <a:path w="13970" h="90804">
                    <a:moveTo>
                      <a:pt x="0" y="0"/>
                    </a:moveTo>
                    <a:lnTo>
                      <a:pt x="13452" y="90804"/>
                    </a:lnTo>
                  </a:path>
                </a:pathLst>
              </a:custGeom>
              <a:ln w="1646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8" name="object 18"/>
              <p:cNvSpPr/>
              <p:nvPr/>
            </p:nvSpPr>
            <p:spPr>
              <a:xfrm>
                <a:off x="9249553" y="4179898"/>
                <a:ext cx="95250" cy="112395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112395">
                    <a:moveTo>
                      <a:pt x="50889" y="0"/>
                    </a:moveTo>
                    <a:lnTo>
                      <a:pt x="13959" y="14973"/>
                    </a:lnTo>
                    <a:lnTo>
                      <a:pt x="0" y="57024"/>
                    </a:lnTo>
                    <a:lnTo>
                      <a:pt x="860" y="69142"/>
                    </a:lnTo>
                    <a:lnTo>
                      <a:pt x="21385" y="103818"/>
                    </a:lnTo>
                    <a:lnTo>
                      <a:pt x="49493" y="112114"/>
                    </a:lnTo>
                    <a:lnTo>
                      <a:pt x="57869" y="111576"/>
                    </a:lnTo>
                    <a:lnTo>
                      <a:pt x="87615" y="93410"/>
                    </a:lnTo>
                    <a:lnTo>
                      <a:pt x="41371" y="93410"/>
                    </a:lnTo>
                    <a:lnTo>
                      <a:pt x="34899" y="90501"/>
                    </a:lnTo>
                    <a:lnTo>
                      <a:pt x="22589" y="55393"/>
                    </a:lnTo>
                    <a:lnTo>
                      <a:pt x="23063" y="46377"/>
                    </a:lnTo>
                    <a:lnTo>
                      <a:pt x="41625" y="18717"/>
                    </a:lnTo>
                    <a:lnTo>
                      <a:pt x="89529" y="18717"/>
                    </a:lnTo>
                    <a:lnTo>
                      <a:pt x="88200" y="16390"/>
                    </a:lnTo>
                    <a:lnTo>
                      <a:pt x="83250" y="11761"/>
                    </a:lnTo>
                    <a:lnTo>
                      <a:pt x="76588" y="6615"/>
                    </a:lnTo>
                    <a:lnTo>
                      <a:pt x="68973" y="2940"/>
                    </a:lnTo>
                    <a:lnTo>
                      <a:pt x="60407" y="735"/>
                    </a:lnTo>
                    <a:lnTo>
                      <a:pt x="50889" y="0"/>
                    </a:lnTo>
                    <a:close/>
                  </a:path>
                  <a:path w="95250" h="112395">
                    <a:moveTo>
                      <a:pt x="73479" y="70405"/>
                    </a:moveTo>
                    <a:lnTo>
                      <a:pt x="71575" y="78347"/>
                    </a:lnTo>
                    <a:lnTo>
                      <a:pt x="68529" y="84165"/>
                    </a:lnTo>
                    <a:lnTo>
                      <a:pt x="60153" y="91563"/>
                    </a:lnTo>
                    <a:lnTo>
                      <a:pt x="55077" y="93410"/>
                    </a:lnTo>
                    <a:lnTo>
                      <a:pt x="87615" y="93410"/>
                    </a:lnTo>
                    <a:lnTo>
                      <a:pt x="88216" y="92603"/>
                    </a:lnTo>
                    <a:lnTo>
                      <a:pt x="91866" y="85440"/>
                    </a:lnTo>
                    <a:lnTo>
                      <a:pt x="94672" y="77133"/>
                    </a:lnTo>
                    <a:lnTo>
                      <a:pt x="73479" y="70405"/>
                    </a:lnTo>
                    <a:close/>
                  </a:path>
                  <a:path w="95250" h="112395">
                    <a:moveTo>
                      <a:pt x="89529" y="18717"/>
                    </a:moveTo>
                    <a:lnTo>
                      <a:pt x="55585" y="18717"/>
                    </a:lnTo>
                    <a:lnTo>
                      <a:pt x="60534" y="20336"/>
                    </a:lnTo>
                    <a:lnTo>
                      <a:pt x="68656" y="26849"/>
                    </a:lnTo>
                    <a:lnTo>
                      <a:pt x="71448" y="31288"/>
                    </a:lnTo>
                    <a:lnTo>
                      <a:pt x="72717" y="36903"/>
                    </a:lnTo>
                    <a:lnTo>
                      <a:pt x="94418" y="31731"/>
                    </a:lnTo>
                    <a:lnTo>
                      <a:pt x="92007" y="23055"/>
                    </a:lnTo>
                    <a:lnTo>
                      <a:pt x="89529" y="18717"/>
                    </a:lnTo>
                    <a:close/>
                  </a:path>
                </a:pathLst>
              </a:custGeom>
              <a:solidFill>
                <a:srgbClr val="6D6D6D"/>
              </a:solid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9" name="object 19"/>
              <p:cNvSpPr/>
              <p:nvPr/>
            </p:nvSpPr>
            <p:spPr>
              <a:xfrm>
                <a:off x="9369226" y="4149558"/>
                <a:ext cx="53340" cy="42545"/>
              </a:xfrm>
              <a:custGeom>
                <a:avLst/>
                <a:gdLst/>
                <a:ahLst/>
                <a:cxnLst/>
                <a:rect l="l" t="t" r="r" b="b"/>
                <a:pathLst>
                  <a:path w="53340" h="42545">
                    <a:moveTo>
                      <a:pt x="53173" y="0"/>
                    </a:moveTo>
                    <a:lnTo>
                      <a:pt x="0" y="41962"/>
                    </a:lnTo>
                  </a:path>
                </a:pathLst>
              </a:custGeom>
              <a:ln w="1642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0" name="object 20"/>
              <p:cNvSpPr/>
              <p:nvPr/>
            </p:nvSpPr>
            <p:spPr>
              <a:xfrm>
                <a:off x="9286102" y="4427132"/>
                <a:ext cx="94799" cy="112114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object 21"/>
              <p:cNvSpPr/>
              <p:nvPr/>
            </p:nvSpPr>
            <p:spPr>
              <a:xfrm>
                <a:off x="9307422" y="4304774"/>
                <a:ext cx="13970" cy="90805"/>
              </a:xfrm>
              <a:custGeom>
                <a:avLst/>
                <a:gdLst/>
                <a:ahLst/>
                <a:cxnLst/>
                <a:rect l="l" t="t" r="r" b="b"/>
                <a:pathLst>
                  <a:path w="13970" h="90804">
                    <a:moveTo>
                      <a:pt x="0" y="0"/>
                    </a:moveTo>
                    <a:lnTo>
                      <a:pt x="13452" y="90804"/>
                    </a:lnTo>
                  </a:path>
                </a:pathLst>
              </a:custGeom>
              <a:ln w="1646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2" name="object 22"/>
              <p:cNvSpPr/>
              <p:nvPr/>
            </p:nvSpPr>
            <p:spPr>
              <a:xfrm>
                <a:off x="6435526" y="5146488"/>
                <a:ext cx="94770" cy="112113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3" name="object 23"/>
              <p:cNvSpPr/>
              <p:nvPr/>
            </p:nvSpPr>
            <p:spPr>
              <a:xfrm>
                <a:off x="6583572" y="4944783"/>
                <a:ext cx="95250" cy="112395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112395">
                    <a:moveTo>
                      <a:pt x="50914" y="0"/>
                    </a:moveTo>
                    <a:lnTo>
                      <a:pt x="14023" y="14973"/>
                    </a:lnTo>
                    <a:lnTo>
                      <a:pt x="0" y="57012"/>
                    </a:lnTo>
                    <a:lnTo>
                      <a:pt x="872" y="69129"/>
                    </a:lnTo>
                    <a:lnTo>
                      <a:pt x="21406" y="103812"/>
                    </a:lnTo>
                    <a:lnTo>
                      <a:pt x="49569" y="112114"/>
                    </a:lnTo>
                    <a:lnTo>
                      <a:pt x="57945" y="111576"/>
                    </a:lnTo>
                    <a:lnTo>
                      <a:pt x="87645" y="93397"/>
                    </a:lnTo>
                    <a:lnTo>
                      <a:pt x="41435" y="93397"/>
                    </a:lnTo>
                    <a:lnTo>
                      <a:pt x="35000" y="90488"/>
                    </a:lnTo>
                    <a:lnTo>
                      <a:pt x="22640" y="55380"/>
                    </a:lnTo>
                    <a:lnTo>
                      <a:pt x="23109" y="46365"/>
                    </a:lnTo>
                    <a:lnTo>
                      <a:pt x="41726" y="18704"/>
                    </a:lnTo>
                    <a:lnTo>
                      <a:pt x="89578" y="18704"/>
                    </a:lnTo>
                    <a:lnTo>
                      <a:pt x="88289" y="16390"/>
                    </a:lnTo>
                    <a:lnTo>
                      <a:pt x="83339" y="11748"/>
                    </a:lnTo>
                    <a:lnTo>
                      <a:pt x="76636" y="6610"/>
                    </a:lnTo>
                    <a:lnTo>
                      <a:pt x="68997" y="2938"/>
                    </a:lnTo>
                    <a:lnTo>
                      <a:pt x="60423" y="734"/>
                    </a:lnTo>
                    <a:lnTo>
                      <a:pt x="50914" y="0"/>
                    </a:lnTo>
                    <a:close/>
                  </a:path>
                  <a:path w="95250" h="112395">
                    <a:moveTo>
                      <a:pt x="73466" y="70405"/>
                    </a:moveTo>
                    <a:lnTo>
                      <a:pt x="71638" y="78334"/>
                    </a:lnTo>
                    <a:lnTo>
                      <a:pt x="68618" y="84152"/>
                    </a:lnTo>
                    <a:lnTo>
                      <a:pt x="60204" y="91550"/>
                    </a:lnTo>
                    <a:lnTo>
                      <a:pt x="55191" y="93397"/>
                    </a:lnTo>
                    <a:lnTo>
                      <a:pt x="87645" y="93397"/>
                    </a:lnTo>
                    <a:lnTo>
                      <a:pt x="88244" y="92592"/>
                    </a:lnTo>
                    <a:lnTo>
                      <a:pt x="91913" y="85432"/>
                    </a:lnTo>
                    <a:lnTo>
                      <a:pt x="94773" y="77133"/>
                    </a:lnTo>
                    <a:lnTo>
                      <a:pt x="73466" y="70405"/>
                    </a:lnTo>
                    <a:close/>
                  </a:path>
                  <a:path w="95250" h="112395">
                    <a:moveTo>
                      <a:pt x="89578" y="18704"/>
                    </a:moveTo>
                    <a:lnTo>
                      <a:pt x="55635" y="18704"/>
                    </a:lnTo>
                    <a:lnTo>
                      <a:pt x="60597" y="20336"/>
                    </a:lnTo>
                    <a:lnTo>
                      <a:pt x="68758" y="26836"/>
                    </a:lnTo>
                    <a:lnTo>
                      <a:pt x="71435" y="31275"/>
                    </a:lnTo>
                    <a:lnTo>
                      <a:pt x="72730" y="36903"/>
                    </a:lnTo>
                    <a:lnTo>
                      <a:pt x="94469" y="31718"/>
                    </a:lnTo>
                    <a:lnTo>
                      <a:pt x="91994" y="23042"/>
                    </a:lnTo>
                    <a:lnTo>
                      <a:pt x="89578" y="18704"/>
                    </a:lnTo>
                    <a:close/>
                  </a:path>
                </a:pathLst>
              </a:custGeom>
              <a:solidFill>
                <a:srgbClr val="6D6D6D"/>
              </a:solid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4" name="object 24"/>
              <p:cNvSpPr/>
              <p:nvPr/>
            </p:nvSpPr>
            <p:spPr>
              <a:xfrm>
                <a:off x="6555272" y="5069658"/>
                <a:ext cx="35560" cy="48260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48260">
                    <a:moveTo>
                      <a:pt x="0" y="48121"/>
                    </a:moveTo>
                    <a:lnTo>
                      <a:pt x="35318" y="0"/>
                    </a:lnTo>
                  </a:path>
                </a:pathLst>
              </a:custGeom>
              <a:ln w="16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5" name="object 25"/>
              <p:cNvSpPr/>
              <p:nvPr/>
            </p:nvSpPr>
            <p:spPr>
              <a:xfrm>
                <a:off x="6832893" y="4971695"/>
                <a:ext cx="94761" cy="112114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6" name="object 26"/>
              <p:cNvSpPr/>
              <p:nvPr/>
            </p:nvSpPr>
            <p:spPr>
              <a:xfrm>
                <a:off x="6703321" y="5019602"/>
                <a:ext cx="10223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102234" h="11429">
                    <a:moveTo>
                      <a:pt x="-8204" y="5501"/>
                    </a:moveTo>
                    <a:lnTo>
                      <a:pt x="110059" y="5501"/>
                    </a:lnTo>
                  </a:path>
                </a:pathLst>
              </a:custGeom>
              <a:ln w="2741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7" name="object 27"/>
              <p:cNvSpPr/>
              <p:nvPr/>
            </p:nvSpPr>
            <p:spPr>
              <a:xfrm>
                <a:off x="6482300" y="4716152"/>
                <a:ext cx="115083" cy="205304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8" name="object 28"/>
              <p:cNvSpPr/>
              <p:nvPr/>
            </p:nvSpPr>
            <p:spPr>
              <a:xfrm>
                <a:off x="6416528" y="4360799"/>
                <a:ext cx="94770" cy="112114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9" name="object 29"/>
              <p:cNvSpPr/>
              <p:nvPr/>
            </p:nvSpPr>
            <p:spPr>
              <a:xfrm>
                <a:off x="6564574" y="4159081"/>
                <a:ext cx="95250" cy="112395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112395">
                    <a:moveTo>
                      <a:pt x="50914" y="0"/>
                    </a:moveTo>
                    <a:lnTo>
                      <a:pt x="14023" y="14973"/>
                    </a:lnTo>
                    <a:lnTo>
                      <a:pt x="0" y="57024"/>
                    </a:lnTo>
                    <a:lnTo>
                      <a:pt x="872" y="69142"/>
                    </a:lnTo>
                    <a:lnTo>
                      <a:pt x="21406" y="103818"/>
                    </a:lnTo>
                    <a:lnTo>
                      <a:pt x="49569" y="112114"/>
                    </a:lnTo>
                    <a:lnTo>
                      <a:pt x="57945" y="111576"/>
                    </a:lnTo>
                    <a:lnTo>
                      <a:pt x="87644" y="93410"/>
                    </a:lnTo>
                    <a:lnTo>
                      <a:pt x="41435" y="93410"/>
                    </a:lnTo>
                    <a:lnTo>
                      <a:pt x="35000" y="90501"/>
                    </a:lnTo>
                    <a:lnTo>
                      <a:pt x="22640" y="55393"/>
                    </a:lnTo>
                    <a:lnTo>
                      <a:pt x="23109" y="46377"/>
                    </a:lnTo>
                    <a:lnTo>
                      <a:pt x="41726" y="18717"/>
                    </a:lnTo>
                    <a:lnTo>
                      <a:pt x="89582" y="18717"/>
                    </a:lnTo>
                    <a:lnTo>
                      <a:pt x="88289" y="16390"/>
                    </a:lnTo>
                    <a:lnTo>
                      <a:pt x="83339" y="11761"/>
                    </a:lnTo>
                    <a:lnTo>
                      <a:pt x="76636" y="6615"/>
                    </a:lnTo>
                    <a:lnTo>
                      <a:pt x="68997" y="2940"/>
                    </a:lnTo>
                    <a:lnTo>
                      <a:pt x="60423" y="735"/>
                    </a:lnTo>
                    <a:lnTo>
                      <a:pt x="50914" y="0"/>
                    </a:lnTo>
                    <a:close/>
                  </a:path>
                  <a:path w="95250" h="112395">
                    <a:moveTo>
                      <a:pt x="73466" y="70405"/>
                    </a:moveTo>
                    <a:lnTo>
                      <a:pt x="71638" y="78347"/>
                    </a:lnTo>
                    <a:lnTo>
                      <a:pt x="68618" y="84165"/>
                    </a:lnTo>
                    <a:lnTo>
                      <a:pt x="60204" y="91563"/>
                    </a:lnTo>
                    <a:lnTo>
                      <a:pt x="55191" y="93410"/>
                    </a:lnTo>
                    <a:lnTo>
                      <a:pt x="87644" y="93410"/>
                    </a:lnTo>
                    <a:lnTo>
                      <a:pt x="88244" y="92603"/>
                    </a:lnTo>
                    <a:lnTo>
                      <a:pt x="91913" y="85440"/>
                    </a:lnTo>
                    <a:lnTo>
                      <a:pt x="94773" y="77133"/>
                    </a:lnTo>
                    <a:lnTo>
                      <a:pt x="73466" y="70405"/>
                    </a:lnTo>
                    <a:close/>
                  </a:path>
                  <a:path w="95250" h="112395">
                    <a:moveTo>
                      <a:pt x="89582" y="18717"/>
                    </a:moveTo>
                    <a:lnTo>
                      <a:pt x="55635" y="18717"/>
                    </a:lnTo>
                    <a:lnTo>
                      <a:pt x="60597" y="20336"/>
                    </a:lnTo>
                    <a:lnTo>
                      <a:pt x="68758" y="26849"/>
                    </a:lnTo>
                    <a:lnTo>
                      <a:pt x="71435" y="31288"/>
                    </a:lnTo>
                    <a:lnTo>
                      <a:pt x="72730" y="36903"/>
                    </a:lnTo>
                    <a:lnTo>
                      <a:pt x="94469" y="31731"/>
                    </a:lnTo>
                    <a:lnTo>
                      <a:pt x="91994" y="23055"/>
                    </a:lnTo>
                    <a:lnTo>
                      <a:pt x="89582" y="18717"/>
                    </a:lnTo>
                    <a:close/>
                  </a:path>
                </a:pathLst>
              </a:custGeom>
              <a:solidFill>
                <a:srgbClr val="6D6D6D"/>
              </a:solid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0" name="object 30"/>
              <p:cNvSpPr/>
              <p:nvPr/>
            </p:nvSpPr>
            <p:spPr>
              <a:xfrm>
                <a:off x="6536273" y="4283969"/>
                <a:ext cx="35560" cy="48260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48260">
                    <a:moveTo>
                      <a:pt x="0" y="48121"/>
                    </a:moveTo>
                    <a:lnTo>
                      <a:pt x="35318" y="0"/>
                    </a:lnTo>
                  </a:path>
                </a:pathLst>
              </a:custGeom>
              <a:ln w="16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1" name="object 31"/>
              <p:cNvSpPr/>
              <p:nvPr/>
            </p:nvSpPr>
            <p:spPr>
              <a:xfrm>
                <a:off x="6813895" y="4185994"/>
                <a:ext cx="94761" cy="112127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2" name="object 32"/>
              <p:cNvSpPr/>
              <p:nvPr/>
            </p:nvSpPr>
            <p:spPr>
              <a:xfrm>
                <a:off x="6684323" y="4233913"/>
                <a:ext cx="10223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102234" h="11429">
                    <a:moveTo>
                      <a:pt x="-8204" y="5495"/>
                    </a:moveTo>
                    <a:lnTo>
                      <a:pt x="110059" y="5495"/>
                    </a:lnTo>
                  </a:path>
                </a:pathLst>
              </a:custGeom>
              <a:ln w="2739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3" name="object 33"/>
              <p:cNvSpPr/>
              <p:nvPr/>
            </p:nvSpPr>
            <p:spPr>
              <a:xfrm>
                <a:off x="6463302" y="3930425"/>
                <a:ext cx="115083" cy="205342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4" name="object 34"/>
              <p:cNvSpPr/>
              <p:nvPr/>
            </p:nvSpPr>
            <p:spPr>
              <a:xfrm>
                <a:off x="7297942" y="4532620"/>
                <a:ext cx="95250" cy="112395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112395">
                    <a:moveTo>
                      <a:pt x="50902" y="0"/>
                    </a:moveTo>
                    <a:lnTo>
                      <a:pt x="14023" y="14973"/>
                    </a:lnTo>
                    <a:lnTo>
                      <a:pt x="0" y="57012"/>
                    </a:lnTo>
                    <a:lnTo>
                      <a:pt x="871" y="69129"/>
                    </a:lnTo>
                    <a:lnTo>
                      <a:pt x="21404" y="103812"/>
                    </a:lnTo>
                    <a:lnTo>
                      <a:pt x="49569" y="112114"/>
                    </a:lnTo>
                    <a:lnTo>
                      <a:pt x="57943" y="111574"/>
                    </a:lnTo>
                    <a:lnTo>
                      <a:pt x="87642" y="93397"/>
                    </a:lnTo>
                    <a:lnTo>
                      <a:pt x="41422" y="93397"/>
                    </a:lnTo>
                    <a:lnTo>
                      <a:pt x="35000" y="90488"/>
                    </a:lnTo>
                    <a:lnTo>
                      <a:pt x="22627" y="55380"/>
                    </a:lnTo>
                    <a:lnTo>
                      <a:pt x="23098" y="46365"/>
                    </a:lnTo>
                    <a:lnTo>
                      <a:pt x="41726" y="18704"/>
                    </a:lnTo>
                    <a:lnTo>
                      <a:pt x="89569" y="18704"/>
                    </a:lnTo>
                    <a:lnTo>
                      <a:pt x="88276" y="16390"/>
                    </a:lnTo>
                    <a:lnTo>
                      <a:pt x="83326" y="11748"/>
                    </a:lnTo>
                    <a:lnTo>
                      <a:pt x="76631" y="6605"/>
                    </a:lnTo>
                    <a:lnTo>
                      <a:pt x="68994" y="2934"/>
                    </a:lnTo>
                    <a:lnTo>
                      <a:pt x="60417" y="733"/>
                    </a:lnTo>
                    <a:lnTo>
                      <a:pt x="50902" y="0"/>
                    </a:lnTo>
                    <a:close/>
                  </a:path>
                  <a:path w="95250" h="112395">
                    <a:moveTo>
                      <a:pt x="73466" y="70392"/>
                    </a:moveTo>
                    <a:lnTo>
                      <a:pt x="71626" y="78334"/>
                    </a:lnTo>
                    <a:lnTo>
                      <a:pt x="68618" y="84152"/>
                    </a:lnTo>
                    <a:lnTo>
                      <a:pt x="60204" y="91550"/>
                    </a:lnTo>
                    <a:lnTo>
                      <a:pt x="55179" y="93397"/>
                    </a:lnTo>
                    <a:lnTo>
                      <a:pt x="87642" y="93397"/>
                    </a:lnTo>
                    <a:lnTo>
                      <a:pt x="88241" y="92592"/>
                    </a:lnTo>
                    <a:lnTo>
                      <a:pt x="91908" y="85432"/>
                    </a:lnTo>
                    <a:lnTo>
                      <a:pt x="94761" y="77133"/>
                    </a:lnTo>
                    <a:lnTo>
                      <a:pt x="73466" y="70392"/>
                    </a:lnTo>
                    <a:close/>
                  </a:path>
                  <a:path w="95250" h="112395">
                    <a:moveTo>
                      <a:pt x="89569" y="18704"/>
                    </a:moveTo>
                    <a:lnTo>
                      <a:pt x="55623" y="18704"/>
                    </a:lnTo>
                    <a:lnTo>
                      <a:pt x="60585" y="20336"/>
                    </a:lnTo>
                    <a:lnTo>
                      <a:pt x="68745" y="26836"/>
                    </a:lnTo>
                    <a:lnTo>
                      <a:pt x="71435" y="31275"/>
                    </a:lnTo>
                    <a:lnTo>
                      <a:pt x="72717" y="36903"/>
                    </a:lnTo>
                    <a:lnTo>
                      <a:pt x="94469" y="31718"/>
                    </a:lnTo>
                    <a:lnTo>
                      <a:pt x="91994" y="23042"/>
                    </a:lnTo>
                    <a:lnTo>
                      <a:pt x="89569" y="18704"/>
                    </a:lnTo>
                    <a:close/>
                  </a:path>
                </a:pathLst>
              </a:custGeom>
              <a:solidFill>
                <a:srgbClr val="6D6D6D"/>
              </a:solid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5" name="object 35"/>
              <p:cNvSpPr/>
              <p:nvPr/>
            </p:nvSpPr>
            <p:spPr>
              <a:xfrm>
                <a:off x="7196671" y="4303989"/>
                <a:ext cx="115083" cy="205304"/>
              </a:xfrm>
              <a:prstGeom prst="rect">
                <a:avLst/>
              </a:prstGeom>
              <a:blipFill>
                <a:blip r:embed="rId1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6" name="object 36"/>
              <p:cNvSpPr/>
              <p:nvPr/>
            </p:nvSpPr>
            <p:spPr>
              <a:xfrm>
                <a:off x="7547251" y="4559532"/>
                <a:ext cx="94773" cy="112114"/>
              </a:xfrm>
              <a:prstGeom prst="rect">
                <a:avLst/>
              </a:prstGeom>
              <a:blipFill>
                <a:blip r:embed="rId1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7" name="object 37"/>
              <p:cNvSpPr/>
              <p:nvPr/>
            </p:nvSpPr>
            <p:spPr>
              <a:xfrm>
                <a:off x="7417679" y="4607439"/>
                <a:ext cx="10223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102234" h="11429">
                    <a:moveTo>
                      <a:pt x="-8204" y="5501"/>
                    </a:moveTo>
                    <a:lnTo>
                      <a:pt x="110072" y="5501"/>
                    </a:lnTo>
                  </a:path>
                </a:pathLst>
              </a:custGeom>
              <a:ln w="2741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8" name="object 38"/>
              <p:cNvSpPr/>
              <p:nvPr/>
            </p:nvSpPr>
            <p:spPr>
              <a:xfrm>
                <a:off x="7149893" y="4734325"/>
                <a:ext cx="94761" cy="112114"/>
              </a:xfrm>
              <a:prstGeom prst="rect">
                <a:avLst/>
              </a:prstGeom>
              <a:blipFill>
                <a:blip r:embed="rId1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9" name="object 39"/>
              <p:cNvSpPr/>
              <p:nvPr/>
            </p:nvSpPr>
            <p:spPr>
              <a:xfrm>
                <a:off x="7269643" y="4657495"/>
                <a:ext cx="35560" cy="48260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48260">
                    <a:moveTo>
                      <a:pt x="0" y="48121"/>
                    </a:moveTo>
                    <a:lnTo>
                      <a:pt x="35318" y="0"/>
                    </a:lnTo>
                  </a:path>
                </a:pathLst>
              </a:custGeom>
              <a:ln w="16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0" name="object 40"/>
              <p:cNvSpPr/>
              <p:nvPr/>
            </p:nvSpPr>
            <p:spPr>
              <a:xfrm>
                <a:off x="8784440" y="4672141"/>
                <a:ext cx="95250" cy="112395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112395">
                    <a:moveTo>
                      <a:pt x="50889" y="0"/>
                    </a:moveTo>
                    <a:lnTo>
                      <a:pt x="13959" y="14973"/>
                    </a:lnTo>
                    <a:lnTo>
                      <a:pt x="0" y="57024"/>
                    </a:lnTo>
                    <a:lnTo>
                      <a:pt x="860" y="69136"/>
                    </a:lnTo>
                    <a:lnTo>
                      <a:pt x="21385" y="103812"/>
                    </a:lnTo>
                    <a:lnTo>
                      <a:pt x="49493" y="112114"/>
                    </a:lnTo>
                    <a:lnTo>
                      <a:pt x="57869" y="111576"/>
                    </a:lnTo>
                    <a:lnTo>
                      <a:pt x="87615" y="93410"/>
                    </a:lnTo>
                    <a:lnTo>
                      <a:pt x="41371" y="93410"/>
                    </a:lnTo>
                    <a:lnTo>
                      <a:pt x="34899" y="90501"/>
                    </a:lnTo>
                    <a:lnTo>
                      <a:pt x="22589" y="55393"/>
                    </a:lnTo>
                    <a:lnTo>
                      <a:pt x="23063" y="46377"/>
                    </a:lnTo>
                    <a:lnTo>
                      <a:pt x="41625" y="18704"/>
                    </a:lnTo>
                    <a:lnTo>
                      <a:pt x="89522" y="18704"/>
                    </a:lnTo>
                    <a:lnTo>
                      <a:pt x="88200" y="16390"/>
                    </a:lnTo>
                    <a:lnTo>
                      <a:pt x="83250" y="11761"/>
                    </a:lnTo>
                    <a:lnTo>
                      <a:pt x="76588" y="6615"/>
                    </a:lnTo>
                    <a:lnTo>
                      <a:pt x="68973" y="2940"/>
                    </a:lnTo>
                    <a:lnTo>
                      <a:pt x="60407" y="735"/>
                    </a:lnTo>
                    <a:lnTo>
                      <a:pt x="50889" y="0"/>
                    </a:lnTo>
                    <a:close/>
                  </a:path>
                  <a:path w="95250" h="112395">
                    <a:moveTo>
                      <a:pt x="73479" y="70405"/>
                    </a:moveTo>
                    <a:lnTo>
                      <a:pt x="71575" y="78347"/>
                    </a:lnTo>
                    <a:lnTo>
                      <a:pt x="68529" y="84165"/>
                    </a:lnTo>
                    <a:lnTo>
                      <a:pt x="60153" y="91550"/>
                    </a:lnTo>
                    <a:lnTo>
                      <a:pt x="55204" y="93410"/>
                    </a:lnTo>
                    <a:lnTo>
                      <a:pt x="87615" y="93410"/>
                    </a:lnTo>
                    <a:lnTo>
                      <a:pt x="88216" y="92603"/>
                    </a:lnTo>
                    <a:lnTo>
                      <a:pt x="91866" y="85440"/>
                    </a:lnTo>
                    <a:lnTo>
                      <a:pt x="94672" y="77133"/>
                    </a:lnTo>
                    <a:lnTo>
                      <a:pt x="73479" y="70405"/>
                    </a:lnTo>
                    <a:close/>
                  </a:path>
                  <a:path w="95250" h="112395">
                    <a:moveTo>
                      <a:pt x="89522" y="18704"/>
                    </a:moveTo>
                    <a:lnTo>
                      <a:pt x="55585" y="18704"/>
                    </a:lnTo>
                    <a:lnTo>
                      <a:pt x="60534" y="20336"/>
                    </a:lnTo>
                    <a:lnTo>
                      <a:pt x="68656" y="26849"/>
                    </a:lnTo>
                    <a:lnTo>
                      <a:pt x="71448" y="31288"/>
                    </a:lnTo>
                    <a:lnTo>
                      <a:pt x="72717" y="36903"/>
                    </a:lnTo>
                    <a:lnTo>
                      <a:pt x="94418" y="31731"/>
                    </a:lnTo>
                    <a:lnTo>
                      <a:pt x="92007" y="23055"/>
                    </a:lnTo>
                    <a:lnTo>
                      <a:pt x="89522" y="18704"/>
                    </a:lnTo>
                    <a:close/>
                  </a:path>
                </a:pathLst>
              </a:custGeom>
              <a:solidFill>
                <a:srgbClr val="6D6D6D"/>
              </a:solid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" name="object 41"/>
              <p:cNvSpPr/>
              <p:nvPr/>
            </p:nvSpPr>
            <p:spPr>
              <a:xfrm>
                <a:off x="8820989" y="4919362"/>
                <a:ext cx="94799" cy="112114"/>
              </a:xfrm>
              <a:prstGeom prst="rect">
                <a:avLst/>
              </a:prstGeom>
              <a:blipFill>
                <a:blip r:embed="rId1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2" name="object 42"/>
              <p:cNvSpPr/>
              <p:nvPr/>
            </p:nvSpPr>
            <p:spPr>
              <a:xfrm>
                <a:off x="8842309" y="4797016"/>
                <a:ext cx="13970" cy="90805"/>
              </a:xfrm>
              <a:custGeom>
                <a:avLst/>
                <a:gdLst/>
                <a:ahLst/>
                <a:cxnLst/>
                <a:rect l="l" t="t" r="r" b="b"/>
                <a:pathLst>
                  <a:path w="13970" h="90804">
                    <a:moveTo>
                      <a:pt x="0" y="0"/>
                    </a:moveTo>
                    <a:lnTo>
                      <a:pt x="13452" y="90804"/>
                    </a:lnTo>
                  </a:path>
                </a:pathLst>
              </a:custGeom>
              <a:ln w="1646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3" name="object 43"/>
              <p:cNvSpPr/>
              <p:nvPr/>
            </p:nvSpPr>
            <p:spPr>
              <a:xfrm>
                <a:off x="8980892" y="4516913"/>
                <a:ext cx="95250" cy="112395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112395">
                    <a:moveTo>
                      <a:pt x="50889" y="0"/>
                    </a:moveTo>
                    <a:lnTo>
                      <a:pt x="14086" y="14973"/>
                    </a:lnTo>
                    <a:lnTo>
                      <a:pt x="0" y="57024"/>
                    </a:lnTo>
                    <a:lnTo>
                      <a:pt x="878" y="69142"/>
                    </a:lnTo>
                    <a:lnTo>
                      <a:pt x="21459" y="103818"/>
                    </a:lnTo>
                    <a:lnTo>
                      <a:pt x="49620" y="112114"/>
                    </a:lnTo>
                    <a:lnTo>
                      <a:pt x="57996" y="111576"/>
                    </a:lnTo>
                    <a:lnTo>
                      <a:pt x="87698" y="93410"/>
                    </a:lnTo>
                    <a:lnTo>
                      <a:pt x="41498" y="93410"/>
                    </a:lnTo>
                    <a:lnTo>
                      <a:pt x="35026" y="90501"/>
                    </a:lnTo>
                    <a:lnTo>
                      <a:pt x="22716" y="55393"/>
                    </a:lnTo>
                    <a:lnTo>
                      <a:pt x="23172" y="46377"/>
                    </a:lnTo>
                    <a:lnTo>
                      <a:pt x="41752" y="18717"/>
                    </a:lnTo>
                    <a:lnTo>
                      <a:pt x="89607" y="18717"/>
                    </a:lnTo>
                    <a:lnTo>
                      <a:pt x="88327" y="16403"/>
                    </a:lnTo>
                    <a:lnTo>
                      <a:pt x="83377" y="11761"/>
                    </a:lnTo>
                    <a:lnTo>
                      <a:pt x="76641" y="6615"/>
                    </a:lnTo>
                    <a:lnTo>
                      <a:pt x="68989" y="2940"/>
                    </a:lnTo>
                    <a:lnTo>
                      <a:pt x="60409" y="735"/>
                    </a:lnTo>
                    <a:lnTo>
                      <a:pt x="50889" y="0"/>
                    </a:lnTo>
                    <a:close/>
                  </a:path>
                  <a:path w="95250" h="112395">
                    <a:moveTo>
                      <a:pt x="73479" y="70405"/>
                    </a:moveTo>
                    <a:lnTo>
                      <a:pt x="71702" y="78347"/>
                    </a:lnTo>
                    <a:lnTo>
                      <a:pt x="68656" y="84165"/>
                    </a:lnTo>
                    <a:lnTo>
                      <a:pt x="60280" y="91563"/>
                    </a:lnTo>
                    <a:lnTo>
                      <a:pt x="55204" y="93410"/>
                    </a:lnTo>
                    <a:lnTo>
                      <a:pt x="87698" y="93410"/>
                    </a:lnTo>
                    <a:lnTo>
                      <a:pt x="88295" y="92603"/>
                    </a:lnTo>
                    <a:lnTo>
                      <a:pt x="91939" y="85440"/>
                    </a:lnTo>
                    <a:lnTo>
                      <a:pt x="94799" y="77133"/>
                    </a:lnTo>
                    <a:lnTo>
                      <a:pt x="73479" y="70405"/>
                    </a:lnTo>
                    <a:close/>
                  </a:path>
                  <a:path w="95250" h="112395">
                    <a:moveTo>
                      <a:pt x="89607" y="18717"/>
                    </a:moveTo>
                    <a:lnTo>
                      <a:pt x="55712" y="18717"/>
                    </a:lnTo>
                    <a:lnTo>
                      <a:pt x="60661" y="20336"/>
                    </a:lnTo>
                    <a:lnTo>
                      <a:pt x="68783" y="26849"/>
                    </a:lnTo>
                    <a:lnTo>
                      <a:pt x="71448" y="31288"/>
                    </a:lnTo>
                    <a:lnTo>
                      <a:pt x="72717" y="36903"/>
                    </a:lnTo>
                    <a:lnTo>
                      <a:pt x="94545" y="31731"/>
                    </a:lnTo>
                    <a:lnTo>
                      <a:pt x="92007" y="23055"/>
                    </a:lnTo>
                    <a:lnTo>
                      <a:pt x="89607" y="18717"/>
                    </a:lnTo>
                    <a:close/>
                  </a:path>
                </a:pathLst>
              </a:custGeom>
              <a:solidFill>
                <a:srgbClr val="6D6D6D"/>
              </a:solid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" name="object 44"/>
              <p:cNvSpPr/>
              <p:nvPr/>
            </p:nvSpPr>
            <p:spPr>
              <a:xfrm>
                <a:off x="8904113" y="4641801"/>
                <a:ext cx="53340" cy="42545"/>
              </a:xfrm>
              <a:custGeom>
                <a:avLst/>
                <a:gdLst/>
                <a:ahLst/>
                <a:cxnLst/>
                <a:rect l="l" t="t" r="r" b="b"/>
                <a:pathLst>
                  <a:path w="53340" h="42545">
                    <a:moveTo>
                      <a:pt x="53173" y="0"/>
                    </a:moveTo>
                    <a:lnTo>
                      <a:pt x="0" y="41949"/>
                    </a:lnTo>
                  </a:path>
                </a:pathLst>
              </a:custGeom>
              <a:ln w="1642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5" name="object 45"/>
              <p:cNvSpPr/>
              <p:nvPr/>
            </p:nvSpPr>
            <p:spPr>
              <a:xfrm>
                <a:off x="8944342" y="4269691"/>
                <a:ext cx="94672" cy="223912"/>
              </a:xfrm>
              <a:prstGeom prst="rect">
                <a:avLst/>
              </a:prstGeom>
              <a:blipFill>
                <a:blip r:embed="rId1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805F79E-6F7A-3360-D51C-15EAE94D317C}"/>
                </a:ext>
              </a:extLst>
            </p:cNvPr>
            <p:cNvSpPr txBox="1"/>
            <p:nvPr/>
          </p:nvSpPr>
          <p:spPr>
            <a:xfrm>
              <a:off x="7873192" y="2144545"/>
              <a:ext cx="313146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n-NO" sz="1932" spc="-5" dirty="0">
                  <a:latin typeface="Arial" panose="020B0604020202020204" pitchFamily="34" charset="0"/>
                  <a:cs typeface="Arial" panose="020B0604020202020204" pitchFamily="34" charset="0"/>
                </a:rPr>
                <a:t>isobutane:   261</a:t>
              </a:r>
              <a:r>
                <a:rPr lang="nn-NO" sz="1932" spc="-1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n-NO" sz="1932" dirty="0">
                  <a:latin typeface="Arial" panose="020B0604020202020204" pitchFamily="34" charset="0"/>
                  <a:cs typeface="Arial" panose="020B0604020202020204" pitchFamily="34" charset="0"/>
                </a:rPr>
                <a:t>K </a:t>
              </a:r>
              <a:endParaRPr lang="en-US" sz="1932" dirty="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F73651A-93A0-BD99-97FF-05B928AE21C3}"/>
                </a:ext>
              </a:extLst>
            </p:cNvPr>
            <p:cNvSpPr txBox="1"/>
            <p:nvPr/>
          </p:nvSpPr>
          <p:spPr>
            <a:xfrm>
              <a:off x="10477630" y="2144545"/>
              <a:ext cx="277109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77204">
                <a:tabLst>
                  <a:tab pos="1646051" algn="l"/>
                </a:tabLst>
              </a:pPr>
              <a:r>
                <a:rPr lang="nn-NO" sz="1932" spc="-5" dirty="0">
                  <a:latin typeface="Arial" panose="020B0604020202020204" pitchFamily="34" charset="0"/>
                  <a:cs typeface="Arial" panose="020B0604020202020204" pitchFamily="34" charset="0"/>
                </a:rPr>
                <a:t>butane:        272</a:t>
              </a:r>
              <a:r>
                <a:rPr lang="nn-NO" sz="1932" spc="-1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n-NO" sz="1932" dirty="0"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1E49AE6E-4BD5-AAB2-E59F-18BC62BE387D}"/>
              </a:ext>
            </a:extLst>
          </p:cNvPr>
          <p:cNvSpPr/>
          <p:nvPr/>
        </p:nvSpPr>
        <p:spPr>
          <a:xfrm>
            <a:off x="5756148" y="3475179"/>
            <a:ext cx="6930095" cy="683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32" i="1" spc="-5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Which of these will have the least favorable </a:t>
            </a:r>
            <a:r>
              <a:rPr lang="en-US" sz="1932" i="1" spc="-5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vdw</a:t>
            </a:r>
            <a:r>
              <a:rPr lang="en-US" sz="1932" i="1" spc="-5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interaction:</a:t>
            </a:r>
          </a:p>
          <a:p>
            <a:r>
              <a:rPr lang="en-US" sz="1932" i="1" spc="-5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1            2            3</a:t>
            </a:r>
            <a:endParaRPr lang="en-US" sz="1932" dirty="0">
              <a:latin typeface="Arial" panose="020B0604020202020204" pitchFamily="34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85ECFB3-0F2B-FBB7-A338-7F24DCBA8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C831F-FAA0-46C3-A8E8-2E901EA3A794}" type="datetime1">
              <a:rPr lang="en-US" smtClean="0"/>
              <a:t>8/17/2024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763B22B-E3C3-F622-6200-CF5E5F8E8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37D6F276-1CE7-AA6E-2B74-9C746EFB3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783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0090464-B0B3-64D4-971F-4E3275E9000B}"/>
              </a:ext>
            </a:extLst>
          </p:cNvPr>
          <p:cNvSpPr txBox="1"/>
          <p:nvPr/>
        </p:nvSpPr>
        <p:spPr>
          <a:xfrm>
            <a:off x="3474861" y="107257"/>
            <a:ext cx="7708174" cy="4458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3128">
              <a:defRPr/>
            </a:pPr>
            <a:r>
              <a:rPr lang="en-US" sz="231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Identify Hydrogen Bond Donor and Acceptors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13AF5E-36F5-6F0C-8275-741FBC5CC39B}"/>
              </a:ext>
            </a:extLst>
          </p:cNvPr>
          <p:cNvSpPr txBox="1"/>
          <p:nvPr/>
        </p:nvSpPr>
        <p:spPr>
          <a:xfrm>
            <a:off x="310461" y="523557"/>
            <a:ext cx="12510422" cy="984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83128">
              <a:defRPr/>
            </a:pPr>
            <a:r>
              <a:rPr lang="en-US" sz="193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Exception, N in a delocalized system:</a:t>
            </a:r>
          </a:p>
          <a:p>
            <a:pPr marL="331173" indent="-331173" defTabSz="883128">
              <a:buFont typeface="Arial" panose="020B0604020202020204" pitchFamily="34" charset="0"/>
              <a:buChar char="•"/>
              <a:defRPr/>
            </a:pPr>
            <a:r>
              <a:rPr lang="en-US" sz="193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not accept from above or below the plane of the system, because the </a:t>
            </a:r>
            <a:r>
              <a:rPr lang="en-US" sz="1932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lonepair</a:t>
            </a:r>
            <a:r>
              <a:rPr lang="en-US" sz="193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delocalized.</a:t>
            </a:r>
          </a:p>
          <a:p>
            <a:pPr marL="331173" indent="-331173" defTabSz="883128">
              <a:buFont typeface="Arial" panose="020B0604020202020204" pitchFamily="34" charset="0"/>
              <a:buChar char="•"/>
              <a:defRPr/>
            </a:pPr>
            <a:r>
              <a:rPr lang="en-US" sz="193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accept in the plane of the ring if there is no attached hydrogen,  via lone pair in sp2 orbital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031187-48F7-1959-421F-FAE91433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081" y="3412681"/>
            <a:ext cx="2942539" cy="1915826"/>
          </a:xfrm>
          <a:prstGeom prst="rect">
            <a:avLst/>
          </a:prstGeom>
        </p:spPr>
      </p:pic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AECDF44C-B965-9D1B-6527-D04E5F2E57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774184"/>
              </p:ext>
            </p:extLst>
          </p:nvPr>
        </p:nvGraphicFramePr>
        <p:xfrm>
          <a:off x="8091936" y="3779837"/>
          <a:ext cx="3091099" cy="28497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3" imgW="2408808" imgH="1885950" progId="MDLDrawOLE.MDLDrawObject.1">
                  <p:embed/>
                </p:oleObj>
              </mc:Choice>
              <mc:Fallback>
                <p:oleObj name="MDLDrawObject Class" r:id="rId3" imgW="2408808" imgH="1885950" progId="MDLDrawOLE.MDLDrawObject.1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AECDF44C-B965-9D1B-6527-D04E5F2E57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91936" y="3779837"/>
                        <a:ext cx="3091099" cy="28497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057D562-D7E3-EF68-08A9-396659D690F5}"/>
              </a:ext>
            </a:extLst>
          </p:cNvPr>
          <p:cNvSpPr txBox="1"/>
          <p:nvPr/>
        </p:nvSpPr>
        <p:spPr>
          <a:xfrm>
            <a:off x="1487913" y="6352903"/>
            <a:ext cx="580608" cy="3597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3128">
              <a:defRPr/>
            </a:pPr>
            <a:r>
              <a:rPr lang="en-US" sz="1738" dirty="0">
                <a:solidFill>
                  <a:prstClr val="black"/>
                </a:solidFill>
                <a:latin typeface="Arial" panose="020B0604020202020204" pitchFamily="34" charset="0"/>
              </a:rPr>
              <a:t>Sp2</a:t>
            </a:r>
          </a:p>
        </p:txBody>
      </p:sp>
      <p:pic>
        <p:nvPicPr>
          <p:cNvPr id="20" name="Picture 19" descr="A picture containing diagram, line, plan, technical drawing&#10;&#10;Description automatically generated">
            <a:extLst>
              <a:ext uri="{FF2B5EF4-FFF2-40B4-BE49-F238E27FC236}">
                <a16:creationId xmlns:a16="http://schemas.microsoft.com/office/drawing/2014/main" id="{9AD230A2-A60C-F967-9CEF-2A6AFEEC85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9"/>
          <a:stretch/>
        </p:blipFill>
        <p:spPr>
          <a:xfrm>
            <a:off x="140230" y="2344798"/>
            <a:ext cx="1636185" cy="16980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7B7190-96CE-E2E2-415B-C5233E7F0127}"/>
              </a:ext>
            </a:extLst>
          </p:cNvPr>
          <p:cNvSpPr txBox="1"/>
          <p:nvPr/>
        </p:nvSpPr>
        <p:spPr>
          <a:xfrm>
            <a:off x="1054962" y="4265005"/>
            <a:ext cx="1688433" cy="3864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3128">
              <a:defRPr/>
            </a:pPr>
            <a:r>
              <a:rPr lang="en-US" sz="1932" dirty="0">
                <a:solidFill>
                  <a:prstClr val="black"/>
                </a:solidFill>
                <a:latin typeface="Calibri"/>
              </a:rPr>
              <a:t>N – 7 electrons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625754BD-A135-FED1-E7C3-68A68B9972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65913" y="4777373"/>
          <a:ext cx="962812" cy="1404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6" imgW="942217" imgH="1170590" progId="MDLDrawOLE.MDLDrawObject.1">
                  <p:embed/>
                </p:oleObj>
              </mc:Choice>
              <mc:Fallback>
                <p:oleObj name="MDLDrawObject Class" r:id="rId6" imgW="942217" imgH="1170590" progId="MDLDrawOLE.MDLDrawObject.1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625754BD-A135-FED1-E7C3-68A68B9972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65913" y="4777373"/>
                        <a:ext cx="962812" cy="14043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 descr="A picture containing diagram, line, plan, technical drawing&#10;&#10;Description automatically generated">
            <a:extLst>
              <a:ext uri="{FF2B5EF4-FFF2-40B4-BE49-F238E27FC236}">
                <a16:creationId xmlns:a16="http://schemas.microsoft.com/office/drawing/2014/main" id="{30F6F44F-1C03-8F32-5959-2A39137081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71"/>
          <a:stretch/>
        </p:blipFill>
        <p:spPr>
          <a:xfrm>
            <a:off x="1847319" y="2359005"/>
            <a:ext cx="1517032" cy="1698026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D6252EF-7B62-B4B2-D025-70A98BC55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E1977-9DF6-42BF-B2FB-606F321B311B}" type="datetime1">
              <a:rPr lang="en-US" smtClean="0"/>
              <a:t>8/17/2024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0AEBCDA-4045-7D20-0D36-78382E2EC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BD89E95-BA73-68F6-FD44-DBAC5CC53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50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5317EE-A033-7F32-B999-78CD1B5D27DD}"/>
              </a:ext>
            </a:extLst>
          </p:cNvPr>
          <p:cNvSpPr txBox="1"/>
          <p:nvPr/>
        </p:nvSpPr>
        <p:spPr>
          <a:xfrm>
            <a:off x="2682081" y="5708401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 planer aromatic rings the nitrogen must use sp2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65F8BB-E330-87B9-9346-44195A976FC5}"/>
              </a:ext>
            </a:extLst>
          </p:cNvPr>
          <p:cNvSpPr txBox="1"/>
          <p:nvPr/>
        </p:nvSpPr>
        <p:spPr>
          <a:xfrm>
            <a:off x="3468171" y="1610100"/>
            <a:ext cx="29324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pz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orbital holds one electron, used to form double bonds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non-bonding sp2 contains the lone pair, an excellent electron acceptor.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63977E-73C5-8374-D26E-6CB3616271E8}"/>
              </a:ext>
            </a:extLst>
          </p:cNvPr>
          <p:cNvSpPr txBox="1"/>
          <p:nvPr/>
        </p:nvSpPr>
        <p:spPr>
          <a:xfrm>
            <a:off x="8014432" y="1719708"/>
            <a:ext cx="36576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pz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orbital holds two electrons since each sp2 has one to form the single bonds.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Although the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pz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orbital contains two electrons (lone pair), these are delocalized (shared) over the rings.  Therefore not an acceptor.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2EA84FA-1D78-66F2-3A35-DA93B35C3807}"/>
              </a:ext>
            </a:extLst>
          </p:cNvPr>
          <p:cNvCxnSpPr>
            <a:cxnSpLocks/>
          </p:cNvCxnSpPr>
          <p:nvPr/>
        </p:nvCxnSpPr>
        <p:spPr>
          <a:xfrm>
            <a:off x="4587081" y="3159235"/>
            <a:ext cx="910026" cy="10019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B7ACCAA-762B-9589-A016-07BD5DADF79E}"/>
              </a:ext>
            </a:extLst>
          </p:cNvPr>
          <p:cNvCxnSpPr/>
          <p:nvPr/>
        </p:nvCxnSpPr>
        <p:spPr>
          <a:xfrm flipH="1">
            <a:off x="6565672" y="2636837"/>
            <a:ext cx="1433874" cy="14201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7C153DA-925E-AF9B-766A-E8A9C4A82EF7}"/>
              </a:ext>
            </a:extLst>
          </p:cNvPr>
          <p:cNvCxnSpPr/>
          <p:nvPr/>
        </p:nvCxnSpPr>
        <p:spPr>
          <a:xfrm>
            <a:off x="4587081" y="3159235"/>
            <a:ext cx="755861" cy="12989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7A6A913-4B20-DC4B-5193-E4173D001E55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5589497" y="2627649"/>
            <a:ext cx="2424935" cy="11810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99586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3F85C4D-1476-C702-ECF5-CC2DF975D8B6}"/>
              </a:ext>
            </a:extLst>
          </p:cNvPr>
          <p:cNvSpPr txBox="1"/>
          <p:nvPr/>
        </p:nvSpPr>
        <p:spPr>
          <a:xfrm>
            <a:off x="89688" y="106804"/>
            <a:ext cx="12584013" cy="802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1564" indent="-441564">
              <a:buAutoNum type="arabicPeriod"/>
            </a:pPr>
            <a:r>
              <a:rPr lang="en-US" sz="2318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Indicate which atoms are donors and which are acceptors.</a:t>
            </a:r>
          </a:p>
          <a:p>
            <a:pPr marL="441564" indent="-441564">
              <a:buAutoNum type="arabicPeriod"/>
            </a:pPr>
            <a:r>
              <a:rPr lang="en-US" sz="2318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appropriate, draw a water molecule interacting with the donor/acceptor.</a:t>
            </a:r>
            <a:endParaRPr lang="en-US" sz="2318" i="1" dirty="0">
              <a:solidFill>
                <a:srgbClr val="00B0F0"/>
              </a:solidFill>
            </a:endParaRP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3E60ACAE-3FE3-2481-4865-76EED6B64C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9959" y="1790278"/>
          <a:ext cx="4852388" cy="40428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2" imgW="2504687" imgH="2085778" progId="MDLDrawOLE.MDLDrawObject.1">
                  <p:embed/>
                </p:oleObj>
              </mc:Choice>
              <mc:Fallback>
                <p:oleObj name="MDLDrawObject Class" r:id="rId2" imgW="2504687" imgH="2085778" progId="MDLDrawOLE.MDLDrawObject.1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3E60ACAE-3FE3-2481-4865-76EED6B64C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19959" y="1790278"/>
                        <a:ext cx="4852388" cy="40428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2037630-A532-18ED-5BE7-F55F03306B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9362287"/>
              </p:ext>
            </p:extLst>
          </p:nvPr>
        </p:nvGraphicFramePr>
        <p:xfrm>
          <a:off x="6873081" y="1493837"/>
          <a:ext cx="5298534" cy="3605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7230">
                  <a:extLst>
                    <a:ext uri="{9D8B030D-6E8A-4147-A177-3AD203B41FA5}">
                      <a16:colId xmlns:a16="http://schemas.microsoft.com/office/drawing/2014/main" val="1673696238"/>
                    </a:ext>
                  </a:extLst>
                </a:gridCol>
                <a:gridCol w="1346576">
                  <a:extLst>
                    <a:ext uri="{9D8B030D-6E8A-4147-A177-3AD203B41FA5}">
                      <a16:colId xmlns:a16="http://schemas.microsoft.com/office/drawing/2014/main" val="3295196902"/>
                    </a:ext>
                  </a:extLst>
                </a:gridCol>
                <a:gridCol w="1410095">
                  <a:extLst>
                    <a:ext uri="{9D8B030D-6E8A-4147-A177-3AD203B41FA5}">
                      <a16:colId xmlns:a16="http://schemas.microsoft.com/office/drawing/2014/main" val="4124166193"/>
                    </a:ext>
                  </a:extLst>
                </a:gridCol>
                <a:gridCol w="1324633">
                  <a:extLst>
                    <a:ext uri="{9D8B030D-6E8A-4147-A177-3AD203B41FA5}">
                      <a16:colId xmlns:a16="http://schemas.microsoft.com/office/drawing/2014/main" val="3638380284"/>
                    </a:ext>
                  </a:extLst>
                </a:gridCol>
              </a:tblGrid>
              <a:tr h="450743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ATOM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Donor?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Acceptor?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Neither</a:t>
                      </a: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1408376867"/>
                  </a:ext>
                </a:extLst>
              </a:tr>
              <a:tr h="450743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(F)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3978391519"/>
                  </a:ext>
                </a:extLst>
              </a:tr>
              <a:tr h="450743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(C</a:t>
                      </a:r>
                      <a:r>
                        <a:rPr lang="en-US" sz="19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aro</a:t>
                      </a:r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-H)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507803194"/>
                  </a:ext>
                </a:extLst>
              </a:tr>
              <a:tr h="450743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(N)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2570825849"/>
                  </a:ext>
                </a:extLst>
              </a:tr>
              <a:tr h="450743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(C=O)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2585224971"/>
                  </a:ext>
                </a:extLst>
              </a:tr>
              <a:tr h="450743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(C-H)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3268994919"/>
                  </a:ext>
                </a:extLst>
              </a:tr>
              <a:tr h="450743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(O)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3356758278"/>
                  </a:ext>
                </a:extLst>
              </a:tr>
              <a:tr h="450743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(O-H)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algn="ctr"/>
                      <a:endParaRPr lang="en-US" sz="1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166041968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BB596C5-ED28-D72B-2BA0-B621C41AD2EF}"/>
              </a:ext>
            </a:extLst>
          </p:cNvPr>
          <p:cNvSpPr txBox="1"/>
          <p:nvPr/>
        </p:nvSpPr>
        <p:spPr>
          <a:xfrm>
            <a:off x="236868" y="6197817"/>
            <a:ext cx="7626813" cy="68698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1932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you?</a:t>
            </a:r>
          </a:p>
          <a:p>
            <a:pPr marL="441564" indent="-441564">
              <a:buFont typeface="Arial" panose="020B0604020202020204" pitchFamily="34" charset="0"/>
              <a:buChar char="•"/>
            </a:pPr>
            <a:r>
              <a:rPr lang="en-US" sz="1932" dirty="0">
                <a:latin typeface="Arial" panose="020B0604020202020204" pitchFamily="34" charset="0"/>
                <a:cs typeface="Arial" panose="020B0604020202020204" pitchFamily="34" charset="0"/>
              </a:rPr>
              <a:t>Identify groups that can donate or accept hydrogen bonds?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3C0990B-DB5F-B4F0-50D0-C502C4955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7DBAB-177D-4518-A641-99F4E5B26D61}" type="datetime1">
              <a:rPr lang="en-US" smtClean="0"/>
              <a:t>8/17/2024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8BF5DD4-D6DC-BA77-3BEC-67079F4D3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31FB47-CAD6-31D4-1783-87F808E06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8529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5D88A59-6026-456D-8E02-954DA63F0817}"/>
              </a:ext>
            </a:extLst>
          </p:cNvPr>
          <p:cNvSpPr txBox="1"/>
          <p:nvPr/>
        </p:nvSpPr>
        <p:spPr>
          <a:xfrm>
            <a:off x="2799" y="59949"/>
            <a:ext cx="10711934" cy="551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82" dirty="0">
                <a:latin typeface="Arial" panose="020B0604020202020204" pitchFamily="34" charset="0"/>
              </a:rPr>
              <a:t>Ligand Binding &amp; Saturation: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92AD1B-CDF1-49F7-8AEF-59BCDE9405A8}"/>
              </a:ext>
            </a:extLst>
          </p:cNvPr>
          <p:cNvSpPr txBox="1"/>
          <p:nvPr/>
        </p:nvSpPr>
        <p:spPr>
          <a:xfrm>
            <a:off x="543244" y="720525"/>
            <a:ext cx="3124573" cy="408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52" dirty="0">
                <a:latin typeface="Arial" panose="020B0604020202020204" pitchFamily="34" charset="0"/>
              </a:rPr>
              <a:t>Define fraction saturated: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C33CB8E-9060-43E6-B267-FC58D7B2EA41}"/>
                  </a:ext>
                </a:extLst>
              </p:cNvPr>
              <p:cNvSpPr txBox="1"/>
              <p:nvPr/>
            </p:nvSpPr>
            <p:spPr>
              <a:xfrm>
                <a:off x="3409026" y="647926"/>
                <a:ext cx="1906483" cy="6583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52" i="1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052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52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52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052" i="1">
                              <a:latin typeface="Cambria Math" panose="02040503050406030204" pitchFamily="18" charset="0"/>
                            </a:rPr>
                            <m:t>𝑀𝐿</m:t>
                          </m:r>
                          <m:r>
                            <a:rPr lang="en-US" sz="2052" i="1"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lang="en-US" sz="2052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52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  <m:r>
                            <a:rPr lang="en-US" sz="2052" i="1">
                              <a:latin typeface="Cambria Math" panose="02040503050406030204" pitchFamily="18" charset="0"/>
                            </a:rPr>
                            <m:t>+[</m:t>
                          </m:r>
                          <m:r>
                            <a:rPr lang="en-US" sz="2052" i="1">
                              <a:latin typeface="Cambria Math" panose="02040503050406030204" pitchFamily="18" charset="0"/>
                            </a:rPr>
                            <m:t>𝑀𝐿</m:t>
                          </m:r>
                          <m:r>
                            <a:rPr lang="en-US" sz="2052" i="1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</m:oMath>
                  </m:oMathPara>
                </a14:m>
                <a:endParaRPr lang="en-US" sz="2052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C33CB8E-9060-43E6-B267-FC58D7B2E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9026" y="647926"/>
                <a:ext cx="1906483" cy="65838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9145D364-FB3A-4575-A3CA-897FCD9B069E}"/>
              </a:ext>
            </a:extLst>
          </p:cNvPr>
          <p:cNvSpPr txBox="1"/>
          <p:nvPr/>
        </p:nvSpPr>
        <p:spPr>
          <a:xfrm>
            <a:off x="586978" y="1445335"/>
            <a:ext cx="4869061" cy="1355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6895" indent="-486895"/>
            <a:r>
              <a:rPr lang="en-US" sz="2052" dirty="0">
                <a:latin typeface="Arial" panose="020B0604020202020204" pitchFamily="34" charset="0"/>
              </a:rPr>
              <a:t>[M] = free macromolecule (e.g. antibody with no antigen).</a:t>
            </a:r>
          </a:p>
          <a:p>
            <a:pPr marL="486895" indent="-486895"/>
            <a:r>
              <a:rPr lang="en-US" sz="2052" dirty="0">
                <a:latin typeface="Arial" panose="020B0604020202020204" pitchFamily="34" charset="0"/>
              </a:rPr>
              <a:t>[ML] = macromolecule with ligand bound (e.g. antibody with antigen bound).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974E2C39-C669-43AB-B4BA-47CF186FA9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26981" y="453124"/>
          <a:ext cx="6226649" cy="41809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3" imgW="6934052" imgH="4657528" progId="MDLDrawOLE.MDLDrawObject.1">
                  <p:embed/>
                </p:oleObj>
              </mc:Choice>
              <mc:Fallback>
                <p:oleObj name="MDLDrawObject Class" r:id="rId3" imgW="6934052" imgH="4657528" progId="MDLDrawOLE.MDLDrawObject.1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974E2C39-C669-43AB-B4BA-47CF186FA9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26981" y="453124"/>
                        <a:ext cx="6226649" cy="41809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4F4A429-37A4-4AB7-B704-DDC9F8B04AF0}"/>
              </a:ext>
            </a:extLst>
          </p:cNvPr>
          <p:cNvSpPr txBox="1"/>
          <p:nvPr/>
        </p:nvSpPr>
        <p:spPr>
          <a:xfrm>
            <a:off x="375683" y="2808842"/>
            <a:ext cx="4818687" cy="3958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0210" indent="-250210"/>
            <a:r>
              <a:rPr lang="en-US" sz="2052" dirty="0">
                <a:solidFill>
                  <a:srgbClr val="0070C0"/>
                </a:solidFill>
                <a:latin typeface="Arial" panose="020B0604020202020204" pitchFamily="34" charset="0"/>
              </a:rPr>
              <a:t>The boxes with circles represent proteins with no cAMP bound, each box (left to right) is at a higher [cAMP]. Filled circles indicate bound ligand.</a:t>
            </a:r>
          </a:p>
          <a:p>
            <a:pPr marL="250210" indent="-250210">
              <a:spcBef>
                <a:spcPts val="639"/>
              </a:spcBef>
            </a:pPr>
            <a:r>
              <a:rPr lang="en-US" sz="2052" i="1" dirty="0">
                <a:solidFill>
                  <a:srgbClr val="0070C0"/>
                </a:solidFill>
                <a:latin typeface="Arial" panose="020B0604020202020204" pitchFamily="34" charset="0"/>
              </a:rPr>
              <a:t>1. How will the number of filled circles depend on the cAMP concentration?</a:t>
            </a:r>
          </a:p>
          <a:p>
            <a:pPr marL="250210" indent="-250210"/>
            <a:endParaRPr lang="en-US" sz="2052" i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250210" indent="-250210"/>
            <a:endParaRPr lang="en-US" sz="2052" i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250210" indent="-250210"/>
            <a:endParaRPr lang="en-US" sz="2052" i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250210" indent="-250210"/>
            <a:r>
              <a:rPr lang="en-US" sz="2052" i="1" dirty="0">
                <a:solidFill>
                  <a:srgbClr val="0070C0"/>
                </a:solidFill>
                <a:latin typeface="Arial" panose="020B0604020202020204" pitchFamily="34" charset="0"/>
              </a:rPr>
              <a:t>2. Plot the location on the fraction saturated curve for each box.</a:t>
            </a:r>
            <a:endParaRPr lang="en-US" sz="2052" i="1" dirty="0"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228F33-579A-47B6-8922-FEBD74DABC10}"/>
              </a:ext>
            </a:extLst>
          </p:cNvPr>
          <p:cNvSpPr txBox="1"/>
          <p:nvPr/>
        </p:nvSpPr>
        <p:spPr>
          <a:xfrm>
            <a:off x="5140087" y="4528869"/>
            <a:ext cx="5143071" cy="2513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9381" indent="-309381"/>
            <a:r>
              <a:rPr lang="en-US" sz="2052" b="1" i="1" dirty="0">
                <a:solidFill>
                  <a:srgbClr val="C00000"/>
                </a:solidFill>
                <a:latin typeface="Arial" panose="020B0604020202020204" pitchFamily="34" charset="0"/>
              </a:rPr>
              <a:t>Key Points:</a:t>
            </a:r>
          </a:p>
          <a:p>
            <a:pPr marL="309381" indent="-309381"/>
            <a:r>
              <a:rPr lang="en-US" sz="2052" dirty="0">
                <a:solidFill>
                  <a:srgbClr val="C00000"/>
                </a:solidFill>
                <a:latin typeface="Arial" panose="020B0604020202020204" pitchFamily="34" charset="0"/>
              </a:rPr>
              <a:t>1. The binding sites saturate, when all are full no more ligand can bind.</a:t>
            </a:r>
          </a:p>
          <a:p>
            <a:pPr marL="309381" indent="-309381"/>
            <a:r>
              <a:rPr lang="en-US" sz="2052" dirty="0">
                <a:solidFill>
                  <a:srgbClr val="C00000"/>
                </a:solidFill>
                <a:latin typeface="Arial" panose="020B0604020202020204" pitchFamily="34" charset="0"/>
              </a:rPr>
              <a:t>2. There is a ligand concentration, [L], where ½ the sites are full.  This [L] is K</a:t>
            </a:r>
            <a:r>
              <a:rPr lang="en-US" sz="2052" baseline="-25000" dirty="0">
                <a:solidFill>
                  <a:srgbClr val="C00000"/>
                </a:solidFill>
                <a:latin typeface="Arial" panose="020B0604020202020204" pitchFamily="34" charset="0"/>
              </a:rPr>
              <a:t>D .</a:t>
            </a:r>
          </a:p>
          <a:p>
            <a:pPr marL="309381" indent="-309381"/>
            <a:r>
              <a:rPr lang="en-US" sz="2052" dirty="0">
                <a:solidFill>
                  <a:srgbClr val="C00000"/>
                </a:solidFill>
                <a:latin typeface="Arial" panose="020B0604020202020204" pitchFamily="34" charset="0"/>
              </a:rPr>
              <a:t>3. K</a:t>
            </a:r>
            <a:r>
              <a:rPr lang="en-US" sz="2052" baseline="-25000" dirty="0">
                <a:solidFill>
                  <a:srgbClr val="C00000"/>
                </a:solidFill>
                <a:latin typeface="Arial" panose="020B0604020202020204" pitchFamily="34" charset="0"/>
              </a:rPr>
              <a:t>D</a:t>
            </a:r>
            <a:r>
              <a:rPr lang="en-US" sz="2052" dirty="0">
                <a:solidFill>
                  <a:srgbClr val="C00000"/>
                </a:solidFill>
                <a:latin typeface="Arial" panose="020B0604020202020204" pitchFamily="34" charset="0"/>
              </a:rPr>
              <a:t> is the equilibrium constant for ligand dissociation: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A1599CF-F274-4E2F-AB67-8D3C56E65B4E}"/>
                  </a:ext>
                </a:extLst>
              </p:cNvPr>
              <p:cNvSpPr txBox="1"/>
              <p:nvPr/>
            </p:nvSpPr>
            <p:spPr>
              <a:xfrm>
                <a:off x="10468481" y="5802880"/>
                <a:ext cx="1775614" cy="2622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704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04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𝑀𝐿</m:t>
                          </m:r>
                        </m:e>
                      </m:d>
                      <m:r>
                        <a:rPr lang="en-US" sz="1704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⇌</m:t>
                      </m:r>
                      <m:d>
                        <m:dPr>
                          <m:ctrlPr>
                            <a:rPr lang="en-US" sz="1704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04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  <m:r>
                        <a:rPr lang="en-US" sz="1704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1704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04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</m:oMath>
                  </m:oMathPara>
                </a14:m>
                <a:endParaRPr lang="en-US" sz="1704" dirty="0">
                  <a:solidFill>
                    <a:srgbClr val="C00000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A1599CF-F274-4E2F-AB67-8D3C56E65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8481" y="5802880"/>
                <a:ext cx="1775614" cy="262251"/>
              </a:xfrm>
              <a:prstGeom prst="rect">
                <a:avLst/>
              </a:prstGeom>
              <a:blipFill>
                <a:blip r:embed="rId5"/>
                <a:stretch>
                  <a:fillRect b="-9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A195AC9-ABEC-4B94-B6D5-C6909D458A93}"/>
                  </a:ext>
                </a:extLst>
              </p:cNvPr>
              <p:cNvSpPr txBox="1"/>
              <p:nvPr/>
            </p:nvSpPr>
            <p:spPr>
              <a:xfrm>
                <a:off x="10673203" y="6229724"/>
                <a:ext cx="1476430" cy="6697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5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52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052" i="1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2052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52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["/>
                              <m:endChr m:val="]"/>
                              <m:ctrlPr>
                                <a:rPr lang="en-US" sz="2052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52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  <m:r>
                            <a:rPr lang="en-US" sz="2052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052" i="1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2052" i="1"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US" sz="2052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052" i="1">
                              <a:latin typeface="Cambria Math" panose="02040503050406030204" pitchFamily="18" charset="0"/>
                            </a:rPr>
                            <m:t>𝑀𝐿</m:t>
                          </m:r>
                          <m:r>
                            <a:rPr lang="en-US" sz="2052" i="1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</m:oMath>
                  </m:oMathPara>
                </a14:m>
                <a:endParaRPr lang="en-US" sz="2052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A195AC9-ABEC-4B94-B6D5-C6909D458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3203" y="6229724"/>
                <a:ext cx="1476430" cy="66973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Arrow: Right 13">
            <a:extLst>
              <a:ext uri="{FF2B5EF4-FFF2-40B4-BE49-F238E27FC236}">
                <a16:creationId xmlns:a16="http://schemas.microsoft.com/office/drawing/2014/main" id="{CCCB9300-3CA6-943F-18BA-4E12586B6169}"/>
              </a:ext>
            </a:extLst>
          </p:cNvPr>
          <p:cNvSpPr/>
          <p:nvPr/>
        </p:nvSpPr>
        <p:spPr>
          <a:xfrm>
            <a:off x="6573232" y="155609"/>
            <a:ext cx="5518269" cy="22666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60000">
                <a:schemeClr val="accent1">
                  <a:lumMod val="75000"/>
                </a:schemeClr>
              </a:gs>
            </a:gsLst>
            <a:lin ang="0" scaled="1"/>
            <a:tileRect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52" dirty="0"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2192E9-AD51-C25E-DA06-A4F5B92A7CFD}"/>
              </a:ext>
            </a:extLst>
          </p:cNvPr>
          <p:cNvSpPr txBox="1"/>
          <p:nvPr/>
        </p:nvSpPr>
        <p:spPr>
          <a:xfrm>
            <a:off x="5546816" y="4757"/>
            <a:ext cx="1032655" cy="408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52" dirty="0">
                <a:latin typeface="Arial" panose="020B0604020202020204" pitchFamily="34" charset="0"/>
              </a:rPr>
              <a:t>[cAMP]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A362CC3-B8C8-3921-C801-0D6E9366FB8C}"/>
                  </a:ext>
                </a:extLst>
              </p:cNvPr>
              <p:cNvSpPr txBox="1"/>
              <p:nvPr/>
            </p:nvSpPr>
            <p:spPr>
              <a:xfrm>
                <a:off x="10319712" y="4978764"/>
                <a:ext cx="2158924" cy="6583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52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52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2052" i="1">
                              <a:latin typeface="Cambria Math" panose="02040503050406030204" pitchFamily="18" charset="0"/>
                            </a:rPr>
                            <m:t>𝐸𝑞</m:t>
                          </m:r>
                        </m:sub>
                      </m:sSub>
                      <m:r>
                        <a:rPr lang="en-US" sz="2052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52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52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052" i="1">
                              <a:latin typeface="Cambria Math" panose="02040503050406030204" pitchFamily="18" charset="0"/>
                            </a:rPr>
                            <m:t>𝑝𝑟𝑜𝑑𝑢𝑐𝑡𝑠</m:t>
                          </m:r>
                          <m:r>
                            <a:rPr lang="en-US" sz="2052" i="1"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US" sz="2052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052" i="1">
                              <a:latin typeface="Cambria Math" panose="02040503050406030204" pitchFamily="18" charset="0"/>
                            </a:rPr>
                            <m:t>𝑟𝑒𝑎𝑐𝑡𝑎𝑛𝑡𝑠</m:t>
                          </m:r>
                          <m:r>
                            <a:rPr lang="en-US" sz="2052" i="1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</m:oMath>
                  </m:oMathPara>
                </a14:m>
                <a:endParaRPr lang="en-US" sz="2052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A362CC3-B8C8-3921-C801-0D6E9366FB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9712" y="4978764"/>
                <a:ext cx="2158924" cy="65838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27FE17F5-3913-672D-2E33-72EF6CD64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CAA55-B2EC-4058-8CE8-4A67A89BB8BA}" type="datetime1">
              <a:rPr lang="en-US" smtClean="0"/>
              <a:t>8/17/2024</a:t>
            </a:fld>
            <a:endParaRPr lang="en-US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282A0408-3FE2-CAF7-5021-5589C676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4B28D6DA-8130-2711-C8C3-59949039B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1649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ED469E6-81D9-4B71-A299-A1F17FA73A60}"/>
              </a:ext>
            </a:extLst>
          </p:cNvPr>
          <p:cNvGraphicFramePr>
            <a:graphicFrameLocks/>
          </p:cNvGraphicFramePr>
          <p:nvPr/>
        </p:nvGraphicFramePr>
        <p:xfrm>
          <a:off x="324604" y="863354"/>
          <a:ext cx="6492081" cy="5822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4F031C4-07C4-4E78-BFCC-235EAE6E1431}"/>
              </a:ext>
            </a:extLst>
          </p:cNvPr>
          <p:cNvSpPr txBox="1"/>
          <p:nvPr/>
        </p:nvSpPr>
        <p:spPr>
          <a:xfrm>
            <a:off x="6777510" y="1191614"/>
            <a:ext cx="5680571" cy="1355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52" dirty="0">
                <a:latin typeface="Arial" panose="020B0604020202020204" pitchFamily="34" charset="0"/>
              </a:rPr>
              <a:t>The binding of two different molecules to the same protein was measured and the data is shown on the right. L1 is cAMP, L2 is similar to cAMP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AFF086-0A17-4DF4-82F1-BD448C31FF53}"/>
              </a:ext>
            </a:extLst>
          </p:cNvPr>
          <p:cNvSpPr txBox="1"/>
          <p:nvPr/>
        </p:nvSpPr>
        <p:spPr>
          <a:xfrm>
            <a:off x="6889441" y="2392882"/>
            <a:ext cx="4621778" cy="408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52" i="1" dirty="0">
                <a:solidFill>
                  <a:srgbClr val="0070C0"/>
                </a:solidFill>
                <a:latin typeface="Arial" panose="020B0604020202020204" pitchFamily="34" charset="0"/>
              </a:rPr>
              <a:t>Which ligand has a K</a:t>
            </a:r>
            <a:r>
              <a:rPr lang="en-US" sz="2052" i="1" baseline="-25000" dirty="0">
                <a:solidFill>
                  <a:srgbClr val="0070C0"/>
                </a:solidFill>
                <a:latin typeface="Arial" panose="020B0604020202020204" pitchFamily="34" charset="0"/>
              </a:rPr>
              <a:t>D</a:t>
            </a:r>
            <a:r>
              <a:rPr lang="en-US" sz="2052" i="1" dirty="0">
                <a:solidFill>
                  <a:srgbClr val="0070C0"/>
                </a:solidFill>
                <a:latin typeface="Arial" panose="020B0604020202020204" pitchFamily="34" charset="0"/>
              </a:rPr>
              <a:t> of 1? L1 or L2?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D14998-C738-4FA6-B570-2D92203D8110}"/>
              </a:ext>
            </a:extLst>
          </p:cNvPr>
          <p:cNvSpPr txBox="1"/>
          <p:nvPr/>
        </p:nvSpPr>
        <p:spPr>
          <a:xfrm>
            <a:off x="6931720" y="3488512"/>
            <a:ext cx="4767652" cy="408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52" i="1" dirty="0">
                <a:solidFill>
                  <a:srgbClr val="0070C0"/>
                </a:solidFill>
                <a:latin typeface="Arial" panose="020B0604020202020204" pitchFamily="34" charset="0"/>
              </a:rPr>
              <a:t>Which ligand has a K</a:t>
            </a:r>
            <a:r>
              <a:rPr lang="en-US" sz="2052" i="1" baseline="-25000" dirty="0">
                <a:solidFill>
                  <a:srgbClr val="0070C0"/>
                </a:solidFill>
                <a:latin typeface="Arial" panose="020B0604020202020204" pitchFamily="34" charset="0"/>
              </a:rPr>
              <a:t>D</a:t>
            </a:r>
            <a:r>
              <a:rPr lang="en-US" sz="2052" i="1" dirty="0">
                <a:solidFill>
                  <a:srgbClr val="0070C0"/>
                </a:solidFill>
                <a:latin typeface="Arial" panose="020B0604020202020204" pitchFamily="34" charset="0"/>
              </a:rPr>
              <a:t> of 10? L1 or L2?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E6EA7E-CD98-43E4-82CF-88F143985394}"/>
              </a:ext>
            </a:extLst>
          </p:cNvPr>
          <p:cNvSpPr txBox="1"/>
          <p:nvPr/>
        </p:nvSpPr>
        <p:spPr>
          <a:xfrm>
            <a:off x="6914929" y="4584142"/>
            <a:ext cx="5904436" cy="72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52" i="1" dirty="0">
                <a:solidFill>
                  <a:srgbClr val="0070C0"/>
                </a:solidFill>
                <a:latin typeface="Arial" panose="020B0604020202020204" pitchFamily="34" charset="0"/>
              </a:rPr>
              <a:t>Which ligand binds more tightly to the protein (higher affinity)? L1 or L2?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CE8CE9-AA9F-4E0F-ADDC-7ECEACA9DD1E}"/>
              </a:ext>
            </a:extLst>
          </p:cNvPr>
          <p:cNvSpPr txBox="1"/>
          <p:nvPr/>
        </p:nvSpPr>
        <p:spPr>
          <a:xfrm>
            <a:off x="3732014" y="138643"/>
            <a:ext cx="6452407" cy="551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82" dirty="0">
                <a:latin typeface="Arial" panose="020B0604020202020204" pitchFamily="34" charset="0"/>
              </a:rPr>
              <a:t>Using K</a:t>
            </a:r>
            <a:r>
              <a:rPr lang="en-US" sz="2982" baseline="-25000" dirty="0">
                <a:latin typeface="Arial" panose="020B0604020202020204" pitchFamily="34" charset="0"/>
              </a:rPr>
              <a:t>D</a:t>
            </a:r>
            <a:r>
              <a:rPr lang="en-US" sz="2982" dirty="0">
                <a:latin typeface="Arial" panose="020B0604020202020204" pitchFamily="34" charset="0"/>
              </a:rPr>
              <a:t> to Compare Ligand Binding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90589AC4-DC01-E1ED-6215-8CBEADA73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93E47-F637-490F-9366-74F3DBE482D0}" type="datetime1">
              <a:rPr lang="en-US" smtClean="0"/>
              <a:t>8/17/2024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B939674-4C38-79BC-2393-A3CDAB728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B5845BB-C86E-8387-3636-2F67D0E5B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458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4E6EA7E-CD98-43E4-82CF-88F143985394}"/>
              </a:ext>
            </a:extLst>
          </p:cNvPr>
          <p:cNvSpPr txBox="1"/>
          <p:nvPr/>
        </p:nvSpPr>
        <p:spPr>
          <a:xfrm>
            <a:off x="7141289" y="219415"/>
            <a:ext cx="5751592" cy="40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52" b="1" i="1" dirty="0">
                <a:solidFill>
                  <a:srgbClr val="00B0F0"/>
                </a:solidFill>
                <a:latin typeface="Arial" panose="020B0604020202020204" pitchFamily="34" charset="0"/>
              </a:rPr>
              <a:t>Why</a:t>
            </a:r>
            <a:r>
              <a:rPr lang="en-US" sz="2052" i="1" dirty="0">
                <a:solidFill>
                  <a:srgbClr val="00B0F0"/>
                </a:solidFill>
                <a:latin typeface="Arial" panose="020B0604020202020204" pitchFamily="34" charset="0"/>
              </a:rPr>
              <a:t> does L1 bind more tightly (higher affinity)?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FA45331-2AEE-4DAD-A4D5-385ABF104D6B}"/>
              </a:ext>
            </a:extLst>
          </p:cNvPr>
          <p:cNvGrpSpPr/>
          <p:nvPr/>
        </p:nvGrpSpPr>
        <p:grpSpPr>
          <a:xfrm>
            <a:off x="162304" y="957086"/>
            <a:ext cx="8891462" cy="5493105"/>
            <a:chOff x="0" y="-13137"/>
            <a:chExt cx="10330851" cy="638235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B0A68B7-B53A-4B8C-B16E-C9DCA6725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291" y="306959"/>
              <a:ext cx="6363109" cy="248121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104C89-675D-4DD5-AD54-DC8A0FCE1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2635415"/>
              <a:ext cx="10254651" cy="37338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8725B7B-7E2F-4FD0-9CC6-3B7C99FCAED2}"/>
                </a:ext>
              </a:extLst>
            </p:cNvPr>
            <p:cNvSpPr txBox="1"/>
            <p:nvPr/>
          </p:nvSpPr>
          <p:spPr>
            <a:xfrm>
              <a:off x="0" y="0"/>
              <a:ext cx="2721491" cy="4881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0" b="1" dirty="0">
                  <a:latin typeface="Comic Sans MS" panose="030F0702030302020204" pitchFamily="66" charset="0"/>
                </a:rPr>
                <a:t>Ligand 1 (cAMP)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DD139C6-8B6E-491F-9B2B-83C3473ABB90}"/>
                </a:ext>
              </a:extLst>
            </p:cNvPr>
            <p:cNvSpPr txBox="1"/>
            <p:nvPr/>
          </p:nvSpPr>
          <p:spPr>
            <a:xfrm>
              <a:off x="3394371" y="-13137"/>
              <a:ext cx="1507138" cy="4881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0" b="1" dirty="0">
                  <a:latin typeface="Comic Sans MS" panose="030F0702030302020204" pitchFamily="66" charset="0"/>
                </a:rPr>
                <a:t>Ligand 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50A3FDC-512D-4174-BFF5-A73497F8C594}"/>
              </a:ext>
            </a:extLst>
          </p:cNvPr>
          <p:cNvSpPr txBox="1"/>
          <p:nvPr/>
        </p:nvSpPr>
        <p:spPr>
          <a:xfrm>
            <a:off x="7161886" y="627540"/>
            <a:ext cx="5173069" cy="4513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179" indent="-365179">
              <a:buAutoNum type="arabicPeriod"/>
            </a:pPr>
            <a:r>
              <a:rPr lang="en-US" sz="2052" dirty="0">
                <a:solidFill>
                  <a:srgbClr val="00B0F0"/>
                </a:solidFill>
                <a:latin typeface="Arial" panose="020B0604020202020204" pitchFamily="34" charset="0"/>
              </a:rPr>
              <a:t>What are the chemical differences between L1 and L2 (Upper diagram)</a:t>
            </a:r>
          </a:p>
          <a:p>
            <a:pPr marL="365179" indent="-365179">
              <a:buAutoNum type="arabicPeriod"/>
            </a:pPr>
            <a:endParaRPr lang="en-US" sz="2052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pPr marL="365179" indent="-365179">
              <a:buAutoNum type="arabicPeriod"/>
            </a:pPr>
            <a:endParaRPr lang="en-US" sz="2052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pPr marL="365179" indent="-365179">
              <a:buAutoNum type="arabicPeriod"/>
            </a:pPr>
            <a:endParaRPr lang="en-US" sz="2052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pPr marL="365179" indent="-365179">
              <a:buAutoNum type="arabicPeriod"/>
            </a:pPr>
            <a:endParaRPr lang="en-US" sz="2052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pPr marL="365179" indent="-365179">
              <a:buAutoNum type="arabicPeriod"/>
            </a:pPr>
            <a:endParaRPr lang="en-US" sz="2052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pPr marL="246834" indent="-246834"/>
            <a:r>
              <a:rPr lang="en-US" sz="2052" dirty="0">
                <a:solidFill>
                  <a:srgbClr val="00B0F0"/>
                </a:solidFill>
                <a:latin typeface="Arial" panose="020B0604020202020204" pitchFamily="34" charset="0"/>
              </a:rPr>
              <a:t>2. How do these differences affect the interactions with the protein (lower diagram)?</a:t>
            </a:r>
          </a:p>
          <a:p>
            <a:pPr marL="246834" indent="-246834"/>
            <a:endParaRPr lang="en-US" sz="2052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pPr marL="246834" indent="-246834"/>
            <a:endParaRPr lang="en-US" sz="2052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pPr marL="246834" indent="-246834"/>
            <a:endParaRPr lang="en-US" sz="2052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pPr marL="246834" indent="-246834"/>
            <a:endParaRPr lang="en-US" sz="2052" dirty="0">
              <a:solidFill>
                <a:srgbClr val="00B0F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077FFB-418E-4378-8A39-EFD5CDDA6E11}"/>
              </a:ext>
            </a:extLst>
          </p:cNvPr>
          <p:cNvSpPr/>
          <p:nvPr/>
        </p:nvSpPr>
        <p:spPr>
          <a:xfrm>
            <a:off x="9082881" y="4843404"/>
            <a:ext cx="2591678" cy="1039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6834" indent="-246834"/>
            <a:r>
              <a:rPr lang="en-US" sz="2052" dirty="0">
                <a:solidFill>
                  <a:srgbClr val="00B0F0"/>
                </a:solidFill>
                <a:latin typeface="Arial" panose="020B0604020202020204" pitchFamily="34" charset="0"/>
              </a:rPr>
              <a:t>3. How do the differences affect K</a:t>
            </a:r>
            <a:r>
              <a:rPr lang="en-US" sz="2052" baseline="-25000" dirty="0">
                <a:solidFill>
                  <a:srgbClr val="00B0F0"/>
                </a:solidFill>
                <a:latin typeface="Arial" panose="020B0604020202020204" pitchFamily="34" charset="0"/>
              </a:rPr>
              <a:t>D</a:t>
            </a:r>
            <a:r>
              <a:rPr lang="en-US" sz="2052" dirty="0">
                <a:solidFill>
                  <a:srgbClr val="00B0F0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A7BA7E-1967-1DF6-A520-E6B041368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F1E65-1642-4014-BBCD-051D4D68D547}" type="datetime1">
              <a:rPr lang="en-US" smtClean="0"/>
              <a:t>8/17/2024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41FAD4-9070-7635-F531-8114A23AB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A8C8E14-F523-307E-CC29-5D2AE737B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352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A6C62-02B2-4D48-BD5D-BE0FC54A0BA4}"/>
              </a:ext>
            </a:extLst>
          </p:cNvPr>
          <p:cNvSpPr txBox="1"/>
          <p:nvPr/>
        </p:nvSpPr>
        <p:spPr>
          <a:xfrm>
            <a:off x="0" y="85178"/>
            <a:ext cx="2287806" cy="551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82" b="1" dirty="0">
                <a:latin typeface="Arial" panose="020B0604020202020204" pitchFamily="34" charset="0"/>
              </a:rPr>
              <a:t>Key Points: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72122D-30BC-4127-A1FA-50D41AA3597F}"/>
              </a:ext>
            </a:extLst>
          </p:cNvPr>
          <p:cNvSpPr txBox="1"/>
          <p:nvPr/>
        </p:nvSpPr>
        <p:spPr>
          <a:xfrm>
            <a:off x="811510" y="701050"/>
            <a:ext cx="5355967" cy="5776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34" indent="-120034"/>
            <a:r>
              <a:rPr lang="en-US" sz="2052" b="1" dirty="0">
                <a:latin typeface="Arial" panose="020B0604020202020204" pitchFamily="34" charset="0"/>
              </a:rPr>
              <a:t>Binding:</a:t>
            </a:r>
          </a:p>
          <a:p>
            <a:pPr marL="606926" lvl="1" indent="-120034"/>
            <a:r>
              <a:rPr lang="en-US" sz="2052" dirty="0">
                <a:latin typeface="Arial" panose="020B0604020202020204" pitchFamily="34" charset="0"/>
              </a:rPr>
              <a:t>Folded proteins have </a:t>
            </a:r>
            <a:r>
              <a:rPr lang="en-US" sz="2052" b="1" i="1" dirty="0">
                <a:solidFill>
                  <a:srgbClr val="C00000"/>
                </a:solidFill>
                <a:latin typeface="Arial" panose="020B0604020202020204" pitchFamily="34" charset="0"/>
              </a:rPr>
              <a:t>binding sites </a:t>
            </a:r>
            <a:r>
              <a:rPr lang="en-US" sz="2052" dirty="0">
                <a:latin typeface="Arial" panose="020B0604020202020204" pitchFamily="34" charset="0"/>
              </a:rPr>
              <a:t>that recognize other molecules (</a:t>
            </a:r>
            <a:r>
              <a:rPr lang="en-US" sz="2052" b="1" i="1" dirty="0">
                <a:solidFill>
                  <a:srgbClr val="C00000"/>
                </a:solidFill>
                <a:latin typeface="Arial" panose="020B0604020202020204" pitchFamily="34" charset="0"/>
              </a:rPr>
              <a:t>ligands</a:t>
            </a:r>
            <a:r>
              <a:rPr lang="en-US" sz="2052" dirty="0">
                <a:latin typeface="Arial" panose="020B0604020202020204" pitchFamily="34" charset="0"/>
              </a:rPr>
              <a:t>) using </a:t>
            </a:r>
            <a:r>
              <a:rPr lang="en-US" sz="2052" b="1" i="1" dirty="0">
                <a:latin typeface="Arial" panose="020B0604020202020204" pitchFamily="34" charset="0"/>
              </a:rPr>
              <a:t>any and all </a:t>
            </a:r>
            <a:r>
              <a:rPr lang="en-US" sz="2052" dirty="0">
                <a:latin typeface="Arial" panose="020B0604020202020204" pitchFamily="34" charset="0"/>
              </a:rPr>
              <a:t>of the following:</a:t>
            </a:r>
          </a:p>
          <a:p>
            <a:pPr marL="791202" lvl="1" indent="-304310">
              <a:buFont typeface="Arial" panose="020B0604020202020204" pitchFamily="34" charset="0"/>
              <a:buChar char="•"/>
            </a:pPr>
            <a:r>
              <a:rPr lang="en-US" sz="2052" dirty="0">
                <a:latin typeface="Arial" panose="020B0604020202020204" pitchFamily="34" charset="0"/>
              </a:rPr>
              <a:t>H-bonds,</a:t>
            </a:r>
          </a:p>
          <a:p>
            <a:pPr marL="791202" lvl="1" indent="-304310">
              <a:buFont typeface="Arial" panose="020B0604020202020204" pitchFamily="34" charset="0"/>
              <a:buChar char="•"/>
            </a:pPr>
            <a:r>
              <a:rPr lang="en-US" sz="2052" dirty="0">
                <a:latin typeface="Arial" panose="020B0604020202020204" pitchFamily="34" charset="0"/>
              </a:rPr>
              <a:t>van der Waals,</a:t>
            </a:r>
          </a:p>
          <a:p>
            <a:pPr marL="791202" lvl="1" indent="-304310">
              <a:buFont typeface="Arial" panose="020B0604020202020204" pitchFamily="34" charset="0"/>
              <a:buChar char="•"/>
            </a:pPr>
            <a:r>
              <a:rPr lang="en-US" sz="2052" dirty="0">
                <a:latin typeface="Arial" panose="020B0604020202020204" pitchFamily="34" charset="0"/>
              </a:rPr>
              <a:t>Electrostatic, </a:t>
            </a:r>
          </a:p>
          <a:p>
            <a:pPr marL="791202" lvl="1" indent="-304310">
              <a:buFont typeface="Arial" panose="020B0604020202020204" pitchFamily="34" charset="0"/>
              <a:buChar char="•"/>
            </a:pPr>
            <a:r>
              <a:rPr lang="en-US" sz="2052" dirty="0">
                <a:latin typeface="Arial" panose="020B0604020202020204" pitchFamily="34" charset="0"/>
              </a:rPr>
              <a:t>Non-polar interactions (hydrophobic)</a:t>
            </a:r>
          </a:p>
          <a:p>
            <a:pPr lvl="1"/>
            <a:endParaRPr lang="en-US" sz="2052" dirty="0">
              <a:latin typeface="Arial" panose="020B0604020202020204" pitchFamily="34" charset="0"/>
            </a:endParaRPr>
          </a:p>
          <a:p>
            <a:pPr lvl="1"/>
            <a:r>
              <a:rPr lang="en-US" sz="2052" dirty="0">
                <a:latin typeface="Arial" panose="020B0604020202020204" pitchFamily="34" charset="0"/>
              </a:rPr>
              <a:t>Binding is </a:t>
            </a:r>
            <a:r>
              <a:rPr lang="en-US" sz="2052" b="1" dirty="0">
                <a:latin typeface="Arial" panose="020B0604020202020204" pitchFamily="34" charset="0"/>
              </a:rPr>
              <a:t>reversible</a:t>
            </a:r>
            <a:r>
              <a:rPr lang="en-US" sz="2052" dirty="0">
                <a:latin typeface="Arial" panose="020B0604020202020204" pitchFamily="34" charset="0"/>
              </a:rPr>
              <a:t> </a:t>
            </a:r>
          </a:p>
          <a:p>
            <a:pPr lvl="1"/>
            <a:endParaRPr lang="en-US" sz="2052" dirty="0">
              <a:latin typeface="Arial" panose="020B0604020202020204" pitchFamily="34" charset="0"/>
            </a:endParaRPr>
          </a:p>
          <a:p>
            <a:pPr lvl="1"/>
            <a:r>
              <a:rPr lang="en-US" sz="2052" dirty="0">
                <a:latin typeface="Arial" panose="020B0604020202020204" pitchFamily="34" charset="0"/>
              </a:rPr>
              <a:t>Binding is </a:t>
            </a:r>
            <a:r>
              <a:rPr lang="en-US" sz="2052" b="1" dirty="0">
                <a:latin typeface="Arial" panose="020B0604020202020204" pitchFamily="34" charset="0"/>
              </a:rPr>
              <a:t>saturable</a:t>
            </a:r>
          </a:p>
          <a:p>
            <a:pPr lvl="1"/>
            <a:endParaRPr lang="en-US" sz="2052" dirty="0">
              <a:latin typeface="Arial" panose="020B0604020202020204" pitchFamily="34" charset="0"/>
            </a:endParaRPr>
          </a:p>
          <a:p>
            <a:pPr lvl="1"/>
            <a:r>
              <a:rPr lang="en-US" sz="2052" dirty="0">
                <a:latin typeface="Arial" panose="020B0604020202020204" pitchFamily="34" charset="0"/>
              </a:rPr>
              <a:t>Binding ½ point (Y=0.5) occurs at K</a:t>
            </a:r>
            <a:r>
              <a:rPr lang="en-US" sz="2052" baseline="-25000" dirty="0">
                <a:latin typeface="Arial" panose="020B0604020202020204" pitchFamily="34" charset="0"/>
              </a:rPr>
              <a:t>D</a:t>
            </a:r>
          </a:p>
          <a:p>
            <a:pPr lvl="1"/>
            <a:r>
              <a:rPr lang="en-US" sz="2052" i="1" dirty="0">
                <a:solidFill>
                  <a:srgbClr val="C00000"/>
                </a:solidFill>
                <a:latin typeface="Arial" panose="020B0604020202020204" pitchFamily="34" charset="0"/>
              </a:rPr>
              <a:t>The higher the affinity (strength of interaction), the lower the K</a:t>
            </a:r>
            <a:r>
              <a:rPr lang="en-US" sz="2052" i="1" baseline="-25000" dirty="0">
                <a:solidFill>
                  <a:srgbClr val="C00000"/>
                </a:solidFill>
                <a:latin typeface="Arial" panose="020B0604020202020204" pitchFamily="34" charset="0"/>
              </a:rPr>
              <a:t>D</a:t>
            </a:r>
            <a:endParaRPr lang="en-US" sz="2052" i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endParaRPr lang="en-US" sz="2052" b="1" dirty="0">
              <a:latin typeface="Arial" panose="020B0604020202020204" pitchFamily="34" charset="0"/>
            </a:endParaRPr>
          </a:p>
          <a:p>
            <a:endParaRPr lang="en-US" sz="2052" dirty="0">
              <a:latin typeface="Arial" panose="020B0604020202020204" pitchFamily="34" charset="0"/>
            </a:endParaRP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6EFFD6A4-DBDA-625B-F606-50C0C15AD2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8"/>
          <a:stretch/>
        </p:blipFill>
        <p:spPr>
          <a:xfrm>
            <a:off x="6654384" y="133818"/>
            <a:ext cx="4244723" cy="2358521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9AC54A4-F0AC-008B-38C2-B2F7B6D0E2B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34813" y="2231465"/>
          <a:ext cx="3256026" cy="482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3" imgW="2914243" imgH="4286250" progId="MDLDrawOLE.MDLDrawObject.1">
                  <p:embed/>
                </p:oleObj>
              </mc:Choice>
              <mc:Fallback>
                <p:oleObj name="MDLDrawObject Class" r:id="rId3" imgW="2914243" imgH="4286250" progId="MDLDrawOLE.MDLDrawObject.1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69AC54A4-F0AC-008B-38C2-B2F7B6D0E2B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34813" y="2231465"/>
                        <a:ext cx="3256026" cy="48222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B3615D0-6881-A3E9-857F-52BFA4423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31D95-7D69-44CA-A441-EDC6403C6272}" type="datetime1">
              <a:rPr lang="en-US" smtClean="0"/>
              <a:t>8/17/2024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0109030-56D0-173B-349B-496C8E304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3555B65-CCBF-AA7E-A8F8-7D53B0DAD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8072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782201"/>
            <a:ext cx="5295104" cy="482003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1278"/>
              </a:spcBef>
            </a:pPr>
            <a:r>
              <a:rPr lang="en-US" sz="1917" b="1" dirty="0"/>
              <a:t>Enzymes</a:t>
            </a:r>
            <a:r>
              <a:rPr lang="en-US" sz="1917" dirty="0"/>
              <a:t> are protein or RNA catalysts. They increase the rate of the reaction.</a:t>
            </a:r>
          </a:p>
          <a:p>
            <a:pPr>
              <a:lnSpc>
                <a:spcPct val="90000"/>
              </a:lnSpc>
              <a:spcBef>
                <a:spcPts val="1278"/>
              </a:spcBef>
            </a:pPr>
            <a:r>
              <a:rPr lang="en-US" sz="1917" dirty="0"/>
              <a:t>They bind “substrates” and convert them to “products”.  Usually, the substrate undergoes a chemical reaction and is changed in its structure.</a:t>
            </a:r>
          </a:p>
          <a:p>
            <a:pPr>
              <a:lnSpc>
                <a:spcPct val="90000"/>
              </a:lnSpc>
              <a:spcBef>
                <a:spcPts val="1278"/>
              </a:spcBef>
            </a:pPr>
            <a:r>
              <a:rPr lang="en-US" sz="1917" dirty="0"/>
              <a:t>Most biological chemical reactions occur at meaningful rates only in the presence of an enzyme.</a:t>
            </a:r>
          </a:p>
          <a:p>
            <a:pPr>
              <a:lnSpc>
                <a:spcPct val="90000"/>
              </a:lnSpc>
              <a:spcBef>
                <a:spcPts val="1278"/>
              </a:spcBef>
            </a:pPr>
            <a:r>
              <a:rPr lang="en-US" sz="1917" dirty="0"/>
              <a:t>Substrates bind specifically to the enzyme’s </a:t>
            </a:r>
            <a:r>
              <a:rPr lang="en-US" sz="1917" b="1" dirty="0">
                <a:solidFill>
                  <a:srgbClr val="C00000"/>
                </a:solidFill>
              </a:rPr>
              <a:t>active</a:t>
            </a:r>
            <a:r>
              <a:rPr lang="en-US" sz="1917" dirty="0">
                <a:solidFill>
                  <a:srgbClr val="C00000"/>
                </a:solidFill>
              </a:rPr>
              <a:t> </a:t>
            </a:r>
            <a:r>
              <a:rPr lang="en-US" sz="1917" b="1" dirty="0">
                <a:solidFill>
                  <a:srgbClr val="C00000"/>
                </a:solidFill>
              </a:rPr>
              <a:t>site</a:t>
            </a:r>
            <a:r>
              <a:rPr lang="en-US" sz="1917" b="1" dirty="0"/>
              <a:t>, </a:t>
            </a:r>
            <a:r>
              <a:rPr lang="en-US" sz="1917" dirty="0"/>
              <a:t>interacting with amino acid side chains (or RNA bases).  Usually a single enzyme binds one substrate.</a:t>
            </a:r>
          </a:p>
          <a:p>
            <a:pPr>
              <a:lnSpc>
                <a:spcPct val="90000"/>
              </a:lnSpc>
              <a:spcBef>
                <a:spcPts val="1278"/>
              </a:spcBef>
            </a:pPr>
            <a:r>
              <a:rPr lang="en-US" sz="1917" dirty="0"/>
              <a:t>The chemical change caused by the enzyme is catalyzed by additional functional groups in the active site.</a:t>
            </a:r>
          </a:p>
          <a:p>
            <a:pPr>
              <a:lnSpc>
                <a:spcPct val="90000"/>
              </a:lnSpc>
              <a:spcBef>
                <a:spcPts val="1278"/>
              </a:spcBef>
            </a:pPr>
            <a:r>
              <a:rPr lang="en-US" sz="1917" dirty="0"/>
              <a:t>Many enzymes undergo a conformational change when the substrates are bound to the active site; this change is called an </a:t>
            </a:r>
            <a:r>
              <a:rPr lang="en-US" sz="1917" b="1" dirty="0">
                <a:solidFill>
                  <a:srgbClr val="C00000"/>
                </a:solidFill>
              </a:rPr>
              <a:t>induced fit</a:t>
            </a:r>
            <a:r>
              <a:rPr lang="en-US" sz="1917" dirty="0"/>
              <a:t>.</a:t>
            </a:r>
          </a:p>
          <a:p>
            <a:pPr marL="0" indent="0">
              <a:lnSpc>
                <a:spcPct val="90000"/>
              </a:lnSpc>
              <a:buNone/>
            </a:pPr>
            <a:endParaRPr lang="en-US" sz="1917" dirty="0"/>
          </a:p>
          <a:p>
            <a:pPr>
              <a:lnSpc>
                <a:spcPct val="90000"/>
              </a:lnSpc>
            </a:pPr>
            <a:endParaRPr lang="en-US" sz="1917" dirty="0"/>
          </a:p>
          <a:p>
            <a:pPr marL="978860" lvl="1" indent="-491965">
              <a:buFont typeface="Times New Roman" pitchFamily="18" charset="0"/>
              <a:buAutoNum type="arabicPeriod"/>
            </a:pPr>
            <a:endParaRPr lang="en-US" sz="1917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991976-7AB0-4692-B274-2C83A68DD5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67"/>
          <a:stretch/>
        </p:blipFill>
        <p:spPr>
          <a:xfrm>
            <a:off x="5437118" y="2841726"/>
            <a:ext cx="7150354" cy="2132329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F85A20D-CA72-4737-A1B6-65CAC71A7B7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05175" y="4920904"/>
          <a:ext cx="5183532" cy="16397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4" imgW="4981565" imgH="1581014" progId="MDLDrawOLE.MDLDrawObject.1">
                  <p:embed/>
                </p:oleObj>
              </mc:Choice>
              <mc:Fallback>
                <p:oleObj name="MDLDrawObject Class" r:id="rId4" imgW="4981565" imgH="1581014" progId="MDLDrawOLE.MDLDrawObject.1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AF85A20D-CA72-4737-A1B6-65CAC71A7B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5175" y="4920904"/>
                        <a:ext cx="5183532" cy="16397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791871E-755C-4069-8DAA-540FA543E749}"/>
              </a:ext>
            </a:extLst>
          </p:cNvPr>
          <p:cNvSpPr txBox="1"/>
          <p:nvPr/>
        </p:nvSpPr>
        <p:spPr>
          <a:xfrm>
            <a:off x="6391456" y="6443529"/>
            <a:ext cx="1398140" cy="408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52" dirty="0">
                <a:solidFill>
                  <a:srgbClr val="FF0000"/>
                </a:solidFill>
                <a:latin typeface="Arial" panose="020B0604020202020204" pitchFamily="34" charset="0"/>
              </a:rPr>
              <a:t>substrates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845660-4FD5-4133-B79E-DD659DAED7E3}"/>
              </a:ext>
            </a:extLst>
          </p:cNvPr>
          <p:cNvSpPr txBox="1"/>
          <p:nvPr/>
        </p:nvSpPr>
        <p:spPr>
          <a:xfrm>
            <a:off x="9420354" y="6494239"/>
            <a:ext cx="1192955" cy="408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52" dirty="0">
                <a:solidFill>
                  <a:srgbClr val="FF0000"/>
                </a:solidFill>
                <a:latin typeface="Arial" panose="020B0604020202020204" pitchFamily="34" charset="0"/>
              </a:rPr>
              <a:t>products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4F70D9-80A3-4939-84B0-5D65C277FA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2"/>
          <a:stretch/>
        </p:blipFill>
        <p:spPr>
          <a:xfrm>
            <a:off x="6410930" y="357355"/>
            <a:ext cx="4322934" cy="175775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CAE98C3-8379-3C0C-9EB6-9EFB396F6A58}"/>
              </a:ext>
            </a:extLst>
          </p:cNvPr>
          <p:cNvSpPr txBox="1"/>
          <p:nvPr/>
        </p:nvSpPr>
        <p:spPr>
          <a:xfrm>
            <a:off x="2090948" y="192256"/>
            <a:ext cx="2859264" cy="551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982" dirty="0">
                <a:latin typeface="Arial" panose="020B0604020202020204" pitchFamily="34" charset="0"/>
              </a:rPr>
              <a:t>Enzymes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41218C-781B-3ACB-BAEA-06ECEFF90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82A98-C87F-4D51-9E4F-8EB631186A5D}" type="datetime1">
              <a:rPr lang="en-US" smtClean="0"/>
              <a:t>8/17/2024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291EC3-1491-F9F8-56BB-992A92270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463C8BE-FDED-E4B2-5B5D-995E3A9FF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2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Table 4-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92"/>
          <a:stretch/>
        </p:blipFill>
        <p:spPr bwMode="auto">
          <a:xfrm>
            <a:off x="1510187" y="538748"/>
            <a:ext cx="9963789" cy="4962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810161-7329-4B99-A659-14E1FFEAB118}"/>
              </a:ext>
            </a:extLst>
          </p:cNvPr>
          <p:cNvSpPr txBox="1"/>
          <p:nvPr/>
        </p:nvSpPr>
        <p:spPr>
          <a:xfrm>
            <a:off x="1298417" y="5732412"/>
            <a:ext cx="10459274" cy="72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04310" indent="-304310">
              <a:buFont typeface="Arial" panose="020B0604020202020204" pitchFamily="34" charset="0"/>
              <a:buChar char="•"/>
            </a:pPr>
            <a:r>
              <a:rPr lang="en-US" sz="2052" dirty="0">
                <a:latin typeface="Arial" panose="020B0604020202020204" pitchFamily="34" charset="0"/>
              </a:rPr>
              <a:t>Most enzyme names end in “-</a:t>
            </a:r>
            <a:r>
              <a:rPr lang="en-US" sz="2052" dirty="0" err="1">
                <a:latin typeface="Arial" panose="020B0604020202020204" pitchFamily="34" charset="0"/>
              </a:rPr>
              <a:t>ase</a:t>
            </a:r>
            <a:r>
              <a:rPr lang="en-US" sz="2052" dirty="0">
                <a:latin typeface="Arial" panose="020B0604020202020204" pitchFamily="34" charset="0"/>
              </a:rPr>
              <a:t>”</a:t>
            </a:r>
          </a:p>
          <a:p>
            <a:pPr marL="304310" indent="-304310">
              <a:buFont typeface="Arial" panose="020B0604020202020204" pitchFamily="34" charset="0"/>
              <a:buChar char="•"/>
            </a:pPr>
            <a:r>
              <a:rPr lang="en-US" sz="2052" dirty="0">
                <a:latin typeface="Arial" panose="020B0604020202020204" pitchFamily="34" charset="0"/>
              </a:rPr>
              <a:t>Usually named by their substrates and the reactions they </a:t>
            </a:r>
            <a:r>
              <a:rPr lang="en-US" sz="2052" dirty="0" err="1">
                <a:latin typeface="Arial" panose="020B0604020202020204" pitchFamily="34" charset="0"/>
              </a:rPr>
              <a:t>catalyse</a:t>
            </a:r>
            <a:r>
              <a:rPr lang="en-US" sz="2052" dirty="0">
                <a:latin typeface="Arial" panose="020B0604020202020204" pitchFamily="34" charset="0"/>
              </a:rPr>
              <a:t>, i.e. glucose kinase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B8D5E2-97E4-4BC2-8C96-C695A6E2D37A}"/>
              </a:ext>
            </a:extLst>
          </p:cNvPr>
          <p:cNvSpPr txBox="1"/>
          <p:nvPr/>
        </p:nvSpPr>
        <p:spPr>
          <a:xfrm>
            <a:off x="4468717" y="62684"/>
            <a:ext cx="5155579" cy="551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82" dirty="0">
                <a:latin typeface="Arial" panose="020B0604020202020204" pitchFamily="34" charset="0"/>
              </a:rPr>
              <a:t>Enzyme – Chemical Diversity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497759F-28A5-11FA-52E7-EA44A59DF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87902-3C74-49A3-AAB2-037C6464CE6F}" type="datetime1">
              <a:rPr lang="en-US" smtClean="0"/>
              <a:t>8/17/2024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DECB0BE-BCB4-5C34-AFC4-58FE2AA8A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26C0D72-C354-A942-E406-7C15C34CB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140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99EADE9-3DBB-45DB-838B-119AFCBC760B}"/>
              </a:ext>
            </a:extLst>
          </p:cNvPr>
          <p:cNvSpPr txBox="1"/>
          <p:nvPr/>
        </p:nvSpPr>
        <p:spPr>
          <a:xfrm>
            <a:off x="3043347" y="80404"/>
            <a:ext cx="6897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</a:rPr>
              <a:t>Example of Active Site Functional Groups: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F61ECA-6A48-490E-85A2-FEEB51E370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834" y="1803536"/>
            <a:ext cx="3327192" cy="16895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C4A4DD-4DD3-4A3E-A2F6-F0E70F2BE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4783" y="1799825"/>
            <a:ext cx="4217278" cy="278808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2300BE-BDE6-4D7D-AF9B-604BEBABBE6E}"/>
              </a:ext>
            </a:extLst>
          </p:cNvPr>
          <p:cNvSpPr/>
          <p:nvPr/>
        </p:nvSpPr>
        <p:spPr>
          <a:xfrm>
            <a:off x="4027146" y="4664804"/>
            <a:ext cx="3922677" cy="3545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4" dirty="0">
                <a:latin typeface="Arial" panose="020B0604020202020204" pitchFamily="34" charset="0"/>
              </a:rPr>
              <a:t>https://shirleychemproject.weebly.com/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1851B729-4C4E-4B01-A326-497710C30F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6120" y="4426168"/>
          <a:ext cx="3761843" cy="2635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6" imgW="7286002" imgH="5104874" progId="MDLDrawOLE.MDLDrawObject.1">
                  <p:embed/>
                </p:oleObj>
              </mc:Choice>
              <mc:Fallback>
                <p:oleObj name="MDLDrawObject Class" r:id="rId6" imgW="7286002" imgH="5104874" progId="MDLDrawOLE.MDLDrawObject.1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1851B729-4C4E-4B01-A326-497710C30F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6120" y="4426168"/>
                        <a:ext cx="3761843" cy="26357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5C0B108-4FFC-479D-8923-208B06543691}"/>
              </a:ext>
            </a:extLst>
          </p:cNvPr>
          <p:cNvSpPr txBox="1"/>
          <p:nvPr/>
        </p:nvSpPr>
        <p:spPr>
          <a:xfrm>
            <a:off x="689591" y="1379874"/>
            <a:ext cx="1778051" cy="408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52" dirty="0">
                <a:latin typeface="Arial" panose="020B0604020202020204" pitchFamily="34" charset="0"/>
              </a:rPr>
              <a:t>Catalytic triad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1DC944-5171-EC7C-6DEE-7467DE2FC2D0}"/>
              </a:ext>
            </a:extLst>
          </p:cNvPr>
          <p:cNvSpPr txBox="1"/>
          <p:nvPr/>
        </p:nvSpPr>
        <p:spPr>
          <a:xfrm>
            <a:off x="251459" y="4798555"/>
            <a:ext cx="1516221" cy="40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52" dirty="0">
                <a:latin typeface="Arial" panose="020B0604020202020204" pitchFamily="34" charset="0"/>
              </a:rPr>
              <a:t>Substrate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8D2B6E-AAB6-5D9A-EFD2-55F16A5BD189}"/>
              </a:ext>
            </a:extLst>
          </p:cNvPr>
          <p:cNvSpPr txBox="1"/>
          <p:nvPr/>
        </p:nvSpPr>
        <p:spPr>
          <a:xfrm>
            <a:off x="3141194" y="6094231"/>
            <a:ext cx="1221809" cy="408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52" dirty="0">
                <a:latin typeface="Arial" panose="020B0604020202020204" pitchFamily="34" charset="0"/>
              </a:rPr>
              <a:t>Products</a:t>
            </a:r>
          </a:p>
        </p:txBody>
      </p:sp>
      <p:pic>
        <p:nvPicPr>
          <p:cNvPr id="14" name="trypsin">
            <a:hlinkClick r:id="" action="ppaction://media"/>
            <a:extLst>
              <a:ext uri="{FF2B5EF4-FFF2-40B4-BE49-F238E27FC236}">
                <a16:creationId xmlns:a16="http://schemas.microsoft.com/office/drawing/2014/main" id="{1DD9966C-48A5-D437-348A-5DA043D352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9729" y="1541952"/>
            <a:ext cx="3938529" cy="42198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A8D0881-CA74-BCEC-00C5-AF3401B72679}"/>
              </a:ext>
            </a:extLst>
          </p:cNvPr>
          <p:cNvSpPr txBox="1"/>
          <p:nvPr/>
        </p:nvSpPr>
        <p:spPr>
          <a:xfrm>
            <a:off x="8439706" y="5761805"/>
            <a:ext cx="3105337" cy="408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52" dirty="0">
                <a:latin typeface="Arial" panose="020B0604020202020204" pitchFamily="34" charset="0"/>
              </a:rPr>
              <a:t>Disulfide bonds in trypsin</a:t>
            </a:r>
          </a:p>
        </p:txBody>
      </p:sp>
      <p:pic>
        <p:nvPicPr>
          <p:cNvPr id="17" name="Picture 2" descr="Figure 4-30a">
            <a:extLst>
              <a:ext uri="{FF2B5EF4-FFF2-40B4-BE49-F238E27FC236}">
                <a16:creationId xmlns:a16="http://schemas.microsoft.com/office/drawing/2014/main" id="{B87B8100-F875-CFA7-E896-D8C9CF7A1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37" y="3581631"/>
            <a:ext cx="3693716" cy="106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BF0DB15-BB93-929D-B3FD-6F79FAB965ED}"/>
              </a:ext>
            </a:extLst>
          </p:cNvPr>
          <p:cNvSpPr txBox="1"/>
          <p:nvPr/>
        </p:nvSpPr>
        <p:spPr>
          <a:xfrm>
            <a:off x="576846" y="652358"/>
            <a:ext cx="64929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</a:rPr>
              <a:t>Catalytic triad (Asp, His, Ser) in Protease Trypsin cleaves after Lys Residues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527503-63E4-B035-66A6-A39FB61F0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269C6-922A-4D4A-B4C9-A59C1A8DDC48}" type="datetime1">
              <a:rPr lang="en-US" smtClean="0"/>
              <a:t>8/17/2024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8C7EB9-5827-1A2B-817C-572D0036D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58993-00AB-8985-2712-E6FEFABFD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37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08_11_free_energy_change_U">
            <a:extLst>
              <a:ext uri="{FF2B5EF4-FFF2-40B4-BE49-F238E27FC236}">
                <a16:creationId xmlns:a16="http://schemas.microsoft.com/office/drawing/2014/main" id="{41253BF0-5E9E-1C6D-F579-0D92401CC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4"/>
          <a:stretch>
            <a:fillRect/>
          </a:stretch>
        </p:blipFill>
        <p:spPr bwMode="auto">
          <a:xfrm>
            <a:off x="5721611" y="1714833"/>
            <a:ext cx="6900840" cy="429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38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334461" y="172678"/>
            <a:ext cx="7380159" cy="336810"/>
          </a:xfrm>
        </p:spPr>
        <p:txBody>
          <a:bodyPr>
            <a:noAutofit/>
          </a:bodyPr>
          <a:lstStyle/>
          <a:p>
            <a:pPr eaLnBrk="1" hangingPunct="1"/>
            <a:r>
              <a:rPr lang="en-US" sz="2982" dirty="0"/>
              <a:t>How Do Enzymes Increase Rates?</a:t>
            </a:r>
          </a:p>
        </p:txBody>
      </p:sp>
      <p:sp>
        <p:nvSpPr>
          <p:cNvPr id="3338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7350" y="3578336"/>
            <a:ext cx="5443881" cy="289306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917" dirty="0"/>
              <a:t>Interactions between the enzyme and the substrate stabilize the </a:t>
            </a:r>
            <a:r>
              <a:rPr lang="en-US" sz="1917" b="1" dirty="0"/>
              <a:t>transition state</a:t>
            </a:r>
            <a:r>
              <a:rPr lang="en-US" sz="1917" dirty="0"/>
              <a:t> (X) and lower the activation energy required for the reaction to proceed. </a:t>
            </a:r>
          </a:p>
          <a:p>
            <a:pPr>
              <a:spcBef>
                <a:spcPts val="0"/>
              </a:spcBef>
            </a:pPr>
            <a:r>
              <a:rPr lang="en-US" sz="1917" dirty="0"/>
              <a:t>Stabilization can include:</a:t>
            </a:r>
          </a:p>
          <a:p>
            <a:pPr lvl="1">
              <a:spcBef>
                <a:spcPts val="0"/>
              </a:spcBef>
            </a:pPr>
            <a:r>
              <a:rPr lang="en-US" sz="1917" dirty="0"/>
              <a:t>Pre- alignment of key groups in the active site, reducing entropy cost of organizing groups.</a:t>
            </a:r>
          </a:p>
          <a:p>
            <a:pPr lvl="1">
              <a:spcBef>
                <a:spcPts val="0"/>
              </a:spcBef>
            </a:pPr>
            <a:r>
              <a:rPr lang="en-US" sz="1917" dirty="0"/>
              <a:t>Direct interactions with the transition state (see diagram, N-H group interacts more favorably with the transition state)</a:t>
            </a:r>
          </a:p>
          <a:p>
            <a:pPr>
              <a:spcBef>
                <a:spcPts val="0"/>
              </a:spcBef>
            </a:pPr>
            <a:endParaRPr lang="en-US" sz="1917" dirty="0"/>
          </a:p>
          <a:p>
            <a:pPr>
              <a:spcBef>
                <a:spcPts val="0"/>
              </a:spcBef>
            </a:pPr>
            <a:endParaRPr lang="en-US" sz="1917" dirty="0"/>
          </a:p>
          <a:p>
            <a:pPr>
              <a:spcBef>
                <a:spcPts val="0"/>
              </a:spcBef>
              <a:buNone/>
            </a:pPr>
            <a:endParaRPr lang="en-US" sz="1917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98582C-B027-4AB9-9594-0A41554885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2"/>
          <a:stretch/>
        </p:blipFill>
        <p:spPr>
          <a:xfrm>
            <a:off x="6054259" y="4912708"/>
            <a:ext cx="6790583" cy="20369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56EEDFA-810E-692E-E755-A6C54116B118}"/>
              </a:ext>
            </a:extLst>
          </p:cNvPr>
          <p:cNvSpPr txBox="1"/>
          <p:nvPr/>
        </p:nvSpPr>
        <p:spPr>
          <a:xfrm>
            <a:off x="140368" y="770644"/>
            <a:ext cx="5926002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324" indent="-304324">
              <a:buFont typeface="Arial" panose="020B0604020202020204" pitchFamily="34" charset="0"/>
              <a:buChar char="•"/>
            </a:pPr>
            <a:r>
              <a:rPr lang="en-US" sz="2130" b="1" dirty="0">
                <a:solidFill>
                  <a:srgbClr val="C00000"/>
                </a:solidFill>
                <a:latin typeface="Arial" panose="020B0604020202020204" pitchFamily="34" charset="0"/>
              </a:rPr>
              <a:t>Transition state </a:t>
            </a:r>
            <a:r>
              <a:rPr lang="en-US" sz="2130" dirty="0">
                <a:latin typeface="Arial" panose="020B0604020202020204" pitchFamily="34" charset="0"/>
              </a:rPr>
              <a:t>= high energy intermediate that occurs during the reaction.</a:t>
            </a:r>
          </a:p>
          <a:p>
            <a:pPr marL="304324" indent="-304324">
              <a:buFont typeface="Arial" panose="020B0604020202020204" pitchFamily="34" charset="0"/>
              <a:buChar char="•"/>
            </a:pPr>
            <a:r>
              <a:rPr lang="en-US" sz="2130" dirty="0">
                <a:latin typeface="Arial" panose="020B0604020202020204" pitchFamily="34" charset="0"/>
              </a:rPr>
              <a:t>Energy barrier is called the activation energy.</a:t>
            </a:r>
          </a:p>
          <a:p>
            <a:pPr marL="304324" indent="-304324">
              <a:buFont typeface="Arial" panose="020B0604020202020204" pitchFamily="34" charset="0"/>
              <a:buChar char="•"/>
            </a:pPr>
            <a:r>
              <a:rPr lang="en-US" sz="2130" dirty="0">
                <a:latin typeface="Arial" panose="020B0604020202020204" pitchFamily="34" charset="0"/>
              </a:rPr>
              <a:t>Rate of product formation depends on the concentration of the transition state.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2A0ED8-7EB5-5897-7D06-5B7445226025}"/>
              </a:ext>
            </a:extLst>
          </p:cNvPr>
          <p:cNvSpPr txBox="1"/>
          <p:nvPr/>
        </p:nvSpPr>
        <p:spPr>
          <a:xfrm>
            <a:off x="412551" y="3170211"/>
            <a:ext cx="3584636" cy="408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52" dirty="0">
                <a:solidFill>
                  <a:srgbClr val="FF0000"/>
                </a:solidFill>
                <a:latin typeface="Arial" panose="020B0604020202020204" pitchFamily="34" charset="0"/>
              </a:rPr>
              <a:t>Higher [EX] = Faster reaction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799662-59F3-9322-1550-D57C5D59FE9E}"/>
              </a:ext>
            </a:extLst>
          </p:cNvPr>
          <p:cNvSpPr txBox="1"/>
          <p:nvPr/>
        </p:nvSpPr>
        <p:spPr>
          <a:xfrm>
            <a:off x="412551" y="2591464"/>
            <a:ext cx="2685571" cy="72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52" dirty="0">
                <a:solidFill>
                  <a:srgbClr val="FF0000"/>
                </a:solidFill>
                <a:latin typeface="Arial" panose="020B0604020202020204" pitchFamily="34" charset="0"/>
              </a:rPr>
              <a:t>Low [X] =  Slow reaction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6CDC6D-EF9C-7EF9-9A20-CEA58768A1E7}"/>
              </a:ext>
            </a:extLst>
          </p:cNvPr>
          <p:cNvSpPr txBox="1"/>
          <p:nvPr/>
        </p:nvSpPr>
        <p:spPr>
          <a:xfrm>
            <a:off x="9305315" y="2983447"/>
            <a:ext cx="1256641" cy="7239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52" dirty="0">
                <a:latin typeface="Arial" panose="020B0604020202020204" pitchFamily="34" charset="0"/>
              </a:rPr>
              <a:t>Activation Energy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D928D77-1525-2605-06AB-B2B7B25417A9}"/>
              </a:ext>
            </a:extLst>
          </p:cNvPr>
          <p:cNvGrpSpPr/>
          <p:nvPr/>
        </p:nvGrpSpPr>
        <p:grpSpPr>
          <a:xfrm>
            <a:off x="6495352" y="2465163"/>
            <a:ext cx="1133644" cy="1118382"/>
            <a:chOff x="6099068" y="2138790"/>
            <a:chExt cx="1064480" cy="105015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A0EE9A3-0FE1-A662-4F75-6FD761B1BD3B}"/>
                </a:ext>
              </a:extLst>
            </p:cNvPr>
            <p:cNvSpPr txBox="1"/>
            <p:nvPr/>
          </p:nvSpPr>
          <p:spPr>
            <a:xfrm>
              <a:off x="6099068" y="2138790"/>
              <a:ext cx="1064480" cy="38322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052" dirty="0">
                  <a:latin typeface="Arial" panose="020B0604020202020204" pitchFamily="34" charset="0"/>
                </a:rPr>
                <a:t>Enzyme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A541DE-B55E-7A0A-E309-804FE4223666}"/>
                </a:ext>
              </a:extLst>
            </p:cNvPr>
            <p:cNvSpPr txBox="1"/>
            <p:nvPr/>
          </p:nvSpPr>
          <p:spPr>
            <a:xfrm>
              <a:off x="6269449" y="2423333"/>
              <a:ext cx="320909" cy="765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385"/>
                </a:lnSpc>
              </a:pPr>
              <a:r>
                <a:rPr lang="en-US" sz="1704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|</a:t>
              </a:r>
            </a:p>
            <a:p>
              <a:pPr algn="ctr">
                <a:lnSpc>
                  <a:spcPts val="1385"/>
                </a:lnSpc>
              </a:pPr>
              <a:r>
                <a:rPr lang="en-US" sz="1704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  <a:p>
              <a:pPr algn="ctr">
                <a:lnSpc>
                  <a:spcPts val="1385"/>
                </a:lnSpc>
              </a:pPr>
              <a:r>
                <a:rPr lang="en-US" sz="1704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|</a:t>
              </a:r>
            </a:p>
            <a:p>
              <a:pPr algn="ctr">
                <a:lnSpc>
                  <a:spcPts val="1385"/>
                </a:lnSpc>
              </a:pPr>
              <a:r>
                <a:rPr lang="en-US" sz="1704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D6D5A2-160F-33C5-528D-5AE24FB3D788}"/>
              </a:ext>
            </a:extLst>
          </p:cNvPr>
          <p:cNvGrpSpPr/>
          <p:nvPr/>
        </p:nvGrpSpPr>
        <p:grpSpPr>
          <a:xfrm>
            <a:off x="8819700" y="606777"/>
            <a:ext cx="1133644" cy="1118382"/>
            <a:chOff x="6099068" y="2138790"/>
            <a:chExt cx="1064480" cy="105015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0606B31-F5A9-4A28-CC9A-21B3CC864367}"/>
                </a:ext>
              </a:extLst>
            </p:cNvPr>
            <p:cNvSpPr txBox="1"/>
            <p:nvPr/>
          </p:nvSpPr>
          <p:spPr>
            <a:xfrm>
              <a:off x="6099068" y="2138790"/>
              <a:ext cx="1064480" cy="38322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052" dirty="0">
                  <a:latin typeface="Arial" panose="020B0604020202020204" pitchFamily="34" charset="0"/>
                </a:rPr>
                <a:t>Enzyme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F0C4FA2-FD89-190E-6AB2-6EC14666831A}"/>
                </a:ext>
              </a:extLst>
            </p:cNvPr>
            <p:cNvSpPr txBox="1"/>
            <p:nvPr/>
          </p:nvSpPr>
          <p:spPr>
            <a:xfrm>
              <a:off x="6269449" y="2423333"/>
              <a:ext cx="320909" cy="765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385"/>
                </a:lnSpc>
              </a:pPr>
              <a:r>
                <a:rPr lang="en-US" sz="1704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|</a:t>
              </a:r>
            </a:p>
            <a:p>
              <a:pPr algn="ctr">
                <a:lnSpc>
                  <a:spcPts val="1385"/>
                </a:lnSpc>
              </a:pPr>
              <a:r>
                <a:rPr lang="en-US" sz="1704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  <a:p>
              <a:pPr algn="ctr">
                <a:lnSpc>
                  <a:spcPts val="1385"/>
                </a:lnSpc>
              </a:pPr>
              <a:r>
                <a:rPr lang="en-US" sz="1704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|</a:t>
              </a:r>
            </a:p>
            <a:p>
              <a:pPr algn="ctr">
                <a:lnSpc>
                  <a:spcPts val="1385"/>
                </a:lnSpc>
              </a:pPr>
              <a:r>
                <a:rPr lang="en-US" sz="1704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4EC7F25-A9F4-469A-0988-76F86EDCFB3E}"/>
              </a:ext>
            </a:extLst>
          </p:cNvPr>
          <p:cNvSpPr txBox="1"/>
          <p:nvPr/>
        </p:nvSpPr>
        <p:spPr>
          <a:xfrm>
            <a:off x="10122099" y="1947937"/>
            <a:ext cx="1702493" cy="103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52" dirty="0">
                <a:latin typeface="Arial" panose="020B0604020202020204" pitchFamily="34" charset="0"/>
              </a:rPr>
              <a:t>B – contains H-bond acceptor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C8CD8B-4910-C4E5-07D9-629D9664B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A3997-A7A3-49AC-AD1F-36BC2501DADD}" type="datetime1">
              <a:rPr lang="en-US" smtClean="0"/>
              <a:t>8/17/2024</a:t>
            </a:fld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DB80AC4-5267-5CD5-EC36-B81F36253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BBF43BD-F062-F26D-2AE7-22428F226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06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5">
            <a:extLst>
              <a:ext uri="{FF2B5EF4-FFF2-40B4-BE49-F238E27FC236}">
                <a16:creationId xmlns:a16="http://schemas.microsoft.com/office/drawing/2014/main" id="{B147D2E0-189E-4F6F-B76C-C714D4AB4251}"/>
              </a:ext>
            </a:extLst>
          </p:cNvPr>
          <p:cNvSpPr/>
          <p:nvPr/>
        </p:nvSpPr>
        <p:spPr>
          <a:xfrm>
            <a:off x="4033308" y="686418"/>
            <a:ext cx="762614" cy="5370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61" dirty="0">
              <a:latin typeface="Arial" panose="020B0604020202020204" pitchFamily="34" charset="0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A05B0B12-8945-423F-B8FC-212E14767BCB}"/>
              </a:ext>
            </a:extLst>
          </p:cNvPr>
          <p:cNvSpPr/>
          <p:nvPr/>
        </p:nvSpPr>
        <p:spPr>
          <a:xfrm>
            <a:off x="5903355" y="760009"/>
            <a:ext cx="624295" cy="6040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61" dirty="0">
              <a:latin typeface="Arial" panose="020B0604020202020204" pitchFamily="34" charset="0"/>
            </a:endParaRPr>
          </a:p>
        </p:txBody>
      </p:sp>
      <p:pic>
        <p:nvPicPr>
          <p:cNvPr id="10" name="Online Media 9" title="Gecko Feet: How Do They Stick to Walls? | National Geographic">
            <a:hlinkClick r:id="" action="ppaction://media"/>
            <a:extLst>
              <a:ext uri="{FF2B5EF4-FFF2-40B4-BE49-F238E27FC236}">
                <a16:creationId xmlns:a16="http://schemas.microsoft.com/office/drawing/2014/main" id="{D81E96F9-48A7-4256-B7F5-57FDFE72554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327681" y="1790279"/>
            <a:ext cx="6803053" cy="38267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9D9326B-0C0E-4097-B889-63ADBDD57C0D}"/>
              </a:ext>
            </a:extLst>
          </p:cNvPr>
          <p:cNvSpPr/>
          <p:nvPr/>
        </p:nvSpPr>
        <p:spPr>
          <a:xfrm>
            <a:off x="3254090" y="5811164"/>
            <a:ext cx="3950184" cy="3004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2" dirty="0">
                <a:latin typeface="Arial" panose="020B0604020202020204" pitchFamily="34" charset="0"/>
              </a:rPr>
              <a:t>https://www.youtube.com/watch?v=uhfXbSSrabw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73EFCD-D057-F607-7862-792B2F485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49D91-03C4-4032-91DD-75D277842AE4}" type="datetime1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8CF9C-7BDD-6A51-BA5F-D72ADA468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D777596-C25B-8042-E8F7-BDEE1D928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0" name="Picture 4" descr="Figure 3-1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41"/>
          <a:stretch/>
        </p:blipFill>
        <p:spPr bwMode="auto">
          <a:xfrm>
            <a:off x="635683" y="765391"/>
            <a:ext cx="6086326" cy="179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B6249BD7-BA8C-98B0-8C02-4ED8F13E387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97837" y="457597"/>
          <a:ext cx="5136183" cy="31547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4" imgW="3686009" imgH="2276147" progId="MDLDrawOLE.MDLDrawObject.1">
                  <p:embed/>
                </p:oleObj>
              </mc:Choice>
              <mc:Fallback>
                <p:oleObj name="MDLDrawObject Class" r:id="rId4" imgW="3686009" imgH="2276147" progId="MDLDrawOLE.MDLDrawObject.1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B6249BD7-BA8C-98B0-8C02-4ED8F13E387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7837" y="457597"/>
                        <a:ext cx="5136183" cy="31547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611DC634-F3AD-D6A6-633F-3867554EBDB7}"/>
              </a:ext>
            </a:extLst>
          </p:cNvPr>
          <p:cNvSpPr txBox="1"/>
          <p:nvPr/>
        </p:nvSpPr>
        <p:spPr>
          <a:xfrm>
            <a:off x="7303592" y="3608075"/>
            <a:ext cx="1128835" cy="13554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52" dirty="0">
                <a:latin typeface="Arial" panose="020B0604020202020204" pitchFamily="34" charset="0"/>
              </a:rPr>
              <a:t>[S] = 15</a:t>
            </a:r>
          </a:p>
          <a:p>
            <a:endParaRPr lang="en-US" sz="2052" dirty="0">
              <a:latin typeface="Arial" panose="020B0604020202020204" pitchFamily="34" charset="0"/>
            </a:endParaRPr>
          </a:p>
          <a:p>
            <a:r>
              <a:rPr lang="en-US" sz="2052" dirty="0">
                <a:latin typeface="Arial" panose="020B0604020202020204" pitchFamily="34" charset="0"/>
              </a:rPr>
              <a:t>[X] = 3</a:t>
            </a:r>
          </a:p>
          <a:p>
            <a:r>
              <a:rPr lang="en-US" sz="2052" dirty="0">
                <a:latin typeface="Arial" panose="020B0604020202020204" pitchFamily="34" charset="0"/>
              </a:rPr>
              <a:t>[EX] = 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03145A-E404-F218-5FF3-3C7FC5DCF500}"/>
              </a:ext>
            </a:extLst>
          </p:cNvPr>
          <p:cNvSpPr txBox="1"/>
          <p:nvPr/>
        </p:nvSpPr>
        <p:spPr>
          <a:xfrm>
            <a:off x="7224938" y="4939508"/>
            <a:ext cx="4404405" cy="72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52" i="1" dirty="0">
                <a:solidFill>
                  <a:srgbClr val="0070C0"/>
                </a:solidFill>
                <a:latin typeface="Arial" panose="020B0604020202020204" pitchFamily="34" charset="0"/>
              </a:rPr>
              <a:t>How much faster will the rate be when the enzyme is present?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826C71-F5F5-3A95-1A07-6DF1E3E03120}"/>
              </a:ext>
            </a:extLst>
          </p:cNvPr>
          <p:cNvSpPr txBox="1"/>
          <p:nvPr/>
        </p:nvSpPr>
        <p:spPr>
          <a:xfrm>
            <a:off x="528123" y="2648674"/>
            <a:ext cx="5924024" cy="103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52" dirty="0">
                <a:latin typeface="Arial" panose="020B0604020202020204" pitchFamily="34" charset="0"/>
              </a:rPr>
              <a:t>Lower energy of transition state allows more substrates to reach transition state due to their thermal energy.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1AC590-A52D-B00E-AADA-171E50620626}"/>
              </a:ext>
            </a:extLst>
          </p:cNvPr>
          <p:cNvSpPr txBox="1"/>
          <p:nvPr/>
        </p:nvSpPr>
        <p:spPr>
          <a:xfrm>
            <a:off x="528123" y="111930"/>
            <a:ext cx="4729115" cy="408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52" dirty="0">
                <a:latin typeface="Arial" panose="020B0604020202020204" pitchFamily="34" charset="0"/>
              </a:rPr>
              <a:t>A model of transition state stabilization.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EAB569-02A5-3418-D36F-A86B4137E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196A9-1C2A-4597-8411-24C498D0DC63}" type="datetime1">
              <a:rPr lang="en-US" smtClean="0"/>
              <a:t>8/17/2024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52DE82-0948-3711-5E46-D34FBF0A1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9D21CF-F274-7B63-57A7-8D4C9A573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8872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5DA3872-C87B-996A-C657-52C43FB858D1}"/>
              </a:ext>
            </a:extLst>
          </p:cNvPr>
          <p:cNvSpPr txBox="1"/>
          <p:nvPr/>
        </p:nvSpPr>
        <p:spPr>
          <a:xfrm>
            <a:off x="3096856" y="105665"/>
            <a:ext cx="7438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latin typeface="Arial" panose="020B0604020202020204" pitchFamily="34" charset="0"/>
              </a:rPr>
              <a:t>Enzymes, Metabolic Pathways, and Diseases</a:t>
            </a:r>
          </a:p>
        </p:txBody>
      </p:sp>
      <p:pic>
        <p:nvPicPr>
          <p:cNvPr id="7" name="Picture 6" descr="A diagram of a molecule&#10;&#10;Description automatically generated">
            <a:extLst>
              <a:ext uri="{FF2B5EF4-FFF2-40B4-BE49-F238E27FC236}">
                <a16:creationId xmlns:a16="http://schemas.microsoft.com/office/drawing/2014/main" id="{5B7D58D1-9E62-723C-FF48-CA21ACFE1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81" y="1570036"/>
            <a:ext cx="4649002" cy="4800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189C01-A21A-2249-A487-CE31249F49EF}"/>
              </a:ext>
            </a:extLst>
          </p:cNvPr>
          <p:cNvSpPr txBox="1"/>
          <p:nvPr/>
        </p:nvSpPr>
        <p:spPr>
          <a:xfrm>
            <a:off x="373449" y="545639"/>
            <a:ext cx="4355680" cy="982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</a:rPr>
              <a:t>Synthetic Pathway for </a:t>
            </a:r>
            <a:r>
              <a:rPr lang="en-US" dirty="0" err="1">
                <a:latin typeface="Arial" panose="020B0604020202020204" pitchFamily="34" charset="0"/>
              </a:rPr>
              <a:t>Phe</a:t>
            </a:r>
            <a:r>
              <a:rPr lang="en-US" dirty="0">
                <a:latin typeface="Arial" panose="020B0604020202020204" pitchFamily="34" charset="0"/>
              </a:rPr>
              <a:t>, Tyr</a:t>
            </a:r>
          </a:p>
          <a:p>
            <a:pPr algn="l"/>
            <a:r>
              <a:rPr lang="en-US" dirty="0">
                <a:latin typeface="Arial" panose="020B0604020202020204" pitchFamily="34" charset="0"/>
              </a:rPr>
              <a:t>(beginning with chorismite)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Each step catalyzed by an enzyme</a:t>
            </a:r>
          </a:p>
        </p:txBody>
      </p:sp>
      <p:pic>
        <p:nvPicPr>
          <p:cNvPr id="13" name="Picture 1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87F2B8FA-7434-43C8-D185-8097420762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228" y="1068710"/>
            <a:ext cx="7173486" cy="3352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16CA68-60DD-4FF5-3FAC-B323E61B5897}"/>
              </a:ext>
            </a:extLst>
          </p:cNvPr>
          <p:cNvSpPr txBox="1"/>
          <p:nvPr/>
        </p:nvSpPr>
        <p:spPr>
          <a:xfrm>
            <a:off x="6360546" y="677327"/>
            <a:ext cx="4807726" cy="3888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</a:rPr>
              <a:t>Pathway for Degradation of Phenylalanine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CF1C88-F65F-FD80-F495-D9832E7ED582}"/>
              </a:ext>
            </a:extLst>
          </p:cNvPr>
          <p:cNvSpPr txBox="1"/>
          <p:nvPr/>
        </p:nvSpPr>
        <p:spPr>
          <a:xfrm>
            <a:off x="4900445" y="4400673"/>
            <a:ext cx="4368504" cy="2464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</a:rPr>
              <a:t>PKU Disease: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Inactive phenylalanine hydroxylase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</a:rPr>
              <a:t>Phe</a:t>
            </a:r>
            <a:r>
              <a:rPr lang="en-US" dirty="0">
                <a:latin typeface="Arial" panose="020B0604020202020204" pitchFamily="34" charset="0"/>
              </a:rPr>
              <a:t> levels become toxic: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Neurological problems</a:t>
            </a:r>
          </a:p>
          <a:p>
            <a:pPr marL="832287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Intellectual disability</a:t>
            </a:r>
          </a:p>
          <a:p>
            <a:pPr marL="832287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Developmental delays</a:t>
            </a:r>
          </a:p>
          <a:p>
            <a:pPr marL="832287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Mental health disorders.</a:t>
            </a:r>
          </a:p>
          <a:p>
            <a:pPr algn="l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33675C7-FC32-E36C-3330-AB688AF7A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2481" y="4922837"/>
            <a:ext cx="2880004" cy="1752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D585215-0F5D-D9FD-A5BE-CE4FD98CD30C}"/>
              </a:ext>
            </a:extLst>
          </p:cNvPr>
          <p:cNvSpPr txBox="1"/>
          <p:nvPr/>
        </p:nvSpPr>
        <p:spPr>
          <a:xfrm>
            <a:off x="9390801" y="4451218"/>
            <a:ext cx="3593362" cy="98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</a:rPr>
              <a:t>Aspartame (artificial sweetener)</a:t>
            </a:r>
          </a:p>
          <a:p>
            <a:pPr algn="l"/>
            <a:r>
              <a:rPr lang="en-US" dirty="0">
                <a:latin typeface="Arial" panose="020B0604020202020204" pitchFamily="34" charset="0"/>
              </a:rPr>
              <a:t>Asp-Phe-CH</a:t>
            </a:r>
            <a:r>
              <a:rPr lang="en-US" baseline="-25000" dirty="0"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22E302-C681-938D-5354-96CA51857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C7F13-EB32-44FA-9F09-7D0EEF4D9DCB}" type="datetime1">
              <a:rPr lang="en-US" smtClean="0"/>
              <a:t>8/17/2024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45F341-6031-5036-BDF9-E6849B61C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78EA76-56CE-A340-E8BA-AEF19BEDD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1168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A6C62-02B2-4D48-BD5D-BE0FC54A0BA4}"/>
              </a:ext>
            </a:extLst>
          </p:cNvPr>
          <p:cNvSpPr txBox="1"/>
          <p:nvPr/>
        </p:nvSpPr>
        <p:spPr>
          <a:xfrm>
            <a:off x="777081" y="117293"/>
            <a:ext cx="2287806" cy="551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82" b="1" dirty="0">
                <a:latin typeface="Arial" panose="020B0604020202020204" pitchFamily="34" charset="0"/>
              </a:rPr>
              <a:t>Key Points: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8A9258-8B2A-46E5-BCEA-D03BD98550F5}"/>
              </a:ext>
            </a:extLst>
          </p:cNvPr>
          <p:cNvSpPr/>
          <p:nvPr/>
        </p:nvSpPr>
        <p:spPr>
          <a:xfrm>
            <a:off x="1158081" y="960437"/>
            <a:ext cx="7952800" cy="402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30" b="1" dirty="0">
                <a:latin typeface="Arial" panose="020B0604020202020204" pitchFamily="34" charset="0"/>
              </a:rPr>
              <a:t>Enzymes: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130" dirty="0">
                <a:latin typeface="Arial" panose="020B0604020202020204" pitchFamily="34" charset="0"/>
              </a:rPr>
              <a:t>Enzymes bind substrates (S), forming (ES) complex in active site, converting to P, releasing P.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130" dirty="0">
                <a:latin typeface="Arial" panose="020B0604020202020204" pitchFamily="34" charset="0"/>
              </a:rPr>
              <a:t>Rate enhancement since the transition state complex (EX) forms more readily with enzymes due to:</a:t>
            </a:r>
          </a:p>
          <a:p>
            <a:pPr marL="832287" lvl="2" indent="-342900">
              <a:buFont typeface="Arial" panose="020B0604020202020204" pitchFamily="34" charset="0"/>
              <a:buChar char="•"/>
            </a:pPr>
            <a:r>
              <a:rPr lang="en-US" sz="2130" dirty="0">
                <a:latin typeface="Arial" panose="020B0604020202020204" pitchFamily="34" charset="0"/>
              </a:rPr>
              <a:t>Bringing substrates and functional groups on the enzyme together by binding (less entropy change)</a:t>
            </a:r>
          </a:p>
          <a:p>
            <a:pPr marL="832287" lvl="2" indent="-342900">
              <a:buFont typeface="Arial" panose="020B0604020202020204" pitchFamily="34" charset="0"/>
              <a:buChar char="•"/>
            </a:pPr>
            <a:r>
              <a:rPr lang="en-US" sz="2130" dirty="0">
                <a:latin typeface="Arial" panose="020B0604020202020204" pitchFamily="34" charset="0"/>
              </a:rPr>
              <a:t>Directly lowering energy of transition state (X) through favorable interactions that are unique to the transition state, such as forming unique hydrogen bonds.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130" dirty="0">
                <a:latin typeface="Arial" panose="020B0604020202020204" pitchFamily="34" charset="0"/>
              </a:rPr>
              <a:t>Genetic diseases that lead to inactive metabolic enzymes can cause disease.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26B1A2-463E-B85B-6D05-41570D26C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6BBA7-6849-41D4-947F-960B165B0AA4}" type="datetime1">
              <a:rPr lang="en-US" smtClean="0"/>
              <a:t>8/17/2024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F21287-EE6D-AEDA-9D63-A5EFA8DD6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1D86A2-8706-52D4-E8AB-D75493C9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003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10EE73E-EE26-4CFF-AB94-CAE14DAA0566}"/>
              </a:ext>
            </a:extLst>
          </p:cNvPr>
          <p:cNvSpPr/>
          <p:nvPr/>
        </p:nvSpPr>
        <p:spPr>
          <a:xfrm>
            <a:off x="72887" y="5362182"/>
            <a:ext cx="5314630" cy="152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8278" marR="38637">
              <a:spcBef>
                <a:spcPts val="63"/>
              </a:spcBef>
            </a:pPr>
            <a:r>
              <a:rPr lang="en-US" sz="186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 </a:t>
            </a:r>
            <a:r>
              <a:rPr lang="en-US" sz="1861" i="1" spc="-5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the proton is </a:t>
            </a:r>
            <a:r>
              <a:rPr lang="en-US" sz="1861" b="1" i="1" spc="-5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</a:t>
            </a:r>
            <a:r>
              <a:rPr lang="en-US" sz="186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transferred </a:t>
            </a:r>
            <a:r>
              <a:rPr lang="en-US" sz="1861" i="1" spc="-5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acceptor, </a:t>
            </a:r>
            <a:r>
              <a:rPr lang="en-US" sz="186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US" sz="1861" i="1" spc="-5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remains covalently bonded to </a:t>
            </a:r>
            <a:r>
              <a:rPr lang="en-US" sz="186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861" i="1" spc="-5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donor atom. The Hydrogen  Bond </a:t>
            </a:r>
            <a:r>
              <a:rPr lang="en-US" sz="186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</a:t>
            </a:r>
            <a:r>
              <a:rPr lang="en-US" sz="1861" b="1" i="1" spc="-5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</a:t>
            </a:r>
            <a:r>
              <a:rPr lang="en-US" sz="1861" i="1" spc="-5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between the X-H donor and electronegative acceptor.</a:t>
            </a:r>
            <a:endParaRPr lang="en-US" sz="186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C626F9-3F53-E487-6DCE-A98478918F48}"/>
              </a:ext>
            </a:extLst>
          </p:cNvPr>
          <p:cNvSpPr txBox="1"/>
          <p:nvPr/>
        </p:nvSpPr>
        <p:spPr>
          <a:xfrm>
            <a:off x="163280" y="171282"/>
            <a:ext cx="3826717" cy="3953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32" b="1" dirty="0">
                <a:latin typeface="Arial" panose="020B0604020202020204" pitchFamily="34" charset="0"/>
              </a:rPr>
              <a:t>iv) Hydrogen Bonds</a:t>
            </a:r>
          </a:p>
          <a:p>
            <a:pPr marL="331173" indent="-331173">
              <a:buFont typeface="Arial" panose="020B0604020202020204" pitchFamily="34" charset="0"/>
              <a:buChar char="•"/>
            </a:pPr>
            <a:r>
              <a:rPr lang="en-US" sz="1932" dirty="0">
                <a:latin typeface="Arial" panose="020B0604020202020204" pitchFamily="34" charset="0"/>
              </a:rPr>
              <a:t>H-bonds are primarily (90%) an electrostatic attraction between:</a:t>
            </a:r>
          </a:p>
          <a:p>
            <a:pPr marL="772737" lvl="1" indent="-331173">
              <a:buFont typeface="Arial" panose="020B0604020202020204" pitchFamily="34" charset="0"/>
              <a:buChar char="•"/>
            </a:pPr>
            <a:r>
              <a:rPr lang="en-US" sz="1932" dirty="0">
                <a:latin typeface="Arial" panose="020B0604020202020204" pitchFamily="34" charset="0"/>
              </a:rPr>
              <a:t>Electropositive hydrogen, attached to an electronegative atom is the hydrogen bond donor (i.e. NH).</a:t>
            </a:r>
          </a:p>
          <a:p>
            <a:pPr marL="772737" lvl="1" indent="-331173">
              <a:buFont typeface="Arial" panose="020B0604020202020204" pitchFamily="34" charset="0"/>
              <a:buChar char="•"/>
            </a:pPr>
            <a:r>
              <a:rPr lang="en-US" sz="1932" dirty="0">
                <a:latin typeface="Arial" panose="020B0604020202020204" pitchFamily="34" charset="0"/>
              </a:rPr>
              <a:t>Electronegative hydrogen bond acceptor (e.g. the lone pairs of oxygen, or C=O group of an  amide).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DD289D-8044-352C-962D-752150EACAF6}"/>
              </a:ext>
            </a:extLst>
          </p:cNvPr>
          <p:cNvSpPr txBox="1"/>
          <p:nvPr/>
        </p:nvSpPr>
        <p:spPr>
          <a:xfrm>
            <a:off x="327615" y="4079663"/>
            <a:ext cx="4121080" cy="1282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266" marR="7973">
              <a:lnSpc>
                <a:spcPct val="101600"/>
              </a:lnSpc>
            </a:pPr>
            <a:r>
              <a:rPr lang="en-US" sz="1932" i="1" spc="-5" dirty="0">
                <a:latin typeface="Arial" panose="020B0604020202020204" pitchFamily="34" charset="0"/>
                <a:cs typeface="Arial" panose="020B0604020202020204" pitchFamily="34" charset="0"/>
              </a:rPr>
              <a:t>A “bond” implies electron sharing – about 10% of the electron is shared from one molecule to the next in the case of H-bonds</a:t>
            </a:r>
            <a:endParaRPr lang="en-US" sz="1932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17B539-D23E-000F-4A0D-D1292F56DBA7}"/>
              </a:ext>
            </a:extLst>
          </p:cNvPr>
          <p:cNvSpPr txBox="1"/>
          <p:nvPr/>
        </p:nvSpPr>
        <p:spPr>
          <a:xfrm>
            <a:off x="5568654" y="5166558"/>
            <a:ext cx="6328801" cy="683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1173" indent="-331173">
              <a:buFont typeface="Arial" panose="020B0604020202020204" pitchFamily="34" charset="0"/>
              <a:buChar char="•"/>
            </a:pPr>
            <a:r>
              <a:rPr lang="en-US" sz="1932" dirty="0">
                <a:latin typeface="Arial" panose="020B0604020202020204" pitchFamily="34" charset="0"/>
                <a:cs typeface="Arial" panose="020B0604020202020204" pitchFamily="34" charset="0"/>
              </a:rPr>
              <a:t>Usually hydrogen bonds are exchanged, resulting in small </a:t>
            </a:r>
            <a:r>
              <a:rPr lang="en-US" sz="1932" b="1" i="1" dirty="0">
                <a:latin typeface="Arial" panose="020B0604020202020204" pitchFamily="34" charset="0"/>
                <a:cs typeface="Arial" panose="020B0604020202020204" pitchFamily="34" charset="0"/>
              </a:rPr>
              <a:t>net</a:t>
            </a:r>
            <a:r>
              <a:rPr lang="en-US" sz="1932" dirty="0">
                <a:latin typeface="Arial" panose="020B0604020202020204" pitchFamily="34" charset="0"/>
                <a:cs typeface="Arial" panose="020B0604020202020204" pitchFamily="34" charset="0"/>
              </a:rPr>
              <a:t> energy differences: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11A48B-BC65-F158-AA33-AE965F883A7B}"/>
              </a:ext>
            </a:extLst>
          </p:cNvPr>
          <p:cNvSpPr txBox="1"/>
          <p:nvPr/>
        </p:nvSpPr>
        <p:spPr>
          <a:xfrm>
            <a:off x="5573465" y="4426521"/>
            <a:ext cx="6843937" cy="683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1173" indent="-331173">
              <a:buFont typeface="Arial" panose="020B0604020202020204" pitchFamily="34" charset="0"/>
              <a:buChar char="•"/>
              <a:tabLst>
                <a:tab pos="482654" algn="l"/>
                <a:tab pos="483267" algn="l"/>
              </a:tabLst>
            </a:pP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The energy released </a:t>
            </a:r>
            <a:r>
              <a:rPr lang="en-US" sz="1932" dirty="0">
                <a:latin typeface="Arial" panose="020B0604020202020204" pitchFamily="34" charset="0"/>
                <a:cs typeface="Arial" panose="020B0604020202020204" pitchFamily="34" charset="0"/>
              </a:rPr>
              <a:t>when an 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H-bond forms depends on </a:t>
            </a:r>
            <a:r>
              <a:rPr lang="en-US" sz="1932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distance </a:t>
            </a:r>
            <a:r>
              <a:rPr lang="en-US" sz="1932" dirty="0">
                <a:latin typeface="Arial" panose="020B0604020202020204" pitchFamily="34" charset="0"/>
                <a:cs typeface="Arial" panose="020B0604020202020204" pitchFamily="34" charset="0"/>
              </a:rPr>
              <a:t>and angle 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932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 bond.</a:t>
            </a:r>
            <a:endParaRPr lang="en-US" sz="19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1" name="Object 50">
            <a:extLst>
              <a:ext uri="{FF2B5EF4-FFF2-40B4-BE49-F238E27FC236}">
                <a16:creationId xmlns:a16="http://schemas.microsoft.com/office/drawing/2014/main" id="{3F51B0F3-A13C-6059-089B-272EE517E1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24128" y="5850204"/>
          <a:ext cx="5585811" cy="1039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2" imgW="4686226" imgH="885628" progId="MDLDrawOLE.MDLDrawObject.1">
                  <p:embed/>
                </p:oleObj>
              </mc:Choice>
              <mc:Fallback>
                <p:oleObj name="MDLDrawObject Class" r:id="rId2" imgW="4686226" imgH="885628" progId="MDLDrawOLE.MDLDrawObject.1">
                  <p:embed/>
                  <p:pic>
                    <p:nvPicPr>
                      <p:cNvPr id="51" name="Object 50">
                        <a:extLst>
                          <a:ext uri="{FF2B5EF4-FFF2-40B4-BE49-F238E27FC236}">
                            <a16:creationId xmlns:a16="http://schemas.microsoft.com/office/drawing/2014/main" id="{3F51B0F3-A13C-6059-089B-272EE517E1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4128" y="5850204"/>
                        <a:ext cx="5585811" cy="103959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D8D8D8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E1BA932-E365-5ACD-9D86-2E6E45AAE1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55431" y="186863"/>
          <a:ext cx="2417928" cy="206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4" imgW="2133008" imgH="1790174" progId="MDLDrawOLE.MDLDrawObject.1">
                  <p:embed/>
                </p:oleObj>
              </mc:Choice>
              <mc:Fallback>
                <p:oleObj name="MDLDrawObject Class" r:id="rId4" imgW="2133008" imgH="1790174" progId="MDLDrawOLE.MDLDrawObject.1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1E1BA932-E365-5ACD-9D86-2E6E45AAE19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5431" y="186863"/>
                        <a:ext cx="2417928" cy="20623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98A9C6-BDFA-AA92-08F5-9A1368301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7E48E-093C-404B-B7AA-425DF3E4D1A1}" type="datetime1">
              <a:rPr lang="en-US" smtClean="0"/>
              <a:t>8/17/2024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359DDD-89A2-74AD-6697-34FB0A79F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E1D87BC-7D4B-E479-9E3B-6C8253629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240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5B0617B-00E1-E15B-9D6C-DCA2420E874A}"/>
              </a:ext>
            </a:extLst>
          </p:cNvPr>
          <p:cNvGraphicFramePr>
            <a:graphicFrameLocks noGrp="1"/>
          </p:cNvGraphicFramePr>
          <p:nvPr/>
        </p:nvGraphicFramePr>
        <p:xfrm>
          <a:off x="236871" y="1054371"/>
          <a:ext cx="12546824" cy="2296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3898">
                  <a:extLst>
                    <a:ext uri="{9D8B030D-6E8A-4147-A177-3AD203B41FA5}">
                      <a16:colId xmlns:a16="http://schemas.microsoft.com/office/drawing/2014/main" val="1024785512"/>
                    </a:ext>
                  </a:extLst>
                </a:gridCol>
                <a:gridCol w="3207280">
                  <a:extLst>
                    <a:ext uri="{9D8B030D-6E8A-4147-A177-3AD203B41FA5}">
                      <a16:colId xmlns:a16="http://schemas.microsoft.com/office/drawing/2014/main" val="1879046842"/>
                    </a:ext>
                  </a:extLst>
                </a:gridCol>
                <a:gridCol w="5365646">
                  <a:extLst>
                    <a:ext uri="{9D8B030D-6E8A-4147-A177-3AD203B41FA5}">
                      <a16:colId xmlns:a16="http://schemas.microsoft.com/office/drawing/2014/main" val="2834110169"/>
                    </a:ext>
                  </a:extLst>
                </a:gridCol>
              </a:tblGrid>
              <a:tr h="382672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Interaction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Interaction 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Energy (kJ/mol)</a:t>
                      </a: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129745988"/>
                  </a:ext>
                </a:extLst>
              </a:tr>
              <a:tr h="382672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Covalent Bond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Electron sharing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200-400 kJ/mol</a:t>
                      </a: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733509162"/>
                  </a:ext>
                </a:extLst>
              </a:tr>
              <a:tr h="382672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Electrostatic interactions (in water)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Full charges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~5 kJ/mol/single interaction</a:t>
                      </a: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1880517131"/>
                  </a:ext>
                </a:extLst>
              </a:tr>
              <a:tr h="382672">
                <a:tc>
                  <a:txBody>
                    <a:bodyPr/>
                    <a:lstStyle/>
                    <a:p>
                      <a:r>
                        <a:rPr lang="en-US" sz="1900" dirty="0" err="1">
                          <a:latin typeface="Arial" panose="020B0604020202020204" pitchFamily="34" charset="0"/>
                        </a:rPr>
                        <a:t>VdW</a:t>
                      </a:r>
                      <a:r>
                        <a:rPr lang="en-US" sz="1900" dirty="0">
                          <a:latin typeface="Arial" panose="020B0604020202020204" pitchFamily="34" charset="0"/>
                        </a:rPr>
                        <a:t> - Dipole-dipole (</a:t>
                      </a:r>
                      <a:r>
                        <a:rPr lang="en-US" sz="1900" dirty="0" err="1">
                          <a:latin typeface="Arial" panose="020B0604020202020204" pitchFamily="34" charset="0"/>
                        </a:rPr>
                        <a:t>Keesom</a:t>
                      </a:r>
                      <a:r>
                        <a:rPr lang="en-US" sz="1900" dirty="0"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Perm. partial charges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~0.05 kJ/A</a:t>
                      </a:r>
                      <a:r>
                        <a:rPr lang="en-US" sz="1900" baseline="30000" dirty="0">
                          <a:latin typeface="Arial" panose="020B0604020202020204" pitchFamily="34" charset="0"/>
                        </a:rPr>
                        <a:t>2  </a:t>
                      </a:r>
                      <a:r>
                        <a:rPr lang="en-US" sz="1900" baseline="0" dirty="0">
                          <a:latin typeface="Arial" panose="020B0604020202020204" pitchFamily="34" charset="0"/>
                        </a:rPr>
                        <a:t>x 100 A</a:t>
                      </a:r>
                      <a:r>
                        <a:rPr lang="en-US" sz="1900" baseline="30000" dirty="0">
                          <a:latin typeface="Arial" panose="020B0604020202020204" pitchFamily="34" charset="0"/>
                        </a:rPr>
                        <a:t>2</a:t>
                      </a:r>
                      <a:r>
                        <a:rPr lang="en-US" sz="1900" baseline="0" dirty="0">
                          <a:latin typeface="Arial" panose="020B0604020202020204" pitchFamily="34" charset="0"/>
                        </a:rPr>
                        <a:t> = 5 kJ/mol for 100 A</a:t>
                      </a:r>
                      <a:r>
                        <a:rPr lang="en-US" sz="1900" baseline="30000" dirty="0">
                          <a:latin typeface="Arial" panose="020B0604020202020204" pitchFamily="34" charset="0"/>
                        </a:rPr>
                        <a:t>2</a:t>
                      </a:r>
                      <a:r>
                        <a:rPr lang="en-US" sz="1900" baseline="0" dirty="0"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2478969241"/>
                  </a:ext>
                </a:extLst>
              </a:tr>
              <a:tr h="382672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err="1">
                          <a:latin typeface="Arial" panose="020B0604020202020204" pitchFamily="34" charset="0"/>
                        </a:rPr>
                        <a:t>VdW</a:t>
                      </a:r>
                      <a:r>
                        <a:rPr lang="en-US" sz="1900" dirty="0">
                          <a:latin typeface="Arial" panose="020B0604020202020204" pitchFamily="34" charset="0"/>
                        </a:rPr>
                        <a:t> – Induced dipole (London)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>
                          <a:latin typeface="Arial" panose="020B0604020202020204" pitchFamily="34" charset="0"/>
                        </a:rPr>
                        <a:t>Induced partial charges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~0.02 kJ/A</a:t>
                      </a:r>
                      <a:r>
                        <a:rPr lang="en-US" sz="1900" baseline="30000" dirty="0">
                          <a:latin typeface="Arial" panose="020B0604020202020204" pitchFamily="34" charset="0"/>
                        </a:rPr>
                        <a:t>2 </a:t>
                      </a:r>
                      <a:r>
                        <a:rPr lang="en-US" sz="1900" baseline="0" dirty="0">
                          <a:latin typeface="Arial" panose="020B0604020202020204" pitchFamily="34" charset="0"/>
                        </a:rPr>
                        <a:t>x 100 A</a:t>
                      </a:r>
                      <a:r>
                        <a:rPr lang="en-US" sz="1900" baseline="30000" dirty="0">
                          <a:latin typeface="Arial" panose="020B0604020202020204" pitchFamily="34" charset="0"/>
                        </a:rPr>
                        <a:t>2</a:t>
                      </a:r>
                      <a:r>
                        <a:rPr lang="en-US" sz="1900" baseline="0" dirty="0">
                          <a:latin typeface="Arial" panose="020B0604020202020204" pitchFamily="34" charset="0"/>
                        </a:rPr>
                        <a:t> = </a:t>
                      </a:r>
                      <a:r>
                        <a:rPr lang="en-US" sz="1900" b="1" baseline="0" dirty="0">
                          <a:latin typeface="Arial" panose="020B0604020202020204" pitchFamily="34" charset="0"/>
                        </a:rPr>
                        <a:t>2 kJ/mol for 100 A</a:t>
                      </a:r>
                      <a:r>
                        <a:rPr lang="en-US" sz="1900" b="1" baseline="30000" dirty="0">
                          <a:latin typeface="Arial" panose="020B0604020202020204" pitchFamily="34" charset="0"/>
                        </a:rPr>
                        <a:t>2</a:t>
                      </a:r>
                      <a:r>
                        <a:rPr lang="en-US" sz="1900" b="1" baseline="0" dirty="0"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3895455788"/>
                  </a:ext>
                </a:extLst>
              </a:tr>
              <a:tr h="382672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H-Bonds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Electrostatic + e sharing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~20 kJ/mol gross, </a:t>
                      </a:r>
                      <a:r>
                        <a:rPr lang="en-US" sz="1900" b="1" dirty="0">
                          <a:latin typeface="Arial" panose="020B0604020202020204" pitchFamily="34" charset="0"/>
                        </a:rPr>
                        <a:t>~5 kJ/mol net</a:t>
                      </a: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235160858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6E15D72-E7A4-A551-4CDD-97591DF92B14}"/>
              </a:ext>
            </a:extLst>
          </p:cNvPr>
          <p:cNvSpPr txBox="1"/>
          <p:nvPr/>
        </p:nvSpPr>
        <p:spPr>
          <a:xfrm>
            <a:off x="154462" y="3630047"/>
            <a:ext cx="9107853" cy="2467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41564" indent="-441564">
              <a:buAutoNum type="arabicPeriod"/>
            </a:pPr>
            <a:r>
              <a:rPr lang="en-US" sz="1932" i="1" dirty="0">
                <a:solidFill>
                  <a:srgbClr val="00B0F0"/>
                </a:solidFill>
                <a:latin typeface="Arial" panose="020B0604020202020204" pitchFamily="34" charset="0"/>
              </a:rPr>
              <a:t>How does the energy of the last four interactions compare to covalent bonds?</a:t>
            </a:r>
          </a:p>
          <a:p>
            <a:r>
              <a:rPr lang="en-US" sz="1932" i="1" dirty="0">
                <a:solidFill>
                  <a:srgbClr val="00B0F0"/>
                </a:solidFill>
                <a:latin typeface="Arial" panose="020B0604020202020204" pitchFamily="34" charset="0"/>
              </a:rPr>
              <a:t>           1. Stronger      2. Weaker    3.  The Same</a:t>
            </a:r>
          </a:p>
          <a:p>
            <a:endParaRPr lang="en-US" sz="1932" i="1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endParaRPr lang="en-US" sz="1932" i="1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r>
              <a:rPr lang="en-US" sz="1932" i="1" dirty="0">
                <a:solidFill>
                  <a:srgbClr val="00B0F0"/>
                </a:solidFill>
                <a:latin typeface="Arial" panose="020B0604020202020204" pitchFamily="34" charset="0"/>
              </a:rPr>
              <a:t>2. Which of these are closer to thermal energy, </a:t>
            </a:r>
            <a:r>
              <a:rPr lang="en-US" sz="1932" i="1" dirty="0" err="1">
                <a:solidFill>
                  <a:srgbClr val="00B0F0"/>
                </a:solidFill>
                <a:latin typeface="Arial" panose="020B0604020202020204" pitchFamily="34" charset="0"/>
              </a:rPr>
              <a:t>kT</a:t>
            </a:r>
            <a:r>
              <a:rPr lang="en-US" sz="1932" i="1" dirty="0">
                <a:solidFill>
                  <a:srgbClr val="00B0F0"/>
                </a:solidFill>
                <a:latin typeface="Arial" panose="020B0604020202020204" pitchFamily="34" charset="0"/>
              </a:rPr>
              <a:t> = 2.5 kJ/mol @ room temp.</a:t>
            </a:r>
          </a:p>
          <a:p>
            <a:endParaRPr lang="en-US" sz="1932" i="1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endParaRPr lang="en-US" sz="1932" i="1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r>
              <a:rPr lang="en-US" sz="1932" i="1" dirty="0">
                <a:solidFill>
                  <a:srgbClr val="00B0F0"/>
                </a:solidFill>
                <a:latin typeface="Arial" panose="020B0604020202020204" pitchFamily="34" charset="0"/>
              </a:rPr>
              <a:t>3. What is the advantage of a weak interaction in biology?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D85283-3211-6981-E09D-CE6D15A9CCFC}"/>
              </a:ext>
            </a:extLst>
          </p:cNvPr>
          <p:cNvSpPr txBox="1"/>
          <p:nvPr/>
        </p:nvSpPr>
        <p:spPr>
          <a:xfrm>
            <a:off x="4357950" y="227712"/>
            <a:ext cx="4907825" cy="5053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4" dirty="0">
                <a:latin typeface="Arial" panose="020B0604020202020204" pitchFamily="34" charset="0"/>
              </a:rPr>
              <a:t>Relative Energy of Interactions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E78BA36-B642-491E-AB2B-25F983BA6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1974A-ED97-4611-82EF-46D04B30A13D}" type="datetime1">
              <a:rPr lang="en-US" smtClean="0"/>
              <a:t>8/17/2024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473622D-8B4C-846E-D4C8-8AF59085B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67A03B9-F4E6-85CA-617F-31398E4EB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03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2"/>
          <a:stretch/>
        </p:blipFill>
        <p:spPr>
          <a:xfrm>
            <a:off x="3701888" y="1987455"/>
            <a:ext cx="6645275" cy="3429000"/>
          </a:xfrm>
        </p:spPr>
      </p:pic>
      <p:sp>
        <p:nvSpPr>
          <p:cNvPr id="5" name="TextBox 4"/>
          <p:cNvSpPr txBox="1"/>
          <p:nvPr/>
        </p:nvSpPr>
        <p:spPr>
          <a:xfrm>
            <a:off x="2550205" y="5502991"/>
            <a:ext cx="861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</a:rPr>
              <a:t>The shape of a molecule is determined by the geometry of its bonds.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73665" y="6014003"/>
            <a:ext cx="9372600" cy="388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Carbon, oxygen, and nitrogen often form bonds with a tetrahedral geometry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4656D8-8370-4F92-2087-C63034B3EC86}"/>
              </a:ext>
            </a:extLst>
          </p:cNvPr>
          <p:cNvSpPr txBox="1"/>
          <p:nvPr/>
        </p:nvSpPr>
        <p:spPr>
          <a:xfrm>
            <a:off x="3778064" y="176433"/>
            <a:ext cx="64929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</a:rPr>
              <a:t>The Geometry of Simple Molecules</a:t>
            </a:r>
            <a:endParaRPr lang="en-US" sz="2400" dirty="0">
              <a:latin typeface="Arial" panose="020B0604020202020204" pitchFamily="34" charset="0"/>
            </a:endParaRP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B418892-00CD-53CF-3CE7-BECA60A54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28D85-0F71-4D01-AE2B-6E62F2762A6F}" type="datetime1">
              <a:rPr lang="en-US" smtClean="0"/>
              <a:t>8/17/2024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2F4B990-2688-C542-1B85-48A58B355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91E788B-8DA1-F7EC-B545-94BFB02FE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9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20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3024</TotalTime>
  <Words>6051</Words>
  <Application>Microsoft Office PowerPoint</Application>
  <PresentationFormat>Custom</PresentationFormat>
  <Paragraphs>820</Paragraphs>
  <Slides>62</Slides>
  <Notes>29</Notes>
  <HiddenSlides>0</HiddenSlides>
  <MMClips>14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1" baseType="lpstr">
      <vt:lpstr>Arial</vt:lpstr>
      <vt:lpstr>Calibri</vt:lpstr>
      <vt:lpstr>Cambria Math</vt:lpstr>
      <vt:lpstr>Comic Sans MS</vt:lpstr>
      <vt:lpstr>Courier New</vt:lpstr>
      <vt:lpstr>Symbol</vt:lpstr>
      <vt:lpstr>Times New Roman</vt:lpstr>
      <vt:lpstr>Office Theme</vt:lpstr>
      <vt:lpstr>MDLDrawObject Class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pH, Strong Acids &amp; Bases</vt:lpstr>
      <vt:lpstr>Acids and Bases.</vt:lpstr>
      <vt:lpstr>PowerPoint Presentation</vt:lpstr>
      <vt:lpstr>Key Points &amp; Expectations</vt:lpstr>
      <vt:lpstr>Proteins and Amino Acids</vt:lpstr>
      <vt:lpstr>PowerPoint Presentation</vt:lpstr>
      <vt:lpstr>PowerPoint Presentation</vt:lpstr>
      <vt:lpstr>The Structure of Amino Acids and Proteins</vt:lpstr>
      <vt:lpstr>Primary Structure</vt:lpstr>
      <vt:lpstr>Sidechain Functional Groups Affect Behavior (and the order is important)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Unfolded Polypeptides Are Flexible – High Entropy stabilizes the Unfolded state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Quaternary Structure</vt:lpstr>
      <vt:lpstr>PowerPoint Presentation</vt:lpstr>
      <vt:lpstr>Summary - Interactions that Stabilize Folded Proteins.</vt:lpstr>
      <vt:lpstr>Prions are improperly folded proteins that cause neurodegenerative diseases</vt:lpstr>
      <vt:lpstr>PowerPoint Presentation</vt:lpstr>
      <vt:lpstr>Ligand Binding: Most Proteins Bind to Other Molecules in Biological Interactions: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Enzymes Increase Rates?</vt:lpstr>
      <vt:lpstr>PowerPoint Presentation</vt:lpstr>
      <vt:lpstr>PowerPoint Presentation</vt:lpstr>
      <vt:lpstr>PowerPoint Presentation</vt:lpstr>
    </vt:vector>
  </TitlesOfParts>
  <Company>Carnegie Mellon University in Qatar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Hovis</dc:creator>
  <cp:lastModifiedBy>Gordon Stephen Rule</cp:lastModifiedBy>
  <cp:revision>196</cp:revision>
  <cp:lastPrinted>2024-08-17T19:42:44Z</cp:lastPrinted>
  <dcterms:created xsi:type="dcterms:W3CDTF">2011-08-23T09:25:13Z</dcterms:created>
  <dcterms:modified xsi:type="dcterms:W3CDTF">2024-08-17T19:42:45Z</dcterms:modified>
</cp:coreProperties>
</file>