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5.xml" ContentType="application/inkml+xml"/>
  <Override PartName="/ppt/ink/ink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7.xml" ContentType="application/inkml+xml"/>
  <Override PartName="/ppt/ink/ink8.xml" ContentType="application/inkml+xml"/>
  <Override PartName="/ppt/notesSlides/notesSlide29.xml" ContentType="application/vnd.openxmlformats-officedocument.presentationml.notesSlide+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8" r:id="rId2"/>
    <p:sldId id="395" r:id="rId3"/>
    <p:sldId id="390" r:id="rId4"/>
    <p:sldId id="454" r:id="rId5"/>
    <p:sldId id="455" r:id="rId6"/>
    <p:sldId id="546" r:id="rId7"/>
    <p:sldId id="492" r:id="rId8"/>
    <p:sldId id="547" r:id="rId9"/>
    <p:sldId id="543" r:id="rId10"/>
    <p:sldId id="538" r:id="rId11"/>
    <p:sldId id="541" r:id="rId12"/>
    <p:sldId id="493" r:id="rId13"/>
    <p:sldId id="548" r:id="rId14"/>
    <p:sldId id="549" r:id="rId15"/>
    <p:sldId id="550" r:id="rId16"/>
    <p:sldId id="341" r:id="rId17"/>
    <p:sldId id="342" r:id="rId18"/>
    <p:sldId id="343" r:id="rId19"/>
    <p:sldId id="335" r:id="rId20"/>
    <p:sldId id="438" r:id="rId21"/>
    <p:sldId id="539" r:id="rId22"/>
    <p:sldId id="540" r:id="rId23"/>
    <p:sldId id="440" r:id="rId24"/>
    <p:sldId id="332" r:id="rId25"/>
    <p:sldId id="443" r:id="rId26"/>
    <p:sldId id="441" r:id="rId27"/>
    <p:sldId id="442" r:id="rId28"/>
    <p:sldId id="398" r:id="rId29"/>
    <p:sldId id="301" r:id="rId30"/>
    <p:sldId id="304" r:id="rId31"/>
    <p:sldId id="597" r:id="rId32"/>
    <p:sldId id="302" r:id="rId33"/>
    <p:sldId id="303" r:id="rId34"/>
    <p:sldId id="603" r:id="rId35"/>
    <p:sldId id="474" r:id="rId36"/>
    <p:sldId id="475" r:id="rId37"/>
    <p:sldId id="476" r:id="rId38"/>
    <p:sldId id="468" r:id="rId39"/>
    <p:sldId id="414" r:id="rId40"/>
    <p:sldId id="481" r:id="rId41"/>
    <p:sldId id="322" r:id="rId42"/>
    <p:sldId id="323" r:id="rId43"/>
    <p:sldId id="371" r:id="rId44"/>
    <p:sldId id="614" r:id="rId45"/>
    <p:sldId id="325" r:id="rId46"/>
    <p:sldId id="615" r:id="rId47"/>
    <p:sldId id="430" r:id="rId48"/>
    <p:sldId id="450" r:id="rId49"/>
    <p:sldId id="485" r:id="rId50"/>
    <p:sldId id="571" r:id="rId51"/>
    <p:sldId id="451" r:id="rId52"/>
    <p:sldId id="588" r:id="rId53"/>
    <p:sldId id="436" r:id="rId54"/>
    <p:sldId id="575" r:id="rId55"/>
    <p:sldId id="589" r:id="rId56"/>
    <p:sldId id="576" r:id="rId57"/>
    <p:sldId id="600" r:id="rId58"/>
    <p:sldId id="601" r:id="rId59"/>
    <p:sldId id="602" r:id="rId60"/>
    <p:sldId id="577" r:id="rId61"/>
    <p:sldId id="462" r:id="rId62"/>
    <p:sldId id="596" r:id="rId63"/>
    <p:sldId id="616" r:id="rId64"/>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p:scale>
          <a:sx n="70" d="100"/>
          <a:sy n="70" d="100"/>
        </p:scale>
        <p:origin x="1575" y="507"/>
      </p:cViewPr>
      <p:guideLst>
        <p:guide orient="horz" pos="2333"/>
        <p:guide pos="4090"/>
      </p:guideLst>
    </p:cSldViewPr>
  </p:slideViewPr>
  <p:notesTextViewPr>
    <p:cViewPr>
      <p:scale>
        <a:sx n="1" d="1"/>
        <a:sy n="1" d="1"/>
      </p:scale>
      <p:origin x="0" y="0"/>
    </p:cViewPr>
  </p:notesTextViewPr>
  <p:sorterViewPr>
    <p:cViewPr>
      <p:scale>
        <a:sx n="80" d="100"/>
        <a:sy n="80" d="100"/>
      </p:scale>
      <p:origin x="0" y="-1512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3:48.898"/>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9:27.826"/>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20 2801,'-5'-6'2312,"6"0"257,3 4-521,-4 0-216,0 0-471,-2 1-289,0 1-496,2 0-216,0 0-224,0 0-32,0 0-48,0 0-16,0 0-32,0 0-16,0 0-376,0 0-488,0 0 560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43 1 48,'-42'24'8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33 264,'51'-32'173,"-21"37"1872,-39 0 8493,9-5-9262,0 0 17,0 0-36,0 0-98,0 0-199,5 8 895,-2-5-1647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113 28 2905,'-20'-15'11737,"-11"11"-8199,17 4-2897,14 0-627,-8-9 1492,-3 15-12589,21 1 9421,-8-3 2180,-2-4-574</inkml:trace>
  <inkml:trace contextRef="#ctx0" brushRef="#br0" timeOffset="365.29">44 115 6033,'-43'88'2840,"62"-92"4891,-31 4-3902,8 0-5029,2 0 763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14 12 1600,'-13'-11'400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77 1 16307,'-22'26'6442,"6"-13"-4226,-1-1-863,0-15 671,12-7-1376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16460,'8'14'6441,"-11"-2"-4913,-2-9-175,3 1-905,2-4-96,0 0 1256,0 0-1160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9/7/2024</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12</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16</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17</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19</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20</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21</a:t>
            </a:fld>
            <a:endParaRPr lang="en-US"/>
          </a:p>
        </p:txBody>
      </p:sp>
      <p:sp>
        <p:nvSpPr>
          <p:cNvPr id="203778" name="Rectangle 2"/>
          <p:cNvSpPr>
            <a:spLocks noGrp="1" noRot="1" noChangeAspect="1" noChangeArrowheads="1" noTextEdit="1"/>
          </p:cNvSpPr>
          <p:nvPr>
            <p:ph type="sldImg"/>
          </p:nvPr>
        </p:nvSpPr>
        <p:spPr>
          <a:xfrm>
            <a:off x="2314575" y="527050"/>
            <a:ext cx="4606925" cy="2628900"/>
          </a:xfrm>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25</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28</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29</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31</a:t>
            </a:fld>
            <a:endParaRPr lang="en-US"/>
          </a:p>
        </p:txBody>
      </p:sp>
    </p:spTree>
    <p:extLst>
      <p:ext uri="{BB962C8B-B14F-4D97-AF65-F5344CB8AC3E}">
        <p14:creationId xmlns:p14="http://schemas.microsoft.com/office/powerpoint/2010/main" val="4052303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32</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33</a:t>
            </a:fld>
            <a:endParaRPr lang="en-US" dirty="0"/>
          </a:p>
        </p:txBody>
      </p:sp>
    </p:spTree>
    <p:extLst>
      <p:ext uri="{BB962C8B-B14F-4D97-AF65-F5344CB8AC3E}">
        <p14:creationId xmlns:p14="http://schemas.microsoft.com/office/powerpoint/2010/main" val="3482909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35</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102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93797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102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2994880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50</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6A2F4-DFA5-0A40-97D9-3D6D60DFC101}" type="slidenum">
              <a:rPr lang="en-US" smtClean="0"/>
              <a:t>51</a:t>
            </a:fld>
            <a:endParaRPr lang="en-US"/>
          </a:p>
        </p:txBody>
      </p:sp>
    </p:spTree>
    <p:extLst>
      <p:ext uri="{BB962C8B-B14F-4D97-AF65-F5344CB8AC3E}">
        <p14:creationId xmlns:p14="http://schemas.microsoft.com/office/powerpoint/2010/main" val="177962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8136">
              <a:defRPr/>
            </a:pPr>
            <a:fld id="{9FC2FDB8-7725-4B7A-B26B-075CB60ADF58}" type="slidenum">
              <a:rPr lang="en-US">
                <a:solidFill>
                  <a:prstClr val="black"/>
                </a:solidFill>
                <a:latin typeface="Calibri" panose="020F0502020204030204" pitchFamily="34" charset="0"/>
              </a:rPr>
              <a:pPr defTabSz="898136">
                <a:defRPr/>
              </a:pPr>
              <a:t>5</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2427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6</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7</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9</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10</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11</a:t>
            </a:fld>
            <a:endParaRPr lang="en-US"/>
          </a:p>
        </p:txBody>
      </p:sp>
    </p:spTree>
    <p:extLst>
      <p:ext uri="{BB962C8B-B14F-4D97-AF65-F5344CB8AC3E}">
        <p14:creationId xmlns:p14="http://schemas.microsoft.com/office/powerpoint/2010/main" val="185665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84B72E-CBD1-458C-A4A9-15A51979B2F7}"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646898-D762-457B-BC8B-FEC7E11496CC}"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C49FA-6304-48D6-8C00-398BCA1F413D}"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FDA88-4337-4707-A2B9-77CF37AD3A68}"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E051F4-BE5D-471C-98BF-AAD6C3A354B3}"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AAEF53-B642-4D09-9248-49C3EA1E5EFD}" type="datetime1">
              <a:rPr lang="en-US" smtClean="0"/>
              <a:t>9/7/2024</a:t>
            </a:fld>
            <a:endParaRPr lang="en-US"/>
          </a:p>
        </p:txBody>
      </p:sp>
      <p:sp>
        <p:nvSpPr>
          <p:cNvPr id="6" name="Footer Placeholder 5"/>
          <p:cNvSpPr>
            <a:spLocks noGrp="1"/>
          </p:cNvSpPr>
          <p:nvPr>
            <p:ph type="ftr" sz="quarter" idx="11"/>
          </p:nvPr>
        </p:nvSpPr>
        <p:spPr/>
        <p:txBody>
          <a:bodyPr/>
          <a:lstStyle/>
          <a:p>
            <a:r>
              <a:rPr lang="en-US"/>
              <a:t>Drugs and Disease F2024 -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168E1-9323-44E7-8EEB-03E85AE86E23}" type="datetime1">
              <a:rPr lang="en-US" smtClean="0"/>
              <a:t>9/7/2024</a:t>
            </a:fld>
            <a:endParaRPr lang="en-US"/>
          </a:p>
        </p:txBody>
      </p:sp>
      <p:sp>
        <p:nvSpPr>
          <p:cNvPr id="8" name="Footer Placeholder 7"/>
          <p:cNvSpPr>
            <a:spLocks noGrp="1"/>
          </p:cNvSpPr>
          <p:nvPr>
            <p:ph type="ftr" sz="quarter" idx="11"/>
          </p:nvPr>
        </p:nvSpPr>
        <p:spPr/>
        <p:txBody>
          <a:bodyPr/>
          <a:lstStyle/>
          <a:p>
            <a:r>
              <a:rPr lang="en-US"/>
              <a:t>Drugs and Disease F2024 - Lecture 4</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C471A0-29ED-4AE9-9F99-839DFE8FFA79}" type="datetime1">
              <a:rPr lang="en-US" smtClean="0"/>
              <a:t>9/7/2024</a:t>
            </a:fld>
            <a:endParaRPr lang="en-US"/>
          </a:p>
        </p:txBody>
      </p:sp>
      <p:sp>
        <p:nvSpPr>
          <p:cNvPr id="4" name="Footer Placeholder 3"/>
          <p:cNvSpPr>
            <a:spLocks noGrp="1"/>
          </p:cNvSpPr>
          <p:nvPr>
            <p:ph type="ftr" sz="quarter" idx="11"/>
          </p:nvPr>
        </p:nvSpPr>
        <p:spPr/>
        <p:txBody>
          <a:bodyPr/>
          <a:lstStyle/>
          <a:p>
            <a:r>
              <a:rPr lang="en-US"/>
              <a:t>Drugs and Disease F2024 - Lecture 4</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CCE2E-405E-44B5-9BDC-430242EDE134}" type="datetime1">
              <a:rPr lang="en-US" smtClean="0"/>
              <a:t>9/7/2024</a:t>
            </a:fld>
            <a:endParaRPr lang="en-US"/>
          </a:p>
        </p:txBody>
      </p:sp>
      <p:sp>
        <p:nvSpPr>
          <p:cNvPr id="3" name="Footer Placeholder 2"/>
          <p:cNvSpPr>
            <a:spLocks noGrp="1"/>
          </p:cNvSpPr>
          <p:nvPr>
            <p:ph type="ftr" sz="quarter" idx="11"/>
          </p:nvPr>
        </p:nvSpPr>
        <p:spPr/>
        <p:txBody>
          <a:bodyPr/>
          <a:lstStyle/>
          <a:p>
            <a:r>
              <a:rPr lang="en-US"/>
              <a:t>Drugs and Disease F2024 - Lecture 4</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74F34-BE4F-4A0B-9ED6-563BD2552E4B}" type="datetime1">
              <a:rPr lang="en-US" smtClean="0"/>
              <a:t>9/7/2024</a:t>
            </a:fld>
            <a:endParaRPr lang="en-US"/>
          </a:p>
        </p:txBody>
      </p:sp>
      <p:sp>
        <p:nvSpPr>
          <p:cNvPr id="6" name="Footer Placeholder 5"/>
          <p:cNvSpPr>
            <a:spLocks noGrp="1"/>
          </p:cNvSpPr>
          <p:nvPr>
            <p:ph type="ftr" sz="quarter" idx="11"/>
          </p:nvPr>
        </p:nvSpPr>
        <p:spPr/>
        <p:txBody>
          <a:bodyPr/>
          <a:lstStyle/>
          <a:p>
            <a:r>
              <a:rPr lang="en-US"/>
              <a:t>Drugs and Disease F2024 -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A098BB-5A6C-460A-8A95-62E97547624E}" type="datetime1">
              <a:rPr lang="en-US" smtClean="0"/>
              <a:t>9/7/2024</a:t>
            </a:fld>
            <a:endParaRPr lang="en-US"/>
          </a:p>
        </p:txBody>
      </p:sp>
      <p:sp>
        <p:nvSpPr>
          <p:cNvPr id="6" name="Footer Placeholder 5"/>
          <p:cNvSpPr>
            <a:spLocks noGrp="1"/>
          </p:cNvSpPr>
          <p:nvPr>
            <p:ph type="ftr" sz="quarter" idx="11"/>
          </p:nvPr>
        </p:nvSpPr>
        <p:spPr/>
        <p:txBody>
          <a:bodyPr/>
          <a:lstStyle/>
          <a:p>
            <a:r>
              <a:rPr lang="en-US"/>
              <a:t>Drugs and Disease F2024 -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5EFA6A2-8F76-45A2-9805-C037D8B41926}" type="datetime1">
              <a:rPr lang="en-US" smtClean="0"/>
              <a:t>9/7/2024</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F2024 - Lecture 4</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9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150.png"/><Relationship Id="rId4" Type="http://schemas.openxmlformats.org/officeDocument/2006/relationships/customXml" Target="../ink/ink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31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1300.png"/><Relationship Id="rId4" Type="http://schemas.openxmlformats.org/officeDocument/2006/relationships/customXml" Target="../ink/ink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8.jp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5.emf"/><Relationship Id="rId18" Type="http://schemas.openxmlformats.org/officeDocument/2006/relationships/oleObject" Target="../embeddings/oleObject14.bin"/><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oleObject" Target="../embeddings/oleObject10.bin"/><Relationship Id="rId17" Type="http://schemas.openxmlformats.org/officeDocument/2006/relationships/oleObject" Target="../embeddings/oleObject13.bin"/><Relationship Id="rId2" Type="http://schemas.openxmlformats.org/officeDocument/2006/relationships/notesSlide" Target="../notesSlides/notesSlide20.xml"/><Relationship Id="rId16"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image" Target="../media/image54.png"/><Relationship Id="rId5" Type="http://schemas.openxmlformats.org/officeDocument/2006/relationships/oleObject" Target="../embeddings/oleObject8.bin"/><Relationship Id="rId15" Type="http://schemas.openxmlformats.org/officeDocument/2006/relationships/oleObject" Target="../embeddings/oleObject12.bin"/><Relationship Id="rId10" Type="http://schemas.openxmlformats.org/officeDocument/2006/relationships/image" Target="../media/image53.png"/><Relationship Id="rId19" Type="http://schemas.openxmlformats.org/officeDocument/2006/relationships/oleObject" Target="../embeddings/oleObject15.bin"/><Relationship Id="rId4" Type="http://schemas.openxmlformats.org/officeDocument/2006/relationships/image" Target="../media/image49.emf"/><Relationship Id="rId9" Type="http://schemas.openxmlformats.org/officeDocument/2006/relationships/image" Target="../media/image52.png"/><Relationship Id="rId1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1.emf"/><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60.e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emf"/><Relationship Id="rId4" Type="http://schemas.openxmlformats.org/officeDocument/2006/relationships/oleObject" Target="../embeddings/oleObject18.bin"/></Relationships>
</file>

<file path=ppt/slides/_rels/slide34.xml.rels><?xml version="1.0" encoding="UTF-8" standalone="yes"?>
<Relationships xmlns="http://schemas.openxmlformats.org/package/2006/relationships"><Relationship Id="rId3" Type="http://schemas.openxmlformats.org/officeDocument/2006/relationships/image" Target="file:///C:\Documents%20and%20Settings\rajesh.ACEPRO\Desktop\Freeman\Chapter%2048\Unlabeled\48_05_B_vs_T_cell_receptor-U.jpg" TargetMode="External"/><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20.bin"/><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7.jp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video" Target="../media/media3.mp4"/><Relationship Id="rId7" Type="http://schemas.openxmlformats.org/officeDocument/2006/relationships/hyperlink" Target="http://dx.doi.org/10.1242/jcs.235192" TargetMode="Externa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slideLayout" Target="../slideLayouts/slideLayout7.xml"/><Relationship Id="rId9" Type="http://schemas.openxmlformats.org/officeDocument/2006/relationships/image" Target="../media/image80.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4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23.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1_dendritic_cells-U.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2_T-cell_activation-U.jp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0.jpe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customXml" Target="../ink/ink2.xml"/><Relationship Id="rId4" Type="http://schemas.openxmlformats.org/officeDocument/2006/relationships/image" Target="../media/image146.png"/></Relationships>
</file>

<file path=ppt/slides/_rels/slide5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customXml" Target="../ink/ink8.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30.png"/><Relationship Id="rId5" Type="http://schemas.openxmlformats.org/officeDocument/2006/relationships/customXml" Target="../ink/ink7.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customXml" Target="../ink/ink9.xml"/><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file:///C:\Documents%20and%20Settings\rajesh.ACEPRO\Desktop\Freeman\Chapter%2048\Unlabeled\48_12_T-cell_activation-U.jpg" TargetMode="External"/><Relationship Id="rId5" Type="http://schemas.openxmlformats.org/officeDocument/2006/relationships/image" Target="../media/image86.jpg"/><Relationship Id="rId4" Type="http://schemas.openxmlformats.org/officeDocument/2006/relationships/image" Target="../media/image105.emf"/></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hyperlink" Target="https://doi.org/10.4414/smw.2017.1446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webp"/><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3.png"/><Relationship Id="rId7"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oleObject" Target="../embeddings/oleObject3.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r>
              <a:rPr lang="en-US" sz="3600" b="1" dirty="0">
                <a:latin typeface="Arial" panose="020B0604020202020204" pitchFamily="34" charset="0"/>
              </a:rPr>
              <a:t>DNA Technologies, Immunology</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015663"/>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Review of DNA polymerases</a:t>
            </a:r>
          </a:p>
          <a:p>
            <a:pPr marL="285744" indent="-285744">
              <a:buFont typeface="Arial" panose="020B0604020202020204" pitchFamily="34" charset="0"/>
              <a:buChar char="•"/>
            </a:pPr>
            <a:r>
              <a:rPr lang="en-US" sz="2000" dirty="0">
                <a:latin typeface="Arial" panose="020B0604020202020204" pitchFamily="34" charset="0"/>
              </a:rPr>
              <a:t>DNA Sequencing</a:t>
            </a:r>
          </a:p>
          <a:p>
            <a:pPr marL="285744" indent="-285744">
              <a:buFont typeface="Arial" panose="020B0604020202020204" pitchFamily="34" charset="0"/>
              <a:buChar char="•"/>
            </a:pPr>
            <a:r>
              <a:rPr lang="en-US" sz="2000" dirty="0">
                <a:latin typeface="Arial" panose="020B0604020202020204" pitchFamily="34" charset="0"/>
              </a:rPr>
              <a:t>Polymerase chain reaction (PCR) &amp; Applications</a:t>
            </a:r>
          </a:p>
        </p:txBody>
      </p:sp>
      <p:sp>
        <p:nvSpPr>
          <p:cNvPr id="3" name="Date Placeholder 2">
            <a:extLst>
              <a:ext uri="{FF2B5EF4-FFF2-40B4-BE49-F238E27FC236}">
                <a16:creationId xmlns:a16="http://schemas.microsoft.com/office/drawing/2014/main" id="{956DC268-7E4D-0DB7-8E52-2A0DB6B8322E}"/>
              </a:ext>
            </a:extLst>
          </p:cNvPr>
          <p:cNvSpPr>
            <a:spLocks noGrp="1"/>
          </p:cNvSpPr>
          <p:nvPr>
            <p:ph type="dt" sz="half" idx="10"/>
          </p:nvPr>
        </p:nvSpPr>
        <p:spPr/>
        <p:txBody>
          <a:bodyPr/>
          <a:lstStyle/>
          <a:p>
            <a:fld id="{71CD656A-C98C-46F9-9730-7DA9F0BFB6A6}" type="datetime1">
              <a:rPr lang="en-US" smtClean="0"/>
              <a:t>9/7/2024</a:t>
            </a:fld>
            <a:endParaRPr lang="en-US"/>
          </a:p>
        </p:txBody>
      </p:sp>
      <p:sp>
        <p:nvSpPr>
          <p:cNvPr id="4" name="Footer Placeholder 3">
            <a:extLst>
              <a:ext uri="{FF2B5EF4-FFF2-40B4-BE49-F238E27FC236}">
                <a16:creationId xmlns:a16="http://schemas.microsoft.com/office/drawing/2014/main" id="{748385BD-781D-61BC-CEE1-9E64E2D6C47D}"/>
              </a:ext>
            </a:extLst>
          </p:cNvPr>
          <p:cNvSpPr>
            <a:spLocks noGrp="1"/>
          </p:cNvSpPr>
          <p:nvPr>
            <p:ph type="ftr" sz="quarter" idx="11"/>
          </p:nvPr>
        </p:nvSpPr>
        <p:spPr/>
        <p:txBody>
          <a:bodyPr/>
          <a:lstStyle/>
          <a:p>
            <a:r>
              <a:rPr lang="en-US"/>
              <a:t>Drugs and Disease F2024 - Lecture 4</a:t>
            </a:r>
          </a:p>
        </p:txBody>
      </p:sp>
      <p:sp>
        <p:nvSpPr>
          <p:cNvPr id="5" name="Slide Number Placeholder 4">
            <a:extLst>
              <a:ext uri="{FF2B5EF4-FFF2-40B4-BE49-F238E27FC236}">
                <a16:creationId xmlns:a16="http://schemas.microsoft.com/office/drawing/2014/main" id="{838CB095-80E0-A1B0-44BB-0B73CD4E833D}"/>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6" name="TextBox 5">
            <a:extLst>
              <a:ext uri="{FF2B5EF4-FFF2-40B4-BE49-F238E27FC236}">
                <a16:creationId xmlns:a16="http://schemas.microsoft.com/office/drawing/2014/main" id="{7A0E0980-345A-A337-3304-18CA30B3D601}"/>
              </a:ext>
            </a:extLst>
          </p:cNvPr>
          <p:cNvSpPr txBox="1"/>
          <p:nvPr/>
        </p:nvSpPr>
        <p:spPr>
          <a:xfrm>
            <a:off x="853281" y="5227188"/>
            <a:ext cx="8276626" cy="400110"/>
          </a:xfrm>
          <a:prstGeom prst="rect">
            <a:avLst/>
          </a:prstGeom>
          <a:noFill/>
          <a:ln>
            <a:solidFill>
              <a:schemeClr val="accent2"/>
            </a:solidFill>
          </a:ln>
        </p:spPr>
        <p:txBody>
          <a:bodyPr wrap="none" rtlCol="0">
            <a:spAutoFit/>
          </a:bodyPr>
          <a:lstStyle/>
          <a:p>
            <a:pPr algn="ctr"/>
            <a:r>
              <a:rPr lang="en-US" sz="2000" dirty="0">
                <a:solidFill>
                  <a:srgbClr val="C00000"/>
                </a:solidFill>
                <a:latin typeface="Arial" panose="020B0604020202020204" pitchFamily="34" charset="0"/>
                <a:cs typeface="Arial" panose="020B0604020202020204" pitchFamily="34" charset="0"/>
              </a:rPr>
              <a:t>Please view the posted video on Enzyme Kinetics before our next class.</a:t>
            </a:r>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91519" y="79557"/>
            <a:ext cx="9039847" cy="506164"/>
          </a:xfrm>
          <a:prstGeom prst="rect">
            <a:avLst/>
          </a:prstGeom>
          <a:noFill/>
        </p:spPr>
        <p:txBody>
          <a:bodyPr wrap="none" rtlCol="0">
            <a:spAutoFit/>
          </a:bodyPr>
          <a:lstStyle/>
          <a:p>
            <a:r>
              <a:rPr lang="en-US" sz="2689" dirty="0">
                <a:latin typeface="Arial" panose="020B0604020202020204" pitchFamily="34" charset="0"/>
              </a:rPr>
              <a:t>DNA Sequencing – Generation of Fluorescent Fragments </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358475" y="6994982"/>
              <a:ext cx="2076" cy="7261"/>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349825" y="6985906"/>
                <a:ext cx="19030" cy="25050"/>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946888" y="4293253"/>
            <a:ext cx="3084674" cy="2241639"/>
          </a:xfrm>
          <a:prstGeom prst="rect">
            <a:avLst/>
          </a:prstGeom>
          <a:noFill/>
        </p:spPr>
        <p:txBody>
          <a:bodyPr wrap="square" rtlCol="0">
            <a:spAutoFit/>
          </a:bodyPr>
          <a:lstStyle/>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b="1" dirty="0">
                <a:latin typeface="Arial" panose="020B0604020202020204" pitchFamily="34" charset="0"/>
              </a:rPr>
              <a:t>G</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G-T-A-A-T-C-C-</a:t>
            </a:r>
            <a:r>
              <a:rPr lang="en-US" sz="1600"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236902" y="746920"/>
            <a:ext cx="10149630" cy="6034809"/>
            <a:chOff x="402457" y="288175"/>
            <a:chExt cx="10509916" cy="6249029"/>
          </a:xfrm>
        </p:grpSpPr>
        <p:sp>
          <p:nvSpPr>
            <p:cNvPr id="4" name="TextBox 3">
              <a:extLst>
                <a:ext uri="{FF2B5EF4-FFF2-40B4-BE49-F238E27FC236}">
                  <a16:creationId xmlns:a16="http://schemas.microsoft.com/office/drawing/2014/main" id="{9568F594-2B7A-47F3-BC54-78BE1DAAF3FF}"/>
                </a:ext>
              </a:extLst>
            </p:cNvPr>
            <p:cNvSpPr txBox="1"/>
            <p:nvPr/>
          </p:nvSpPr>
          <p:spPr>
            <a:xfrm>
              <a:off x="402457" y="1072412"/>
              <a:ext cx="4553352" cy="605533"/>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p>
            <a:p>
              <a:r>
                <a:rPr lang="en-US" sz="1600" b="1" dirty="0">
                  <a:latin typeface="Courier New" panose="02070309020205020404" pitchFamily="49" charset="0"/>
                  <a:cs typeface="Courier New" panose="02070309020205020404" pitchFamily="49" charset="0"/>
                </a:rPr>
                <a:t>3’-A-G-G-T-A-T-A-C-C-A-T-T-A-G-G-C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p:cNvCxnSpPr>
            <p:nvPr/>
          </p:nvCxnSpPr>
          <p:spPr>
            <a:xfrm flipV="1">
              <a:off x="4955809" y="977050"/>
              <a:ext cx="1017834" cy="39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p:cNvCxnSpPr>
            <p:nvPr/>
          </p:nvCxnSpPr>
          <p:spPr>
            <a:xfrm>
              <a:off x="4955809" y="1375179"/>
              <a:ext cx="696787" cy="28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C457E8-A115-4D59-A4E2-7D627B88038B}"/>
                </a:ext>
              </a:extLst>
            </p:cNvPr>
            <p:cNvCxnSpPr>
              <a:cxnSpLocks/>
            </p:cNvCxnSpPr>
            <p:nvPr/>
          </p:nvCxnSpPr>
          <p:spPr>
            <a:xfrm flipV="1">
              <a:off x="4966411" y="2720212"/>
              <a:ext cx="655729" cy="41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p:cNvCxnSpPr>
            <p:nvPr/>
          </p:nvCxnSpPr>
          <p:spPr>
            <a:xfrm>
              <a:off x="4966411" y="3130545"/>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p:cNvCxnSpPr>
            <p:nvPr/>
          </p:nvCxnSpPr>
          <p:spPr>
            <a:xfrm flipV="1">
              <a:off x="4995537" y="4566734"/>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p:cNvCxnSpPr>
            <p:nvPr/>
          </p:nvCxnSpPr>
          <p:spPr>
            <a:xfrm>
              <a:off x="4995537" y="4911837"/>
              <a:ext cx="669504"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34971" cy="399041"/>
            </a:xfrm>
            <a:prstGeom prst="rect">
              <a:avLst/>
            </a:prstGeom>
            <a:noFill/>
          </p:spPr>
          <p:txBody>
            <a:bodyPr wrap="none" rtlCol="0">
              <a:spAutoFit/>
            </a:bodyPr>
            <a:lstStyle/>
            <a:p>
              <a:r>
                <a:rPr lang="en-US" sz="1904"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83807" cy="399041"/>
            </a:xfrm>
            <a:prstGeom prst="rect">
              <a:avLst/>
            </a:prstGeom>
            <a:noFill/>
          </p:spPr>
          <p:txBody>
            <a:bodyPr wrap="none" rtlCol="0">
              <a:spAutoFit/>
            </a:bodyPr>
            <a:lstStyle/>
            <a:p>
              <a:r>
                <a:rPr lang="en-US" sz="1904"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1993878" cy="399041"/>
            </a:xfrm>
            <a:prstGeom prst="rect">
              <a:avLst/>
            </a:prstGeom>
            <a:noFill/>
          </p:spPr>
          <p:txBody>
            <a:bodyPr wrap="none" rtlCol="0">
              <a:spAutoFit/>
            </a:bodyPr>
            <a:lstStyle/>
            <a:p>
              <a:r>
                <a:rPr lang="en-US" sz="1904"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83807" cy="399041"/>
            </a:xfrm>
            <a:prstGeom prst="rect">
              <a:avLst/>
            </a:prstGeom>
            <a:noFill/>
          </p:spPr>
          <p:txBody>
            <a:bodyPr wrap="none" rtlCol="0">
              <a:spAutoFit/>
            </a:bodyPr>
            <a:lstStyle/>
            <a:p>
              <a:r>
                <a:rPr lang="en-US" sz="1904"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1993878" cy="399041"/>
            </a:xfrm>
            <a:prstGeom prst="rect">
              <a:avLst/>
            </a:prstGeom>
            <a:noFill/>
          </p:spPr>
          <p:txBody>
            <a:bodyPr wrap="none" rtlCol="0">
              <a:spAutoFit/>
            </a:bodyPr>
            <a:lstStyle/>
            <a:p>
              <a:r>
                <a:rPr lang="en-US" sz="1904"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83807" cy="399041"/>
            </a:xfrm>
            <a:prstGeom prst="rect">
              <a:avLst/>
            </a:prstGeom>
            <a:noFill/>
          </p:spPr>
          <p:txBody>
            <a:bodyPr wrap="none" rtlCol="0">
              <a:spAutoFit/>
            </a:bodyPr>
            <a:lstStyle/>
            <a:p>
              <a:r>
                <a:rPr lang="en-US" sz="1904"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32279" cy="399041"/>
            </a:xfrm>
            <a:prstGeom prst="rect">
              <a:avLst/>
            </a:prstGeom>
            <a:noFill/>
          </p:spPr>
          <p:txBody>
            <a:bodyPr wrap="none" rtlCol="0">
              <a:spAutoFit/>
            </a:bodyPr>
            <a:lstStyle/>
            <a:p>
              <a:r>
                <a:rPr lang="en-US" sz="1904" dirty="0">
                  <a:latin typeface="Arial" panose="020B0604020202020204" pitchFamily="34" charset="0"/>
                </a:rPr>
                <a:t>Length=7, Black fluor.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6"/>
              <a:ext cx="2956440" cy="399041"/>
            </a:xfrm>
            <a:prstGeom prst="rect">
              <a:avLst/>
            </a:prstGeom>
            <a:noFill/>
          </p:spPr>
          <p:txBody>
            <a:bodyPr wrap="square" rtlCol="0">
              <a:spAutoFit/>
            </a:bodyPr>
            <a:lstStyle/>
            <a:p>
              <a:r>
                <a:rPr lang="en-US" sz="1904" dirty="0">
                  <a:solidFill>
                    <a:srgbClr val="FF0000"/>
                  </a:solidFill>
                  <a:latin typeface="Arial" panose="020B0604020202020204" pitchFamily="34" charset="0"/>
                </a:rPr>
                <a:t>Length=8, Red fluor.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628119" y="4019092"/>
              <a:ext cx="2661160" cy="399041"/>
            </a:xfrm>
            <a:prstGeom prst="rect">
              <a:avLst/>
            </a:prstGeom>
            <a:noFill/>
          </p:spPr>
          <p:txBody>
            <a:bodyPr wrap="none" rtlCol="0">
              <a:spAutoFit/>
            </a:bodyPr>
            <a:lstStyle/>
            <a:p>
              <a:r>
                <a:rPr lang="en-US" sz="1904" dirty="0">
                  <a:solidFill>
                    <a:srgbClr val="04CC0E"/>
                  </a:solidFill>
                  <a:latin typeface="Arial" panose="020B0604020202020204" pitchFamily="34" charset="0"/>
                </a:rPr>
                <a:t>Length=9, Green fluor</a:t>
              </a:r>
            </a:p>
          </p:txBody>
        </p:sp>
        <p:sp>
          <p:nvSpPr>
            <p:cNvPr id="6" name="Arrow: Right 5">
              <a:extLst>
                <a:ext uri="{FF2B5EF4-FFF2-40B4-BE49-F238E27FC236}">
                  <a16:creationId xmlns:a16="http://schemas.microsoft.com/office/drawing/2014/main" id="{C6E9FA77-DA84-4587-BE41-522F941C7AEB}"/>
                </a:ext>
              </a:extLst>
            </p:cNvPr>
            <p:cNvSpPr/>
            <p:nvPr/>
          </p:nvSpPr>
          <p:spPr>
            <a:xfrm>
              <a:off x="5522653" y="6233272"/>
              <a:ext cx="4294280" cy="30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950924" y="819535"/>
            <a:ext cx="2796337" cy="3296415"/>
          </a:xfrm>
          <a:prstGeom prst="rect">
            <a:avLst/>
          </a:prstGeom>
          <a:noFill/>
        </p:spPr>
        <p:txBody>
          <a:bodyPr wrap="square" rtlCol="0">
            <a:spAutoFit/>
          </a:bodyPr>
          <a:lstStyle/>
          <a:p>
            <a:pPr>
              <a:spcBef>
                <a:spcPts val="579"/>
              </a:spcBef>
            </a:pPr>
            <a:r>
              <a:rPr lang="en-US" sz="1932" b="1" i="1" dirty="0">
                <a:latin typeface="Arial" panose="020B0604020202020204" pitchFamily="34" charset="0"/>
                <a:cs typeface="Arial" panose="020B0604020202020204" pitchFamily="34" charset="0"/>
              </a:rPr>
              <a:t>All</a:t>
            </a:r>
            <a:r>
              <a:rPr lang="en-US" sz="1932" b="1" dirty="0">
                <a:latin typeface="Arial" panose="020B0604020202020204" pitchFamily="34" charset="0"/>
                <a:cs typeface="Arial" panose="020B0604020202020204" pitchFamily="34" charset="0"/>
              </a:rPr>
              <a:t> Possible Fragments are Made: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begins with the primer</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ends with a </a:t>
            </a:r>
            <a:r>
              <a:rPr lang="en-US" sz="1932" i="1" dirty="0">
                <a:latin typeface="Arial" panose="020B0604020202020204" pitchFamily="34" charset="0"/>
                <a:cs typeface="Arial" panose="020B0604020202020204" pitchFamily="34" charset="0"/>
              </a:rPr>
              <a:t>known</a:t>
            </a:r>
            <a:r>
              <a:rPr lang="en-US" sz="1932" dirty="0">
                <a:latin typeface="Arial" panose="020B0604020202020204" pitchFamily="34" charset="0"/>
                <a:cs typeface="Arial" panose="020B0604020202020204" pitchFamily="34" charset="0"/>
              </a:rPr>
              <a:t>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based on the color of the fluorescence.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10125470" y="6532659"/>
            <a:ext cx="912429"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1216481" y="6554673"/>
            <a:ext cx="1726755"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1979860" y="5730933"/>
            <a:ext cx="173103" cy="1653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38"/>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 y="108984"/>
            <a:ext cx="1357608" cy="1357608"/>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360707" y="107930"/>
            <a:ext cx="1629677" cy="1200329"/>
          </a:xfrm>
          <a:prstGeom prst="rect">
            <a:avLst/>
          </a:prstGeom>
          <a:noFill/>
        </p:spPr>
        <p:txBody>
          <a:bodyPr wrap="none" rtlCol="0">
            <a:spAutoFit/>
          </a:bodyPr>
          <a:lstStyle/>
          <a:p>
            <a:pPr algn="l"/>
            <a:r>
              <a:rPr lang="en-US" sz="1800" b="1" dirty="0">
                <a:latin typeface="Arial" panose="020B0604020202020204" pitchFamily="34" charset="0"/>
                <a:cs typeface="Arial" panose="020B0604020202020204" pitchFamily="34" charset="0"/>
              </a:rPr>
              <a:t>Template</a:t>
            </a:r>
          </a:p>
          <a:p>
            <a:pPr algn="l"/>
            <a:r>
              <a:rPr lang="en-US" sz="1800" b="1" dirty="0">
                <a:latin typeface="Arial" panose="020B0604020202020204" pitchFamily="34" charset="0"/>
                <a:cs typeface="Arial" panose="020B0604020202020204" pitchFamily="34" charset="0"/>
              </a:rPr>
              <a:t>Primer</a:t>
            </a:r>
          </a:p>
          <a:p>
            <a:pPr algn="l"/>
            <a:r>
              <a:rPr lang="en-US" sz="1800" b="1" dirty="0">
                <a:latin typeface="Arial" panose="020B0604020202020204" pitchFamily="34" charset="0"/>
                <a:cs typeface="Arial" panose="020B0604020202020204" pitchFamily="34" charset="0"/>
              </a:rPr>
              <a:t>DNA Pol</a:t>
            </a:r>
          </a:p>
          <a:p>
            <a:pPr algn="l"/>
            <a:r>
              <a:rPr lang="en-US" sz="1800" b="1" dirty="0" err="1">
                <a:latin typeface="Arial" panose="020B0604020202020204" pitchFamily="34" charset="0"/>
                <a:cs typeface="Arial" panose="020B0604020202020204" pitchFamily="34" charset="0"/>
              </a:rPr>
              <a:t>dTNP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ddNTP</a:t>
            </a:r>
            <a:endParaRPr lang="en-US" sz="1800" b="1" dirty="0">
              <a:latin typeface="Arial" panose="020B0604020202020204" pitchFamily="34" charset="0"/>
              <a:cs typeface="Arial" panose="020B0604020202020204" pitchFamily="34" charset="0"/>
            </a:endParaRPr>
          </a:p>
        </p:txBody>
      </p:sp>
      <p:sp>
        <p:nvSpPr>
          <p:cNvPr id="18" name="Date Placeholder 17">
            <a:extLst>
              <a:ext uri="{FF2B5EF4-FFF2-40B4-BE49-F238E27FC236}">
                <a16:creationId xmlns:a16="http://schemas.microsoft.com/office/drawing/2014/main" id="{44D859BF-7F60-4149-0D26-D31B89B75B4D}"/>
              </a:ext>
            </a:extLst>
          </p:cNvPr>
          <p:cNvSpPr>
            <a:spLocks noGrp="1"/>
          </p:cNvSpPr>
          <p:nvPr>
            <p:ph type="dt" sz="half" idx="10"/>
          </p:nvPr>
        </p:nvSpPr>
        <p:spPr/>
        <p:txBody>
          <a:bodyPr/>
          <a:lstStyle/>
          <a:p>
            <a:fld id="{EB493E6C-DA8D-463E-AB21-ECD9F13761EB}" type="datetime1">
              <a:rPr lang="en-US" smtClean="0"/>
              <a:t>9/7/2024</a:t>
            </a:fld>
            <a:endParaRPr lang="en-US"/>
          </a:p>
        </p:txBody>
      </p:sp>
      <p:sp>
        <p:nvSpPr>
          <p:cNvPr id="26" name="Footer Placeholder 25">
            <a:extLst>
              <a:ext uri="{FF2B5EF4-FFF2-40B4-BE49-F238E27FC236}">
                <a16:creationId xmlns:a16="http://schemas.microsoft.com/office/drawing/2014/main" id="{523EE01E-BC06-805A-B30A-57C0A52C97A9}"/>
              </a:ext>
            </a:extLst>
          </p:cNvPr>
          <p:cNvSpPr>
            <a:spLocks noGrp="1"/>
          </p:cNvSpPr>
          <p:nvPr>
            <p:ph type="ftr" sz="quarter" idx="11"/>
          </p:nvPr>
        </p:nvSpPr>
        <p:spPr/>
        <p:txBody>
          <a:bodyPr/>
          <a:lstStyle/>
          <a:p>
            <a:r>
              <a:rPr lang="en-US"/>
              <a:t>Drugs and Disease F2024 - Lecture 4</a:t>
            </a:r>
          </a:p>
        </p:txBody>
      </p:sp>
      <p:sp>
        <p:nvSpPr>
          <p:cNvPr id="28" name="Slide Number Placeholder 27">
            <a:extLst>
              <a:ext uri="{FF2B5EF4-FFF2-40B4-BE49-F238E27FC236}">
                <a16:creationId xmlns:a16="http://schemas.microsoft.com/office/drawing/2014/main" id="{484E8F5F-0F8A-54AC-99D4-4DE0EBA50202}"/>
              </a:ext>
            </a:extLst>
          </p:cNvPr>
          <p:cNvSpPr>
            <a:spLocks noGrp="1"/>
          </p:cNvSpPr>
          <p:nvPr>
            <p:ph type="sldNum" sz="quarter" idx="12"/>
          </p:nvPr>
        </p:nvSpPr>
        <p:spPr/>
        <p:txBody>
          <a:bodyPr/>
          <a:lstStyle/>
          <a:p>
            <a:fld id="{DC3BB032-4020-48F4-953B-341806DC4A2B}" type="slidenum">
              <a:rPr lang="en-US" smtClean="0"/>
              <a:t>10</a:t>
            </a:fld>
            <a:endParaRPr lang="en-US"/>
          </a:p>
        </p:txBody>
      </p:sp>
      <p:sp>
        <p:nvSpPr>
          <p:cNvPr id="16" name="TextBox 15">
            <a:extLst>
              <a:ext uri="{FF2B5EF4-FFF2-40B4-BE49-F238E27FC236}">
                <a16:creationId xmlns:a16="http://schemas.microsoft.com/office/drawing/2014/main" id="{6C337328-C785-DF19-1897-8F266C02F045}"/>
              </a:ext>
            </a:extLst>
          </p:cNvPr>
          <p:cNvSpPr txBox="1"/>
          <p:nvPr/>
        </p:nvSpPr>
        <p:spPr>
          <a:xfrm>
            <a:off x="221505" y="298443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0" name="TextBox 29">
            <a:extLst>
              <a:ext uri="{FF2B5EF4-FFF2-40B4-BE49-F238E27FC236}">
                <a16:creationId xmlns:a16="http://schemas.microsoft.com/office/drawing/2014/main" id="{383DD3F1-AD17-B7F7-4D06-9D2A087AB20B}"/>
              </a:ext>
            </a:extLst>
          </p:cNvPr>
          <p:cNvSpPr txBox="1"/>
          <p:nvPr/>
        </p:nvSpPr>
        <p:spPr>
          <a:xfrm>
            <a:off x="233752" y="4793504"/>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2" name="TextBox 31">
            <a:extLst>
              <a:ext uri="{FF2B5EF4-FFF2-40B4-BE49-F238E27FC236}">
                <a16:creationId xmlns:a16="http://schemas.microsoft.com/office/drawing/2014/main" id="{437DD19F-4E5F-A18A-8EED-D75CC372A0AE}"/>
              </a:ext>
            </a:extLst>
          </p:cNvPr>
          <p:cNvSpPr txBox="1"/>
          <p:nvPr/>
        </p:nvSpPr>
        <p:spPr>
          <a:xfrm>
            <a:off x="221505" y="6359556"/>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1" name="TextBox 50">
            <a:extLst>
              <a:ext uri="{FF2B5EF4-FFF2-40B4-BE49-F238E27FC236}">
                <a16:creationId xmlns:a16="http://schemas.microsoft.com/office/drawing/2014/main" id="{43DE495D-FA64-7015-79D7-C0ACF269CAF1}"/>
              </a:ext>
            </a:extLst>
          </p:cNvPr>
          <p:cNvSpPr txBox="1"/>
          <p:nvPr/>
        </p:nvSpPr>
        <p:spPr>
          <a:xfrm>
            <a:off x="5536262" y="1802549"/>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2" name="TextBox 51">
            <a:extLst>
              <a:ext uri="{FF2B5EF4-FFF2-40B4-BE49-F238E27FC236}">
                <a16:creationId xmlns:a16="http://schemas.microsoft.com/office/drawing/2014/main" id="{CD94DC96-1A67-80B6-F6FD-F8174DF27F08}"/>
              </a:ext>
            </a:extLst>
          </p:cNvPr>
          <p:cNvSpPr txBox="1"/>
          <p:nvPr/>
        </p:nvSpPr>
        <p:spPr>
          <a:xfrm>
            <a:off x="5512754" y="1171678"/>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3" name="TextBox 52">
            <a:extLst>
              <a:ext uri="{FF2B5EF4-FFF2-40B4-BE49-F238E27FC236}">
                <a16:creationId xmlns:a16="http://schemas.microsoft.com/office/drawing/2014/main" id="{0E212844-268F-FD14-C885-FEA061FD37C4}"/>
              </a:ext>
            </a:extLst>
          </p:cNvPr>
          <p:cNvSpPr txBox="1"/>
          <p:nvPr/>
        </p:nvSpPr>
        <p:spPr>
          <a:xfrm>
            <a:off x="5436373" y="286667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dirty="0">
                <a:solidFill>
                  <a:srgbClr val="FF0000"/>
                </a:solidFill>
                <a:latin typeface="Courier New" panose="02070309020205020404" pitchFamily="49" charset="0"/>
                <a:cs typeface="Courier New" panose="02070309020205020404" pitchFamily="49" charset="0"/>
              </a:rPr>
              <a:t>T</a:t>
            </a:r>
            <a:r>
              <a:rPr lang="en-US" sz="1600" b="1" baseline="30000" dirty="0">
                <a:solidFill>
                  <a:srgbClr val="FF000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4" name="TextBox 53">
            <a:extLst>
              <a:ext uri="{FF2B5EF4-FFF2-40B4-BE49-F238E27FC236}">
                <a16:creationId xmlns:a16="http://schemas.microsoft.com/office/drawing/2014/main" id="{B2FE7BE9-C385-849D-0EE2-A58FA607C996}"/>
              </a:ext>
            </a:extLst>
          </p:cNvPr>
          <p:cNvSpPr txBox="1"/>
          <p:nvPr/>
        </p:nvSpPr>
        <p:spPr>
          <a:xfrm>
            <a:off x="5508820" y="3735177"/>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5" name="TextBox 54">
            <a:extLst>
              <a:ext uri="{FF2B5EF4-FFF2-40B4-BE49-F238E27FC236}">
                <a16:creationId xmlns:a16="http://schemas.microsoft.com/office/drawing/2014/main" id="{07530029-20BF-35A3-2541-04ADD4653DF5}"/>
              </a:ext>
            </a:extLst>
          </p:cNvPr>
          <p:cNvSpPr txBox="1"/>
          <p:nvPr/>
        </p:nvSpPr>
        <p:spPr>
          <a:xfrm>
            <a:off x="5225447" y="4753040"/>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dirty="0">
                <a:solidFill>
                  <a:srgbClr val="00B050"/>
                </a:solidFill>
                <a:latin typeface="Courier New" panose="02070309020205020404" pitchFamily="49" charset="0"/>
                <a:cs typeface="Courier New" panose="02070309020205020404" pitchFamily="49" charset="0"/>
              </a:rPr>
              <a:t>A</a:t>
            </a:r>
            <a:r>
              <a:rPr lang="en-US" sz="1600" b="1" baseline="30000" dirty="0">
                <a:solidFill>
                  <a:srgbClr val="00B05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6" name="TextBox 55">
            <a:extLst>
              <a:ext uri="{FF2B5EF4-FFF2-40B4-BE49-F238E27FC236}">
                <a16:creationId xmlns:a16="http://schemas.microsoft.com/office/drawing/2014/main" id="{04EBC7E0-0F34-405C-5122-5D67186127E0}"/>
              </a:ext>
            </a:extLst>
          </p:cNvPr>
          <p:cNvSpPr txBox="1"/>
          <p:nvPr/>
        </p:nvSpPr>
        <p:spPr>
          <a:xfrm>
            <a:off x="5303679" y="5629812"/>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Tree>
    <p:extLst>
      <p:ext uri="{BB962C8B-B14F-4D97-AF65-F5344CB8AC3E}">
        <p14:creationId xmlns:p14="http://schemas.microsoft.com/office/powerpoint/2010/main" val="699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8" y="2718034"/>
            <a:ext cx="5977113" cy="3766759"/>
          </a:xfrm>
          <a:prstGeom prst="rect">
            <a:avLst/>
          </a:prstGeom>
        </p:spPr>
      </p:pic>
      <p:sp>
        <p:nvSpPr>
          <p:cNvPr id="5" name="Title 4"/>
          <p:cNvSpPr>
            <a:spLocks noGrp="1"/>
          </p:cNvSpPr>
          <p:nvPr>
            <p:ph type="title" idx="4294967295"/>
          </p:nvPr>
        </p:nvSpPr>
        <p:spPr>
          <a:xfrm>
            <a:off x="0" y="231775"/>
            <a:ext cx="8034338" cy="827088"/>
          </a:xfrm>
        </p:spPr>
        <p:txBody>
          <a:bodyPr>
            <a:noAutofit/>
          </a:bodyPr>
          <a:lstStyle/>
          <a:p>
            <a:r>
              <a:rPr lang="en-US" sz="2706"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6329778" y="1135664"/>
            <a:ext cx="1422764" cy="158236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932321" y="1215733"/>
            <a:ext cx="1231706" cy="2536070"/>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49460" y="3865939"/>
            <a:ext cx="3758172" cy="2885534"/>
          </a:xfrm>
          <a:prstGeom prst="rect">
            <a:avLst/>
          </a:prstGeom>
          <a:noFill/>
        </p:spPr>
        <p:txBody>
          <a:bodyPr wrap="square" rtlCol="0">
            <a:spAutoFit/>
          </a:bodyPr>
          <a:lstStyle/>
          <a:p>
            <a:r>
              <a:rPr lang="en-US" sz="2052" dirty="0"/>
              <a:t>DNA has a negative charge.</a:t>
            </a:r>
          </a:p>
          <a:p>
            <a:r>
              <a:rPr lang="en-US" sz="2052" dirty="0"/>
              <a:t>It will migrate towards the anode.</a:t>
            </a:r>
          </a:p>
          <a:p>
            <a:endParaRPr lang="en-US" sz="2052" dirty="0"/>
          </a:p>
          <a:p>
            <a:r>
              <a:rPr lang="en-US" sz="2052" dirty="0"/>
              <a:t>Capillary is filled with a gel that causes separation by size.</a:t>
            </a:r>
          </a:p>
          <a:p>
            <a:endParaRPr lang="en-US" sz="2052" dirty="0"/>
          </a:p>
          <a:p>
            <a:pPr>
              <a:lnSpc>
                <a:spcPct val="150000"/>
              </a:lnSpc>
            </a:pPr>
            <a:r>
              <a:rPr lang="en-US" sz="2052"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563658" y="2507960"/>
            <a:ext cx="405755"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9170065" y="3135580"/>
            <a:ext cx="730359" cy="48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900424" y="2853136"/>
            <a:ext cx="2010487" cy="420115"/>
          </a:xfrm>
          <a:prstGeom prst="rect">
            <a:avLst/>
          </a:prstGeom>
          <a:noFill/>
        </p:spPr>
        <p:txBody>
          <a:bodyPr wrap="none" rtlCol="0">
            <a:spAutoFit/>
          </a:bodyPr>
          <a:lstStyle/>
          <a:p>
            <a:r>
              <a:rPr lang="en-US" sz="213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708245" y="3135580"/>
            <a:ext cx="1861207" cy="747897"/>
          </a:xfrm>
          <a:prstGeom prst="rect">
            <a:avLst/>
          </a:prstGeom>
          <a:noFill/>
        </p:spPr>
        <p:txBody>
          <a:bodyPr wrap="square" rtlCol="0">
            <a:spAutoFit/>
          </a:bodyPr>
          <a:lstStyle/>
          <a:p>
            <a:r>
              <a:rPr lang="en-US" sz="213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638494" y="2449185"/>
            <a:ext cx="1249060" cy="420115"/>
          </a:xfrm>
          <a:prstGeom prst="rect">
            <a:avLst/>
          </a:prstGeom>
          <a:solidFill>
            <a:schemeClr val="bg1"/>
          </a:solidFill>
        </p:spPr>
        <p:txBody>
          <a:bodyPr wrap="none" rtlCol="0">
            <a:spAutoFit/>
          </a:bodyPr>
          <a:lstStyle/>
          <a:p>
            <a:r>
              <a:rPr lang="en-US" sz="2130" dirty="0">
                <a:latin typeface="Arial" panose="020B0604020202020204" pitchFamily="34" charset="0"/>
                <a:cs typeface="Arial" panose="020B0604020202020204" pitchFamily="34" charset="0"/>
              </a:rPr>
              <a:t>Capillary</a:t>
            </a:r>
          </a:p>
        </p:txBody>
      </p:sp>
      <p:sp>
        <p:nvSpPr>
          <p:cNvPr id="6" name="Date Placeholder 5">
            <a:extLst>
              <a:ext uri="{FF2B5EF4-FFF2-40B4-BE49-F238E27FC236}">
                <a16:creationId xmlns:a16="http://schemas.microsoft.com/office/drawing/2014/main" id="{B0A3578F-04EB-EAAD-8C36-8A0849842BEB}"/>
              </a:ext>
            </a:extLst>
          </p:cNvPr>
          <p:cNvSpPr>
            <a:spLocks noGrp="1"/>
          </p:cNvSpPr>
          <p:nvPr>
            <p:ph type="dt" sz="half" idx="10"/>
          </p:nvPr>
        </p:nvSpPr>
        <p:spPr/>
        <p:txBody>
          <a:bodyPr/>
          <a:lstStyle/>
          <a:p>
            <a:fld id="{41C49A65-EEC7-4D77-B1E3-18A7977461CC}" type="datetime1">
              <a:rPr lang="en-US" smtClean="0"/>
              <a:t>9/7/2024</a:t>
            </a:fld>
            <a:endParaRPr lang="en-US"/>
          </a:p>
        </p:txBody>
      </p:sp>
      <p:sp>
        <p:nvSpPr>
          <p:cNvPr id="8" name="Footer Placeholder 7">
            <a:extLst>
              <a:ext uri="{FF2B5EF4-FFF2-40B4-BE49-F238E27FC236}">
                <a16:creationId xmlns:a16="http://schemas.microsoft.com/office/drawing/2014/main" id="{1117E244-F8E3-D0DC-2AD3-60BFBAD52575}"/>
              </a:ext>
            </a:extLst>
          </p:cNvPr>
          <p:cNvSpPr>
            <a:spLocks noGrp="1"/>
          </p:cNvSpPr>
          <p:nvPr>
            <p:ph type="ftr" sz="quarter" idx="11"/>
          </p:nvPr>
        </p:nvSpPr>
        <p:spPr/>
        <p:txBody>
          <a:bodyPr/>
          <a:lstStyle/>
          <a:p>
            <a:r>
              <a:rPr lang="en-US"/>
              <a:t>Drugs and Disease F2024 - Lecture 4</a:t>
            </a:r>
          </a:p>
        </p:txBody>
      </p:sp>
      <p:sp>
        <p:nvSpPr>
          <p:cNvPr id="10" name="Slide Number Placeholder 9">
            <a:extLst>
              <a:ext uri="{FF2B5EF4-FFF2-40B4-BE49-F238E27FC236}">
                <a16:creationId xmlns:a16="http://schemas.microsoft.com/office/drawing/2014/main" id="{6B9C2892-5D86-FEA1-E04D-E6DE6F88C0F7}"/>
              </a:ext>
            </a:extLst>
          </p:cNvPr>
          <p:cNvSpPr>
            <a:spLocks noGrp="1"/>
          </p:cNvSpPr>
          <p:nvPr>
            <p:ph type="sldNum" sz="quarter" idx="12"/>
          </p:nvPr>
        </p:nvSpPr>
        <p:spPr/>
        <p:txBody>
          <a:bodyPr/>
          <a:lstStyle/>
          <a:p>
            <a:fld id="{DC3BB032-4020-48F4-953B-341806DC4A2B}" type="slidenum">
              <a:rPr lang="en-US" smtClean="0"/>
              <a:t>11</a:t>
            </a:fld>
            <a:endParaRPr lang="en-US"/>
          </a:p>
        </p:txBody>
      </p:sp>
    </p:spTree>
    <p:extLst>
      <p:ext uri="{BB962C8B-B14F-4D97-AF65-F5344CB8AC3E}">
        <p14:creationId xmlns:p14="http://schemas.microsoft.com/office/powerpoint/2010/main" val="1933493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20" y="532279"/>
            <a:ext cx="4278394" cy="3850552"/>
          </a:xfrm>
          <a:prstGeom prst="rect">
            <a:avLst/>
          </a:prstGeom>
        </p:spPr>
      </p:pic>
      <p:sp>
        <p:nvSpPr>
          <p:cNvPr id="10" name="TextBox 9">
            <a:extLst>
              <a:ext uri="{FF2B5EF4-FFF2-40B4-BE49-F238E27FC236}">
                <a16:creationId xmlns:a16="http://schemas.microsoft.com/office/drawing/2014/main" id="{5F73E81E-A318-4747-BF56-8744D331BF80}"/>
              </a:ext>
            </a:extLst>
          </p:cNvPr>
          <p:cNvSpPr txBox="1"/>
          <p:nvPr/>
        </p:nvSpPr>
        <p:spPr>
          <a:xfrm>
            <a:off x="355517" y="778583"/>
            <a:ext cx="5739851" cy="5090817"/>
          </a:xfrm>
          <a:prstGeom prst="rect">
            <a:avLst/>
          </a:prstGeom>
          <a:noFill/>
        </p:spPr>
        <p:txBody>
          <a:bodyPr wrap="square" rtlCol="0">
            <a:spAutoFit/>
          </a:bodyPr>
          <a:lstStyle/>
          <a:p>
            <a:pPr defTabSz="770337"/>
            <a:r>
              <a:rPr lang="en-US" sz="1932" b="1" dirty="0">
                <a:solidFill>
                  <a:prstClr val="black"/>
                </a:solidFill>
                <a:latin typeface="Arial" panose="020B0604020202020204" pitchFamily="34" charset="0"/>
                <a:cs typeface="Arial" panose="020B0604020202020204" pitchFamily="34" charset="0"/>
              </a:rPr>
              <a:t>4. Capillary Gel Electrophoresis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At the detector, a laser excites the fluorescence.</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Only fluorescent DNA molecules (terminated with </a:t>
            </a:r>
            <a:r>
              <a:rPr lang="en-US" sz="1932" dirty="0" err="1">
                <a:solidFill>
                  <a:prstClr val="black"/>
                </a:solidFill>
                <a:latin typeface="Arial" panose="020B0604020202020204" pitchFamily="34" charset="0"/>
                <a:cs typeface="Arial" panose="020B0604020202020204" pitchFamily="34" charset="0"/>
              </a:rPr>
              <a:t>ddNTP</a:t>
            </a:r>
            <a:r>
              <a:rPr lang="en-US" sz="1932" dirty="0">
                <a:solidFill>
                  <a:prstClr val="black"/>
                </a:solidFill>
                <a:latin typeface="Arial" panose="020B0604020202020204" pitchFamily="34" charset="0"/>
                <a:cs typeface="Arial" panose="020B0604020202020204" pitchFamily="34" charset="0"/>
              </a:rPr>
              <a:t>) give a signal.</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2053202" y="63955"/>
            <a:ext cx="9783897" cy="448905"/>
          </a:xfrm>
          <a:prstGeom prst="rect">
            <a:avLst/>
          </a:prstGeom>
          <a:noFill/>
        </p:spPr>
        <p:txBody>
          <a:bodyPr wrap="none" rtlCol="0">
            <a:spAutoFit/>
          </a:bodyPr>
          <a:lstStyle/>
          <a:p>
            <a:pPr defTabSz="770337"/>
            <a:r>
              <a:rPr lang="en-US" sz="2317"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2793594" y="6149299"/>
            <a:ext cx="2044278" cy="369332"/>
          </a:xfrm>
          <a:prstGeom prst="rect">
            <a:avLst/>
          </a:prstGeom>
        </p:spPr>
        <p:txBody>
          <a:bodyPr wrap="none">
            <a:spAutoFit/>
          </a:bodyPr>
          <a:lstStyle/>
          <a:p>
            <a:pPr defTabSz="770337"/>
            <a:r>
              <a:rPr lang="en-US" sz="1800" dirty="0">
                <a:solidFill>
                  <a:srgbClr val="7030A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6248628" y="5124890"/>
            <a:ext cx="1500492" cy="984308"/>
          </a:xfrm>
          <a:prstGeom prst="rect">
            <a:avLst/>
          </a:prstGeom>
          <a:noFill/>
        </p:spPr>
        <p:txBody>
          <a:bodyPr wrap="square" rtlCol="0">
            <a:spAutoFit/>
          </a:bodyPr>
          <a:lstStyle/>
          <a:p>
            <a:r>
              <a:rPr lang="en-US" sz="1932"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417498" y="4404299"/>
            <a:ext cx="226625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highlight>
                  <a:srgbClr val="C0C0C0"/>
                </a:highlight>
                <a:latin typeface="Arial" panose="020B0604020202020204" pitchFamily="34" charset="0"/>
              </a:rPr>
              <a:t>-</a:t>
            </a:r>
            <a:r>
              <a:rPr lang="en-US" sz="1400"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930563" y="4632717"/>
            <a:ext cx="1657256"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a:t>
            </a:r>
            <a:r>
              <a:rPr lang="en-US" sz="1400"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8327804" y="4673634"/>
            <a:ext cx="182318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t>
            </a:r>
            <a:r>
              <a:rPr lang="en-US" sz="1400"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813475" y="4535659"/>
            <a:ext cx="216407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7290668" y="5179992"/>
          <a:ext cx="4415269" cy="193861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9200415" y="4548723"/>
            <a:ext cx="239108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dirty="0">
                <a:latin typeface="Arial" panose="020B0604020202020204" pitchFamily="34" charset="0"/>
              </a:rPr>
              <a:t>A</a:t>
            </a:r>
            <a:r>
              <a:rPr lang="en-US" sz="1400" b="1" dirty="0">
                <a:latin typeface="Arial" panose="020B0604020202020204" pitchFamily="34" charset="0"/>
              </a:rPr>
              <a:t>-</a:t>
            </a:r>
            <a:r>
              <a:rPr lang="en-US" sz="1400"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8263620" y="7180618"/>
            <a:ext cx="2717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9055139" y="6876403"/>
            <a:ext cx="725327"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Time</a:t>
            </a:r>
          </a:p>
        </p:txBody>
      </p:sp>
      <p:grpSp>
        <p:nvGrpSpPr>
          <p:cNvPr id="12" name="Group 11">
            <a:extLst>
              <a:ext uri="{FF2B5EF4-FFF2-40B4-BE49-F238E27FC236}">
                <a16:creationId xmlns:a16="http://schemas.microsoft.com/office/drawing/2014/main" id="{07F9E273-1B2E-C74B-5589-17210B6BB85E}"/>
              </a:ext>
            </a:extLst>
          </p:cNvPr>
          <p:cNvGrpSpPr/>
          <p:nvPr/>
        </p:nvGrpSpPr>
        <p:grpSpPr>
          <a:xfrm>
            <a:off x="7573203" y="4009222"/>
            <a:ext cx="396675" cy="491695"/>
            <a:chOff x="7595898" y="4292340"/>
            <a:chExt cx="396675" cy="491695"/>
          </a:xfrm>
        </p:grpSpPr>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595898" y="4292340"/>
              <a:ext cx="22076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821489" y="4292340"/>
              <a:ext cx="17108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795294" y="4292340"/>
              <a:ext cx="21369" cy="49169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1966BD8-9131-422C-37BE-4994D33FF715}"/>
              </a:ext>
            </a:extLst>
          </p:cNvPr>
          <p:cNvSpPr txBox="1"/>
          <p:nvPr/>
        </p:nvSpPr>
        <p:spPr>
          <a:xfrm>
            <a:off x="6267253" y="872328"/>
            <a:ext cx="1120820" cy="686983"/>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Fluor.</a:t>
            </a:r>
          </a:p>
          <a:p>
            <a:pPr algn="l"/>
            <a:r>
              <a:rPr lang="en-US" sz="1932"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658803" y="1646237"/>
            <a:ext cx="136491" cy="277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9554337" y="4514612"/>
            <a:ext cx="2712952"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a:t>
            </a:r>
            <a:r>
              <a:rPr lang="en-US" sz="1400"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877472" y="4459624"/>
            <a:ext cx="306664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10388006" y="4523496"/>
            <a:ext cx="279595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latin typeface="Arial" panose="020B0604020202020204" pitchFamily="34" charset="0"/>
              </a:rPr>
              <a:t>G</a:t>
            </a:r>
          </a:p>
        </p:txBody>
      </p:sp>
      <p:sp>
        <p:nvSpPr>
          <p:cNvPr id="8" name="Date Placeholder 7">
            <a:extLst>
              <a:ext uri="{FF2B5EF4-FFF2-40B4-BE49-F238E27FC236}">
                <a16:creationId xmlns:a16="http://schemas.microsoft.com/office/drawing/2014/main" id="{58DD1496-1EFD-23BF-974B-5DC691BDAE07}"/>
              </a:ext>
            </a:extLst>
          </p:cNvPr>
          <p:cNvSpPr>
            <a:spLocks noGrp="1"/>
          </p:cNvSpPr>
          <p:nvPr>
            <p:ph type="dt" sz="half" idx="10"/>
          </p:nvPr>
        </p:nvSpPr>
        <p:spPr/>
        <p:txBody>
          <a:bodyPr/>
          <a:lstStyle/>
          <a:p>
            <a:fld id="{00728CC0-27D3-442C-8225-EEECF35145B6}" type="datetime1">
              <a:rPr lang="en-US" smtClean="0"/>
              <a:t>9/7/2024</a:t>
            </a:fld>
            <a:endParaRPr lang="en-US"/>
          </a:p>
        </p:txBody>
      </p:sp>
      <p:sp>
        <p:nvSpPr>
          <p:cNvPr id="18" name="Footer Placeholder 17">
            <a:extLst>
              <a:ext uri="{FF2B5EF4-FFF2-40B4-BE49-F238E27FC236}">
                <a16:creationId xmlns:a16="http://schemas.microsoft.com/office/drawing/2014/main" id="{1CFB303D-A967-E829-7649-DEAE5B9C024F}"/>
              </a:ext>
            </a:extLst>
          </p:cNvPr>
          <p:cNvSpPr>
            <a:spLocks noGrp="1"/>
          </p:cNvSpPr>
          <p:nvPr>
            <p:ph type="ftr" sz="quarter" idx="11"/>
          </p:nvPr>
        </p:nvSpPr>
        <p:spPr/>
        <p:txBody>
          <a:bodyPr/>
          <a:lstStyle/>
          <a:p>
            <a:r>
              <a:rPr lang="en-US"/>
              <a:t>Drugs and Disease F2024 - Lecture 4</a:t>
            </a:r>
          </a:p>
        </p:txBody>
      </p:sp>
      <p:sp>
        <p:nvSpPr>
          <p:cNvPr id="19" name="Slide Number Placeholder 18">
            <a:extLst>
              <a:ext uri="{FF2B5EF4-FFF2-40B4-BE49-F238E27FC236}">
                <a16:creationId xmlns:a16="http://schemas.microsoft.com/office/drawing/2014/main" id="{C730365E-DDDC-B497-5E83-53A7AC073E9F}"/>
              </a:ext>
            </a:extLst>
          </p:cNvPr>
          <p:cNvSpPr>
            <a:spLocks noGrp="1"/>
          </p:cNvSpPr>
          <p:nvPr>
            <p:ph type="sldNum" sz="quarter" idx="12"/>
          </p:nvPr>
        </p:nvSpPr>
        <p:spPr/>
        <p:txBody>
          <a:bodyPr/>
          <a:lstStyle/>
          <a:p>
            <a:fld id="{DC3BB032-4020-48F4-953B-341806DC4A2B}" type="slidenum">
              <a:rPr lang="en-US" smtClean="0"/>
              <a:t>12</a:t>
            </a:fld>
            <a:endParaRPr lang="en-US"/>
          </a:p>
        </p:txBody>
      </p:sp>
      <p:sp>
        <p:nvSpPr>
          <p:cNvPr id="9" name="TextBox 8">
            <a:extLst>
              <a:ext uri="{FF2B5EF4-FFF2-40B4-BE49-F238E27FC236}">
                <a16:creationId xmlns:a16="http://schemas.microsoft.com/office/drawing/2014/main" id="{3D9F36A7-80F3-28EE-A0CC-2F7500223CFA}"/>
              </a:ext>
            </a:extLst>
          </p:cNvPr>
          <p:cNvSpPr txBox="1"/>
          <p:nvPr/>
        </p:nvSpPr>
        <p:spPr>
          <a:xfrm>
            <a:off x="700881" y="6152199"/>
            <a:ext cx="4397260"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        5’-</a:t>
            </a:r>
            <a:r>
              <a:rPr lang="en-US" sz="1800" b="1" dirty="0">
                <a:highlight>
                  <a:srgbClr val="C0C0C0"/>
                </a:highlight>
                <a:latin typeface="Arial" panose="020B0604020202020204" pitchFamily="34" charset="0"/>
                <a:cs typeface="Arial" panose="020B0604020202020204" pitchFamily="34" charset="0"/>
              </a:rPr>
              <a:t>C-A-T-A-T-G</a:t>
            </a:r>
          </a:p>
          <a:p>
            <a:r>
              <a:rPr lang="en-US" sz="1800" b="1" dirty="0">
                <a:latin typeface="Arial" panose="020B0604020202020204" pitchFamily="34" charset="0"/>
                <a:cs typeface="Arial" panose="020B0604020202020204" pitchFamily="34" charset="0"/>
              </a:rPr>
              <a:t>3’-A-G-G-C-T-A-T-A-C-C-A-T-T-A-G-G-C</a:t>
            </a:r>
          </a:p>
        </p:txBody>
      </p:sp>
    </p:spTree>
    <p:extLst>
      <p:ext uri="{BB962C8B-B14F-4D97-AF65-F5344CB8AC3E}">
        <p14:creationId xmlns:p14="http://schemas.microsoft.com/office/powerpoint/2010/main" val="190607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37" y="892467"/>
            <a:ext cx="2589751" cy="3089120"/>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782206" y="5936569"/>
            <a:ext cx="2583166" cy="1430848"/>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85460" y="686662"/>
            <a:ext cx="3869119" cy="239027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19881" y="-27917"/>
            <a:ext cx="12479688" cy="485646"/>
          </a:xfrm>
          <a:prstGeom prst="rect">
            <a:avLst/>
          </a:prstGeom>
          <a:noFill/>
        </p:spPr>
        <p:txBody>
          <a:bodyPr wrap="square" rtlCol="0">
            <a:spAutoFit/>
          </a:bodyPr>
          <a:lstStyle/>
          <a:p>
            <a:r>
              <a:rPr lang="en-US" sz="2556" dirty="0"/>
              <a:t>Newer Sequencing Methods-Illumina Dye Sequencing – Next Generation High Throughput</a:t>
            </a:r>
          </a:p>
        </p:txBody>
      </p:sp>
      <p:sp>
        <p:nvSpPr>
          <p:cNvPr id="10" name="TextBox 9">
            <a:extLst>
              <a:ext uri="{FF2B5EF4-FFF2-40B4-BE49-F238E27FC236}">
                <a16:creationId xmlns:a16="http://schemas.microsoft.com/office/drawing/2014/main" id="{CF0855E4-9BB8-B5FB-B054-FD878DAF5209}"/>
              </a:ext>
            </a:extLst>
          </p:cNvPr>
          <p:cNvSpPr txBox="1"/>
          <p:nvPr/>
        </p:nvSpPr>
        <p:spPr>
          <a:xfrm>
            <a:off x="4625608" y="4844125"/>
            <a:ext cx="6492081" cy="551177"/>
          </a:xfrm>
          <a:prstGeom prst="rect">
            <a:avLst/>
          </a:prstGeom>
          <a:noFill/>
        </p:spPr>
        <p:txBody>
          <a:bodyPr wrap="square">
            <a:spAutoFit/>
          </a:bodyPr>
          <a:lstStyle/>
          <a:p>
            <a:r>
              <a:rPr lang="en-US" sz="1491" dirty="0"/>
              <a:t>By </a:t>
            </a:r>
            <a:r>
              <a:rPr lang="en-US" sz="1491" dirty="0" err="1"/>
              <a:t>DMLapato</a:t>
            </a:r>
            <a:r>
              <a:rPr lang="en-US" sz="1491" dirty="0"/>
              <a:t> - Own work, CC BY-SA 4.0, https://commons.wikimedia.org/w/index.php?curid=43777596</a:t>
            </a:r>
          </a:p>
        </p:txBody>
      </p:sp>
      <p:sp>
        <p:nvSpPr>
          <p:cNvPr id="12" name="TextBox 11">
            <a:extLst>
              <a:ext uri="{FF2B5EF4-FFF2-40B4-BE49-F238E27FC236}">
                <a16:creationId xmlns:a16="http://schemas.microsoft.com/office/drawing/2014/main" id="{B5056294-65C7-C032-39D5-2C640FFC8FF2}"/>
              </a:ext>
            </a:extLst>
          </p:cNvPr>
          <p:cNvSpPr txBox="1"/>
          <p:nvPr/>
        </p:nvSpPr>
        <p:spPr>
          <a:xfrm>
            <a:off x="4119886" y="421571"/>
            <a:ext cx="8777659" cy="420115"/>
          </a:xfrm>
          <a:prstGeom prst="rect">
            <a:avLst/>
          </a:prstGeom>
          <a:noFill/>
        </p:spPr>
        <p:txBody>
          <a:bodyPr wrap="none" rtlCol="0">
            <a:spAutoFit/>
          </a:bodyPr>
          <a:lstStyle/>
          <a:p>
            <a:r>
              <a:rPr lang="en-US" sz="2130" dirty="0"/>
              <a:t>B. Sequencing by synthesis – Fluorescent labeling &amp; </a:t>
            </a:r>
            <a:r>
              <a:rPr lang="en-US" sz="2130" i="1" dirty="0"/>
              <a:t>reversible</a:t>
            </a:r>
            <a:r>
              <a:rPr lang="en-US" sz="2130" dirty="0"/>
              <a:t> 3’-OH blocking </a:t>
            </a:r>
          </a:p>
        </p:txBody>
      </p:sp>
      <p:graphicFrame>
        <p:nvGraphicFramePr>
          <p:cNvPr id="14" name="Table 14">
            <a:extLst>
              <a:ext uri="{FF2B5EF4-FFF2-40B4-BE49-F238E27FC236}">
                <a16:creationId xmlns:a16="http://schemas.microsoft.com/office/drawing/2014/main" id="{C4D49261-D878-9B4D-3AD8-F3EEB0EB0628}"/>
              </a:ext>
            </a:extLst>
          </p:cNvPr>
          <p:cNvGraphicFramePr>
            <a:graphicFrameLocks noGrp="1"/>
          </p:cNvGraphicFramePr>
          <p:nvPr>
            <p:extLst>
              <p:ext uri="{D42A27DB-BD31-4B8C-83A1-F6EECF244321}">
                <p14:modId xmlns:p14="http://schemas.microsoft.com/office/powerpoint/2010/main" val="3498178818"/>
              </p:ext>
            </p:extLst>
          </p:nvPr>
        </p:nvGraphicFramePr>
        <p:xfrm>
          <a:off x="4706759" y="5421176"/>
          <a:ext cx="7222440" cy="1255360"/>
        </p:xfrm>
        <a:graphic>
          <a:graphicData uri="http://schemas.openxmlformats.org/drawingml/2006/table">
            <a:tbl>
              <a:tblPr firstRow="1" bandRow="1">
                <a:tableStyleId>{5C22544A-7EE6-4342-B048-85BDC9FD1C3A}</a:tableStyleId>
              </a:tblPr>
              <a:tblGrid>
                <a:gridCol w="2407480">
                  <a:extLst>
                    <a:ext uri="{9D8B030D-6E8A-4147-A177-3AD203B41FA5}">
                      <a16:colId xmlns:a16="http://schemas.microsoft.com/office/drawing/2014/main" val="2467730862"/>
                    </a:ext>
                  </a:extLst>
                </a:gridCol>
                <a:gridCol w="2407480">
                  <a:extLst>
                    <a:ext uri="{9D8B030D-6E8A-4147-A177-3AD203B41FA5}">
                      <a16:colId xmlns:a16="http://schemas.microsoft.com/office/drawing/2014/main" val="3952133631"/>
                    </a:ext>
                  </a:extLst>
                </a:gridCol>
                <a:gridCol w="2407480">
                  <a:extLst>
                    <a:ext uri="{9D8B030D-6E8A-4147-A177-3AD203B41FA5}">
                      <a16:colId xmlns:a16="http://schemas.microsoft.com/office/drawing/2014/main" val="529736229"/>
                    </a:ext>
                  </a:extLst>
                </a:gridCol>
              </a:tblGrid>
              <a:tr h="476310">
                <a:tc>
                  <a:txBody>
                    <a:bodyPr/>
                    <a:lstStyle/>
                    <a:p>
                      <a:r>
                        <a:rPr lang="en-US" sz="1900" dirty="0"/>
                        <a:t>Method</a:t>
                      </a:r>
                    </a:p>
                  </a:txBody>
                  <a:tcPr marL="97381" marR="97381" marT="48691" marB="48691"/>
                </a:tc>
                <a:tc>
                  <a:txBody>
                    <a:bodyPr/>
                    <a:lstStyle/>
                    <a:p>
                      <a:r>
                        <a:rPr lang="en-US" sz="1900" dirty="0"/>
                        <a:t>Read Length</a:t>
                      </a:r>
                    </a:p>
                  </a:txBody>
                  <a:tcPr marL="97381" marR="97381" marT="48691" marB="48691"/>
                </a:tc>
                <a:tc>
                  <a:txBody>
                    <a:bodyPr/>
                    <a:lstStyle/>
                    <a:p>
                      <a:r>
                        <a:rPr lang="en-US" sz="1900" dirty="0"/>
                        <a:t>Samples Processed</a:t>
                      </a:r>
                    </a:p>
                  </a:txBody>
                  <a:tcPr marL="97381" marR="97381" marT="48691" marB="48691"/>
                </a:tc>
                <a:extLst>
                  <a:ext uri="{0D108BD9-81ED-4DB2-BD59-A6C34878D82A}">
                    <a16:rowId xmlns:a16="http://schemas.microsoft.com/office/drawing/2014/main" val="2281871966"/>
                  </a:ext>
                </a:extLst>
              </a:tr>
              <a:tr h="389525">
                <a:tc>
                  <a:txBody>
                    <a:bodyPr/>
                    <a:lstStyle/>
                    <a:p>
                      <a:r>
                        <a:rPr lang="en-US" sz="1900" dirty="0"/>
                        <a:t>Sanger</a:t>
                      </a:r>
                    </a:p>
                  </a:txBody>
                  <a:tcPr marL="97381" marR="97381" marT="48691" marB="48691"/>
                </a:tc>
                <a:tc>
                  <a:txBody>
                    <a:bodyPr/>
                    <a:lstStyle/>
                    <a:p>
                      <a:r>
                        <a:rPr lang="en-US" sz="1900" dirty="0"/>
                        <a:t>~1000</a:t>
                      </a:r>
                    </a:p>
                  </a:txBody>
                  <a:tcPr marL="97381" marR="97381" marT="48691" marB="48691"/>
                </a:tc>
                <a:tc>
                  <a:txBody>
                    <a:bodyPr/>
                    <a:lstStyle/>
                    <a:p>
                      <a:r>
                        <a:rPr lang="en-US" sz="1900" dirty="0"/>
                        <a:t>1</a:t>
                      </a:r>
                    </a:p>
                  </a:txBody>
                  <a:tcPr marL="97381" marR="97381" marT="48691" marB="48691"/>
                </a:tc>
                <a:extLst>
                  <a:ext uri="{0D108BD9-81ED-4DB2-BD59-A6C34878D82A}">
                    <a16:rowId xmlns:a16="http://schemas.microsoft.com/office/drawing/2014/main" val="1943315296"/>
                  </a:ext>
                </a:extLst>
              </a:tr>
              <a:tr h="389525">
                <a:tc>
                  <a:txBody>
                    <a:bodyPr/>
                    <a:lstStyle/>
                    <a:p>
                      <a:r>
                        <a:rPr lang="en-US" sz="1900" dirty="0"/>
                        <a:t>Illumina</a:t>
                      </a:r>
                    </a:p>
                  </a:txBody>
                  <a:tcPr marL="97381" marR="97381" marT="48691" marB="48691"/>
                </a:tc>
                <a:tc>
                  <a:txBody>
                    <a:bodyPr/>
                    <a:lstStyle/>
                    <a:p>
                      <a:r>
                        <a:rPr lang="en-US" sz="1900" dirty="0"/>
                        <a:t>~100</a:t>
                      </a:r>
                    </a:p>
                  </a:txBody>
                  <a:tcPr marL="97381" marR="97381" marT="48691" marB="48691"/>
                </a:tc>
                <a:tc>
                  <a:txBody>
                    <a:bodyPr/>
                    <a:lstStyle/>
                    <a:p>
                      <a:r>
                        <a:rPr lang="en-US" sz="1900" dirty="0"/>
                        <a:t>~10,000s</a:t>
                      </a:r>
                    </a:p>
                  </a:txBody>
                  <a:tcPr marL="97381" marR="97381" marT="48691" marB="48691"/>
                </a:tc>
                <a:extLst>
                  <a:ext uri="{0D108BD9-81ED-4DB2-BD59-A6C34878D82A}">
                    <a16:rowId xmlns:a16="http://schemas.microsoft.com/office/drawing/2014/main" val="2978627142"/>
                  </a:ext>
                </a:extLst>
              </a:tr>
            </a:tbl>
          </a:graphicData>
        </a:graphic>
      </p:graphicFrame>
      <p:sp>
        <p:nvSpPr>
          <p:cNvPr id="15" name="TextBox 14">
            <a:extLst>
              <a:ext uri="{FF2B5EF4-FFF2-40B4-BE49-F238E27FC236}">
                <a16:creationId xmlns:a16="http://schemas.microsoft.com/office/drawing/2014/main" id="{A511917B-9B1B-C993-A0A9-1073ED08B675}"/>
              </a:ext>
            </a:extLst>
          </p:cNvPr>
          <p:cNvSpPr txBox="1"/>
          <p:nvPr/>
        </p:nvSpPr>
        <p:spPr>
          <a:xfrm>
            <a:off x="98718" y="519024"/>
            <a:ext cx="2562176" cy="420115"/>
          </a:xfrm>
          <a:prstGeom prst="rect">
            <a:avLst/>
          </a:prstGeom>
          <a:noFill/>
        </p:spPr>
        <p:txBody>
          <a:bodyPr wrap="none" rtlCol="0">
            <a:spAutoFit/>
          </a:bodyPr>
          <a:lstStyle/>
          <a:p>
            <a:r>
              <a:rPr lang="en-US" sz="213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7124514" y="798509"/>
            <a:ext cx="5770311" cy="2981328"/>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222157" y="2912347"/>
            <a:ext cx="4143215" cy="3379067"/>
          </a:xfrm>
          <a:prstGeom prst="rect">
            <a:avLst/>
          </a:prstGeom>
          <a:noFill/>
        </p:spPr>
        <p:txBody>
          <a:bodyPr wrap="square" rtlCol="0">
            <a:spAutoFit/>
          </a:bodyPr>
          <a:lstStyle/>
          <a:p>
            <a:pPr marL="304324" indent="-304324">
              <a:buFont typeface="Arial" panose="020B0604020202020204" pitchFamily="34" charset="0"/>
              <a:buChar char="•"/>
            </a:pPr>
            <a:r>
              <a:rPr lang="en-US" sz="1917" dirty="0"/>
              <a:t>The entire genome can be sequenced.</a:t>
            </a:r>
          </a:p>
          <a:p>
            <a:pPr marL="304324" indent="-304324">
              <a:buFont typeface="Arial" panose="020B0604020202020204" pitchFamily="34" charset="0"/>
              <a:buChar char="•"/>
            </a:pPr>
            <a:r>
              <a:rPr lang="en-US" sz="1917" dirty="0"/>
              <a:t>The DNA is fragmented into small 100 base pieces.</a:t>
            </a:r>
          </a:p>
          <a:p>
            <a:pPr marL="304324" indent="-304324">
              <a:buFont typeface="Arial" panose="020B0604020202020204" pitchFamily="34" charset="0"/>
              <a:buChar char="•"/>
            </a:pPr>
            <a:r>
              <a:rPr lang="en-US" sz="1917" dirty="0"/>
              <a:t>Synthetic DNA is added to the ends (sites for primers for sequencing)</a:t>
            </a:r>
          </a:p>
          <a:p>
            <a:pPr marL="304324" indent="-304324">
              <a:buFont typeface="Arial" panose="020B0604020202020204" pitchFamily="34" charset="0"/>
              <a:buChar char="•"/>
            </a:pPr>
            <a:r>
              <a:rPr lang="en-US" sz="1917" dirty="0"/>
              <a:t>Different fragments are bound to different location on </a:t>
            </a:r>
            <a:r>
              <a:rPr lang="en-US" sz="2052" dirty="0"/>
              <a:t>a solid surface (chip).</a:t>
            </a:r>
          </a:p>
          <a:p>
            <a:pPr marL="304324" indent="-304324">
              <a:buFont typeface="Arial" panose="020B0604020202020204" pitchFamily="34" charset="0"/>
              <a:buChar char="•"/>
            </a:pPr>
            <a:r>
              <a:rPr lang="en-US" sz="1917" dirty="0"/>
              <a:t>All fragments are sequenced at the same time on the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430845" y="3590663"/>
            <a:ext cx="8277404" cy="1272400"/>
          </a:xfrm>
          <a:prstGeom prst="rect">
            <a:avLst/>
          </a:prstGeom>
          <a:noFill/>
        </p:spPr>
        <p:txBody>
          <a:bodyPr wrap="square" rtlCol="0">
            <a:spAutoFit/>
          </a:bodyPr>
          <a:lstStyle/>
          <a:p>
            <a:pPr marL="365189" indent="-365189">
              <a:buFont typeface="+mj-lt"/>
              <a:buAutoNum type="arabicPeriod"/>
            </a:pPr>
            <a:r>
              <a:rPr lang="en-US" sz="1917" dirty="0"/>
              <a:t>Only one base is added at a time (3’-OH is blocked)</a:t>
            </a:r>
          </a:p>
          <a:p>
            <a:pPr marL="365189" indent="-365189">
              <a:buFont typeface="+mj-lt"/>
              <a:buAutoNum type="arabicPeriod"/>
            </a:pPr>
            <a:r>
              <a:rPr lang="en-US" sz="1917" dirty="0"/>
              <a:t>The base that is added is determined by the color of the fluorescent base.</a:t>
            </a:r>
          </a:p>
          <a:p>
            <a:pPr marL="365189" indent="-365189">
              <a:buFont typeface="+mj-lt"/>
              <a:buAutoNum type="arabicPeriod"/>
            </a:pPr>
            <a:r>
              <a:rPr lang="en-US" sz="1917"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154555" y="1316500"/>
            <a:ext cx="286705"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2070585" y="1554065"/>
            <a:ext cx="243453" cy="2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677983" y="1512560"/>
            <a:ext cx="973812" cy="79264"/>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515681" y="1846571"/>
            <a:ext cx="973812" cy="71744"/>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595178" y="1325724"/>
            <a:ext cx="303605" cy="820946"/>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31" name="Freeform: Shape 30">
            <a:extLst>
              <a:ext uri="{FF2B5EF4-FFF2-40B4-BE49-F238E27FC236}">
                <a16:creationId xmlns:a16="http://schemas.microsoft.com/office/drawing/2014/main" id="{4F154DA9-D86B-3801-5376-124F0A98DFBA}"/>
              </a:ext>
            </a:extLst>
          </p:cNvPr>
          <p:cNvSpPr/>
          <p:nvPr/>
        </p:nvSpPr>
        <p:spPr>
          <a:xfrm>
            <a:off x="3453636" y="1666729"/>
            <a:ext cx="1404101" cy="4414821"/>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8" name="TextBox 17">
            <a:extLst>
              <a:ext uri="{FF2B5EF4-FFF2-40B4-BE49-F238E27FC236}">
                <a16:creationId xmlns:a16="http://schemas.microsoft.com/office/drawing/2014/main" id="{41AC0C44-4698-0675-48A2-8919E81624B3}"/>
              </a:ext>
            </a:extLst>
          </p:cNvPr>
          <p:cNvSpPr txBox="1"/>
          <p:nvPr/>
        </p:nvSpPr>
        <p:spPr>
          <a:xfrm>
            <a:off x="10756250" y="798510"/>
            <a:ext cx="1566454" cy="408125"/>
          </a:xfrm>
          <a:prstGeom prst="rect">
            <a:avLst/>
          </a:prstGeom>
          <a:noFill/>
        </p:spPr>
        <p:txBody>
          <a:bodyPr wrap="none" rtlCol="0">
            <a:spAutoFit/>
          </a:bodyPr>
          <a:lstStyle/>
          <a:p>
            <a:r>
              <a:rPr lang="en-US" sz="2052" dirty="0"/>
              <a:t>Addition of T</a:t>
            </a:r>
          </a:p>
        </p:txBody>
      </p:sp>
      <p:sp>
        <p:nvSpPr>
          <p:cNvPr id="7" name="Date Placeholder 6">
            <a:extLst>
              <a:ext uri="{FF2B5EF4-FFF2-40B4-BE49-F238E27FC236}">
                <a16:creationId xmlns:a16="http://schemas.microsoft.com/office/drawing/2014/main" id="{F99C3B3F-600E-317F-C5C3-CC4574C06526}"/>
              </a:ext>
            </a:extLst>
          </p:cNvPr>
          <p:cNvSpPr>
            <a:spLocks noGrp="1"/>
          </p:cNvSpPr>
          <p:nvPr>
            <p:ph type="dt" sz="half" idx="10"/>
          </p:nvPr>
        </p:nvSpPr>
        <p:spPr/>
        <p:txBody>
          <a:bodyPr/>
          <a:lstStyle/>
          <a:p>
            <a:fld id="{3C5F1652-3738-46E7-BF08-CB9703BBF79F}" type="datetime1">
              <a:rPr lang="en-US" smtClean="0"/>
              <a:t>9/7/2024</a:t>
            </a:fld>
            <a:endParaRPr lang="en-US"/>
          </a:p>
        </p:txBody>
      </p:sp>
      <p:sp>
        <p:nvSpPr>
          <p:cNvPr id="8" name="Footer Placeholder 7">
            <a:extLst>
              <a:ext uri="{FF2B5EF4-FFF2-40B4-BE49-F238E27FC236}">
                <a16:creationId xmlns:a16="http://schemas.microsoft.com/office/drawing/2014/main" id="{6A65CCFB-FE8C-1889-4D25-A21A601D7860}"/>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8565D9B4-DABB-BFF8-9BDC-392201DF1210}"/>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3713345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7440802" y="517743"/>
            <a:ext cx="2448095" cy="1968678"/>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857930" y="342956"/>
            <a:ext cx="2844457" cy="2205565"/>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459071" y="17804"/>
            <a:ext cx="8284384" cy="523220"/>
          </a:xfrm>
          <a:prstGeom prst="rect">
            <a:avLst/>
          </a:prstGeom>
          <a:noFill/>
        </p:spPr>
        <p:txBody>
          <a:bodyPr wrap="none" rtlCol="0">
            <a:spAutoFit/>
          </a:bodyPr>
          <a:lstStyle/>
          <a:p>
            <a:r>
              <a:rPr lang="en-US" sz="2706" dirty="0"/>
              <a:t>Genotyping at the Molecular Level </a:t>
            </a:r>
            <a:r>
              <a:rPr lang="en-US" sz="2800" dirty="0"/>
              <a:t>with</a:t>
            </a:r>
            <a:r>
              <a:rPr lang="en-US" sz="2706" dirty="0"/>
              <a:t>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8612" y="515238"/>
            <a:ext cx="5743111" cy="1862433"/>
          </a:xfrm>
          <a:prstGeom prst="rect">
            <a:avLst/>
          </a:prstGeom>
          <a:noFill/>
        </p:spPr>
        <p:txBody>
          <a:bodyPr wrap="square" rtlCol="0">
            <a:spAutoFit/>
          </a:bodyPr>
          <a:lstStyle/>
          <a:p>
            <a:pPr marL="276197" indent="-276197">
              <a:buFont typeface="Arial" panose="020B0604020202020204" pitchFamily="34" charset="0"/>
              <a:buChar char="•"/>
            </a:pPr>
            <a:r>
              <a:rPr lang="en-US" sz="1917" dirty="0"/>
              <a:t>Sickle cell anemia is caused by a single mutation in the beta chain of hemoglobin</a:t>
            </a:r>
          </a:p>
          <a:p>
            <a:pPr marL="276197" indent="-276197">
              <a:buFont typeface="Arial" panose="020B0604020202020204" pitchFamily="34" charset="0"/>
              <a:buChar char="•"/>
            </a:pPr>
            <a:r>
              <a:rPr lang="en-US" sz="1917" dirty="0"/>
              <a:t>This mutation causes the hemoglobin to form long polymers that distort the shape of the red blood cell.</a:t>
            </a:r>
          </a:p>
          <a:p>
            <a:pPr marL="276197" indent="-276197">
              <a:buFont typeface="Arial" panose="020B0604020202020204" pitchFamily="34" charset="0"/>
              <a:buChar char="•"/>
            </a:pPr>
            <a:r>
              <a:rPr lang="en-US" sz="1917" dirty="0"/>
              <a:t>Determining whether someone has the mutation can be useful for treatment.</a:t>
            </a:r>
          </a:p>
        </p:txBody>
      </p:sp>
      <p:sp>
        <p:nvSpPr>
          <p:cNvPr id="17" name="TextBox 16">
            <a:extLst>
              <a:ext uri="{FF2B5EF4-FFF2-40B4-BE49-F238E27FC236}">
                <a16:creationId xmlns:a16="http://schemas.microsoft.com/office/drawing/2014/main" id="{8F722B9C-E022-4B31-B337-8BACE5DA4670}"/>
              </a:ext>
            </a:extLst>
          </p:cNvPr>
          <p:cNvSpPr txBox="1"/>
          <p:nvPr/>
        </p:nvSpPr>
        <p:spPr>
          <a:xfrm>
            <a:off x="31718" y="2352399"/>
            <a:ext cx="6159826" cy="977383"/>
          </a:xfrm>
          <a:prstGeom prst="rect">
            <a:avLst/>
          </a:prstGeom>
          <a:noFill/>
        </p:spPr>
        <p:txBody>
          <a:bodyPr wrap="square" rtlCol="0">
            <a:spAutoFit/>
          </a:bodyPr>
          <a:lstStyle/>
          <a:p>
            <a:r>
              <a:rPr lang="en-US" sz="1917" dirty="0"/>
              <a:t>The 5’ end of the Hb gene is shown on the right (</a:t>
            </a:r>
            <a:r>
              <a:rPr lang="en-US" sz="1917" dirty="0">
                <a:highlight>
                  <a:srgbClr val="00FF00"/>
                </a:highlight>
              </a:rPr>
              <a:t>ATG</a:t>
            </a:r>
            <a:r>
              <a:rPr lang="en-US" sz="1917" dirty="0"/>
              <a:t>=start). Using </a:t>
            </a:r>
            <a:r>
              <a:rPr lang="en-US" sz="1917" dirty="0">
                <a:highlight>
                  <a:srgbClr val="FF00FF"/>
                </a:highlight>
              </a:rPr>
              <a:t>GGTGCCAG</a:t>
            </a:r>
            <a:r>
              <a:rPr lang="en-US" sz="1917"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439068" y="2948265"/>
            <a:ext cx="6139340" cy="616836"/>
          </a:xfrm>
          <a:prstGeom prst="rect">
            <a:avLst/>
          </a:prstGeom>
        </p:spPr>
        <p:txBody>
          <a:bodyPr wrap="square">
            <a:spAutoFit/>
          </a:bodyPr>
          <a:lstStyle/>
          <a:p>
            <a:r>
              <a:rPr lang="en-US" sz="1704" b="1" cap="all" dirty="0" err="1">
                <a:highlight>
                  <a:srgbClr val="FF00FF"/>
                </a:highlight>
                <a:latin typeface="Courier New" panose="02070309020205020404" pitchFamily="49" charset="0"/>
                <a:cs typeface="Courier New" panose="02070309020205020404" pitchFamily="49" charset="0"/>
              </a:rPr>
              <a:t>GGTGCCAG</a:t>
            </a:r>
            <a:r>
              <a:rPr lang="en-US" sz="1704" b="1" cap="all" dirty="0" err="1">
                <a:latin typeface="Courier New" panose="02070309020205020404" pitchFamily="49" charset="0"/>
              </a:rPr>
              <a:t>agg</a:t>
            </a:r>
            <a:r>
              <a:rPr lang="en-US" sz="1704" b="1" cap="all" dirty="0" err="1">
                <a:highlight>
                  <a:srgbClr val="00FF00"/>
                </a:highlight>
                <a:latin typeface="Courier New" panose="02070309020205020404" pitchFamily="49" charset="0"/>
              </a:rPr>
              <a:t>atg</a:t>
            </a:r>
            <a:r>
              <a:rPr lang="en-US" sz="1704" b="1" cap="all" dirty="0" err="1">
                <a:latin typeface="Courier New" panose="02070309020205020404" pitchFamily="49" charset="0"/>
              </a:rPr>
              <a:t>gtgcacctgactcctgaggagaagtc</a:t>
            </a:r>
            <a:r>
              <a:rPr lang="en-US" sz="1704" b="1" cap="all" dirty="0">
                <a:latin typeface="Courier New" panose="02070309020205020404" pitchFamily="49" charset="0"/>
              </a:rPr>
              <a:t>..</a:t>
            </a:r>
            <a:endParaRPr lang="en-US" sz="1704" b="1" cap="all" dirty="0">
              <a:latin typeface="Courier New" panose="02070309020205020404" pitchFamily="49" charset="0"/>
              <a:cs typeface="Courier New" panose="02070309020205020404" pitchFamily="49" charset="0"/>
            </a:endParaRPr>
          </a:p>
          <a:p>
            <a:r>
              <a:rPr lang="en-US" sz="1704" cap="all" dirty="0" err="1">
                <a:latin typeface="Courier New" panose="02070309020205020404" pitchFamily="49" charset="0"/>
                <a:cs typeface="Courier New" panose="02070309020205020404" pitchFamily="49" charset="0"/>
              </a:rPr>
              <a:t>CCACGGTCtcctaccacgtggactgaggactcctcttcag</a:t>
            </a:r>
            <a:r>
              <a:rPr lang="en-US" sz="1704" cap="all" dirty="0">
                <a:latin typeface="Courier New" panose="020703090202050204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FF549C66-6878-41A2-BC4F-75603DF2ADBF}"/>
              </a:ext>
            </a:extLst>
          </p:cNvPr>
          <p:cNvSpPr txBox="1"/>
          <p:nvPr/>
        </p:nvSpPr>
        <p:spPr>
          <a:xfrm>
            <a:off x="7384624" y="2525244"/>
            <a:ext cx="3661130" cy="387350"/>
          </a:xfrm>
          <a:prstGeom prst="rect">
            <a:avLst/>
          </a:prstGeom>
          <a:noFill/>
        </p:spPr>
        <p:txBody>
          <a:bodyPr wrap="none" rtlCol="0">
            <a:spAutoFit/>
          </a:bodyPr>
          <a:lstStyle/>
          <a:p>
            <a:r>
              <a:rPr lang="en-US" sz="1917"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631816" y="2809606"/>
            <a:ext cx="0" cy="21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1FF025-D65C-F71C-E1A7-87FF8F3197B3}"/>
              </a:ext>
            </a:extLst>
          </p:cNvPr>
          <p:cNvGrpSpPr/>
          <p:nvPr/>
        </p:nvGrpSpPr>
        <p:grpSpPr>
          <a:xfrm>
            <a:off x="94037" y="3419914"/>
            <a:ext cx="9676800" cy="3529070"/>
            <a:chOff x="2476163" y="3289386"/>
            <a:chExt cx="9676800" cy="3529070"/>
          </a:xfrm>
        </p:grpSpPr>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822563" y="4068314"/>
              <a:ext cx="6737962" cy="975732"/>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840241" y="5757980"/>
              <a:ext cx="6759402" cy="1060476"/>
            </a:xfrm>
            <a:prstGeom prst="rect">
              <a:avLst/>
            </a:prstGeom>
          </p:spPr>
        </p:pic>
        <p:sp>
          <p:nvSpPr>
            <p:cNvPr id="9" name="TextBox 8">
              <a:extLst>
                <a:ext uri="{FF2B5EF4-FFF2-40B4-BE49-F238E27FC236}">
                  <a16:creationId xmlns:a16="http://schemas.microsoft.com/office/drawing/2014/main" id="{99CEC422-093F-42BE-BB2A-6833557E072F}"/>
                </a:ext>
              </a:extLst>
            </p:cNvPr>
            <p:cNvSpPr txBox="1"/>
            <p:nvPr/>
          </p:nvSpPr>
          <p:spPr>
            <a:xfrm>
              <a:off x="2574029" y="3289386"/>
              <a:ext cx="6844251" cy="387350"/>
            </a:xfrm>
            <a:prstGeom prst="rect">
              <a:avLst/>
            </a:prstGeom>
            <a:noFill/>
          </p:spPr>
          <p:txBody>
            <a:bodyPr wrap="square" rtlCol="0">
              <a:spAutoFit/>
            </a:bodyPr>
            <a:lstStyle/>
            <a:p>
              <a:r>
                <a:rPr lang="en-US" sz="1917" dirty="0"/>
                <a:t>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2476163" y="5034170"/>
              <a:ext cx="7450252" cy="387350"/>
            </a:xfrm>
            <a:prstGeom prst="rect">
              <a:avLst/>
            </a:prstGeom>
          </p:spPr>
          <p:txBody>
            <a:bodyPr wrap="square">
              <a:spAutoFit/>
            </a:bodyPr>
            <a:lstStyle/>
            <a:p>
              <a:r>
                <a:rPr lang="en-US" sz="1917" dirty="0"/>
                <a:t>Sequencing data for the mutation:</a:t>
              </a:r>
            </a:p>
          </p:txBody>
        </p:sp>
        <p:sp>
          <p:nvSpPr>
            <p:cNvPr id="11" name="Rectangle 10">
              <a:extLst>
                <a:ext uri="{FF2B5EF4-FFF2-40B4-BE49-F238E27FC236}">
                  <a16:creationId xmlns:a16="http://schemas.microsoft.com/office/drawing/2014/main" id="{C0CFFF80-FB40-4DB9-A841-9773F5B57F01}"/>
                </a:ext>
              </a:extLst>
            </p:cNvPr>
            <p:cNvSpPr/>
            <p:nvPr/>
          </p:nvSpPr>
          <p:spPr>
            <a:xfrm>
              <a:off x="3083007" y="3725426"/>
              <a:ext cx="9069956"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gag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cap="all"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Glu</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spc="195" dirty="0"/>
            </a:p>
          </p:txBody>
        </p:sp>
        <p:sp>
          <p:nvSpPr>
            <p:cNvPr id="12" name="Rectangle 11">
              <a:extLst>
                <a:ext uri="{FF2B5EF4-FFF2-40B4-BE49-F238E27FC236}">
                  <a16:creationId xmlns:a16="http://schemas.microsoft.com/office/drawing/2014/main" id="{7572B396-3359-4FD5-AF62-03AD5ACB2D31}"/>
                </a:ext>
              </a:extLst>
            </p:cNvPr>
            <p:cNvSpPr/>
            <p:nvPr/>
          </p:nvSpPr>
          <p:spPr>
            <a:xfrm>
              <a:off x="3187954" y="5430066"/>
              <a:ext cx="8525137"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gtg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Val</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cap="all" spc="195" dirty="0"/>
            </a:p>
          </p:txBody>
        </p:sp>
        <p:sp>
          <p:nvSpPr>
            <p:cNvPr id="22" name="Rectangle 21">
              <a:extLst>
                <a:ext uri="{FF2B5EF4-FFF2-40B4-BE49-F238E27FC236}">
                  <a16:creationId xmlns:a16="http://schemas.microsoft.com/office/drawing/2014/main" id="{6DFF7B57-F17F-4F05-A46F-4399FAA9AADA}"/>
                </a:ext>
              </a:extLst>
            </p:cNvPr>
            <p:cNvSpPr/>
            <p:nvPr/>
          </p:nvSpPr>
          <p:spPr>
            <a:xfrm>
              <a:off x="6239294" y="5427428"/>
              <a:ext cx="415089" cy="12063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9546483" y="3606825"/>
              <a:ext cx="2050832" cy="127668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10494308" y="4725924"/>
              <a:ext cx="279966" cy="11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26" name="Oval 25">
              <a:extLst>
                <a:ext uri="{FF2B5EF4-FFF2-40B4-BE49-F238E27FC236}">
                  <a16:creationId xmlns:a16="http://schemas.microsoft.com/office/drawing/2014/main" id="{902778AB-9891-43B9-AE9D-335629D826E1}"/>
                </a:ext>
              </a:extLst>
            </p:cNvPr>
            <p:cNvSpPr/>
            <p:nvPr/>
          </p:nvSpPr>
          <p:spPr>
            <a:xfrm>
              <a:off x="9646449" y="4725924"/>
              <a:ext cx="279966" cy="1187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638845" y="4785305"/>
              <a:ext cx="3007605" cy="637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573210" y="3756863"/>
              <a:ext cx="3962098" cy="9864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E1408-A265-A7C8-6792-954AC983902F}"/>
              </a:ext>
            </a:extLst>
          </p:cNvPr>
          <p:cNvSpPr txBox="1"/>
          <p:nvPr/>
        </p:nvSpPr>
        <p:spPr>
          <a:xfrm>
            <a:off x="7420057" y="5247428"/>
            <a:ext cx="1860509" cy="1588192"/>
          </a:xfrm>
          <a:prstGeom prst="rect">
            <a:avLst/>
          </a:prstGeom>
          <a:noFill/>
        </p:spPr>
        <p:txBody>
          <a:bodyPr wrap="none" rtlCol="0">
            <a:spAutoFit/>
          </a:bodyPr>
          <a:lstStyle/>
          <a:p>
            <a:r>
              <a:rPr lang="en-US" sz="2052" dirty="0"/>
              <a:t>F</a:t>
            </a:r>
            <a:r>
              <a:rPr lang="en-US" sz="1917" dirty="0"/>
              <a:t>alse color code:</a:t>
            </a:r>
          </a:p>
          <a:p>
            <a:r>
              <a:rPr lang="en-US" sz="1917" dirty="0"/>
              <a:t>A=</a:t>
            </a:r>
            <a:r>
              <a:rPr lang="en-US" sz="1917" dirty="0">
                <a:solidFill>
                  <a:srgbClr val="00B050"/>
                </a:solidFill>
              </a:rPr>
              <a:t>Green</a:t>
            </a:r>
          </a:p>
          <a:p>
            <a:r>
              <a:rPr lang="en-US" sz="1917" dirty="0"/>
              <a:t>G=Black</a:t>
            </a:r>
          </a:p>
          <a:p>
            <a:r>
              <a:rPr lang="en-US" sz="1917" dirty="0"/>
              <a:t>T=</a:t>
            </a:r>
            <a:r>
              <a:rPr lang="en-US" sz="1917" dirty="0">
                <a:solidFill>
                  <a:srgbClr val="FF0000"/>
                </a:solidFill>
              </a:rPr>
              <a:t>Red</a:t>
            </a:r>
          </a:p>
          <a:p>
            <a:r>
              <a:rPr lang="en-US" sz="1917" dirty="0"/>
              <a:t>C=</a:t>
            </a:r>
            <a:r>
              <a:rPr lang="en-US" sz="1917" dirty="0">
                <a:solidFill>
                  <a:srgbClr val="0070C0"/>
                </a:solidFill>
              </a:rPr>
              <a:t>Blue</a:t>
            </a:r>
          </a:p>
        </p:txBody>
      </p:sp>
      <p:sp>
        <p:nvSpPr>
          <p:cNvPr id="20" name="Rectangle 19">
            <a:extLst>
              <a:ext uri="{FF2B5EF4-FFF2-40B4-BE49-F238E27FC236}">
                <a16:creationId xmlns:a16="http://schemas.microsoft.com/office/drawing/2014/main" id="{4CE63178-B750-4F63-82AF-02AA6C413CCD}"/>
              </a:ext>
            </a:extLst>
          </p:cNvPr>
          <p:cNvSpPr/>
          <p:nvPr/>
        </p:nvSpPr>
        <p:spPr>
          <a:xfrm>
            <a:off x="3748881" y="3838062"/>
            <a:ext cx="430851" cy="1206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3" name="Picture 22" descr="A colorful spirals of protein&#10;&#10;Description automatically generated with medium confidence">
            <a:extLst>
              <a:ext uri="{FF2B5EF4-FFF2-40B4-BE49-F238E27FC236}">
                <a16:creationId xmlns:a16="http://schemas.microsoft.com/office/drawing/2014/main" id="{585D2FAC-6253-B9D0-A0E2-C8CDB28C5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0030215" y="3964845"/>
            <a:ext cx="1338282" cy="1107052"/>
          </a:xfrm>
          <a:prstGeom prst="rect">
            <a:avLst/>
          </a:prstGeom>
        </p:spPr>
      </p:pic>
      <p:sp>
        <p:nvSpPr>
          <p:cNvPr id="27" name="TextBox 26">
            <a:extLst>
              <a:ext uri="{FF2B5EF4-FFF2-40B4-BE49-F238E27FC236}">
                <a16:creationId xmlns:a16="http://schemas.microsoft.com/office/drawing/2014/main" id="{D5D85D41-7E9F-D465-EE6E-D3E5C87593CD}"/>
              </a:ext>
            </a:extLst>
          </p:cNvPr>
          <p:cNvSpPr txBox="1"/>
          <p:nvPr/>
        </p:nvSpPr>
        <p:spPr>
          <a:xfrm>
            <a:off x="11092893" y="418715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Glu6</a:t>
            </a:r>
          </a:p>
        </p:txBody>
      </p:sp>
      <p:pic>
        <p:nvPicPr>
          <p:cNvPr id="28" name="Picture 27" descr="A colorful spirals of protein&#10;&#10;Description automatically generated with medium confidence">
            <a:extLst>
              <a:ext uri="{FF2B5EF4-FFF2-40B4-BE49-F238E27FC236}">
                <a16:creationId xmlns:a16="http://schemas.microsoft.com/office/drawing/2014/main" id="{E6FD0879-E814-555A-79CC-74BCDED443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8844818" y="5664085"/>
            <a:ext cx="1338282" cy="1107052"/>
          </a:xfrm>
          <a:prstGeom prst="rect">
            <a:avLst/>
          </a:prstGeom>
        </p:spPr>
      </p:pic>
      <p:pic>
        <p:nvPicPr>
          <p:cNvPr id="29" name="Picture 28" descr="A colorful spirals of protein&#10;&#10;Description automatically generated with medium confidence">
            <a:extLst>
              <a:ext uri="{FF2B5EF4-FFF2-40B4-BE49-F238E27FC236}">
                <a16:creationId xmlns:a16="http://schemas.microsoft.com/office/drawing/2014/main" id="{B687341D-2291-4298-F8A5-0D7577F02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9960271" y="5664085"/>
            <a:ext cx="1338282" cy="1107052"/>
          </a:xfrm>
          <a:prstGeom prst="rect">
            <a:avLst/>
          </a:prstGeom>
        </p:spPr>
      </p:pic>
      <p:pic>
        <p:nvPicPr>
          <p:cNvPr id="30" name="Picture 29" descr="A colorful spirals of protein&#10;&#10;Description automatically generated with medium confidence">
            <a:extLst>
              <a:ext uri="{FF2B5EF4-FFF2-40B4-BE49-F238E27FC236}">
                <a16:creationId xmlns:a16="http://schemas.microsoft.com/office/drawing/2014/main" id="{D4FDEA6E-530C-206D-C4B8-96889C88B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1075724" y="5664085"/>
            <a:ext cx="1338282" cy="1107052"/>
          </a:xfrm>
          <a:prstGeom prst="rect">
            <a:avLst/>
          </a:prstGeom>
        </p:spPr>
      </p:pic>
      <p:sp>
        <p:nvSpPr>
          <p:cNvPr id="31" name="TextBox 30">
            <a:extLst>
              <a:ext uri="{FF2B5EF4-FFF2-40B4-BE49-F238E27FC236}">
                <a16:creationId xmlns:a16="http://schemas.microsoft.com/office/drawing/2014/main" id="{A55016A6-B377-1B06-C684-AF223E772DF5}"/>
              </a:ext>
            </a:extLst>
          </p:cNvPr>
          <p:cNvSpPr txBox="1"/>
          <p:nvPr/>
        </p:nvSpPr>
        <p:spPr>
          <a:xfrm>
            <a:off x="12066592" y="582197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Val6</a:t>
            </a:r>
          </a:p>
        </p:txBody>
      </p:sp>
      <p:sp>
        <p:nvSpPr>
          <p:cNvPr id="32" name="Date Placeholder 31">
            <a:extLst>
              <a:ext uri="{FF2B5EF4-FFF2-40B4-BE49-F238E27FC236}">
                <a16:creationId xmlns:a16="http://schemas.microsoft.com/office/drawing/2014/main" id="{4C39D154-D3DD-8EB3-61AE-391FF3F6616D}"/>
              </a:ext>
            </a:extLst>
          </p:cNvPr>
          <p:cNvSpPr>
            <a:spLocks noGrp="1"/>
          </p:cNvSpPr>
          <p:nvPr>
            <p:ph type="dt" sz="half" idx="10"/>
          </p:nvPr>
        </p:nvSpPr>
        <p:spPr/>
        <p:txBody>
          <a:bodyPr/>
          <a:lstStyle/>
          <a:p>
            <a:fld id="{D5EC342F-F107-4706-8858-8DDFBC2F15A2}" type="datetime1">
              <a:rPr lang="en-US" smtClean="0"/>
              <a:t>9/7/2024</a:t>
            </a:fld>
            <a:endParaRPr lang="en-US"/>
          </a:p>
        </p:txBody>
      </p:sp>
      <p:sp>
        <p:nvSpPr>
          <p:cNvPr id="34" name="Footer Placeholder 33">
            <a:extLst>
              <a:ext uri="{FF2B5EF4-FFF2-40B4-BE49-F238E27FC236}">
                <a16:creationId xmlns:a16="http://schemas.microsoft.com/office/drawing/2014/main" id="{52F21677-1852-553B-0553-055347B96B17}"/>
              </a:ext>
            </a:extLst>
          </p:cNvPr>
          <p:cNvSpPr>
            <a:spLocks noGrp="1"/>
          </p:cNvSpPr>
          <p:nvPr>
            <p:ph type="ftr" sz="quarter" idx="11"/>
          </p:nvPr>
        </p:nvSpPr>
        <p:spPr/>
        <p:txBody>
          <a:bodyPr/>
          <a:lstStyle/>
          <a:p>
            <a:r>
              <a:rPr lang="en-US"/>
              <a:t>Drugs and Disease F2024 - Lecture 4</a:t>
            </a:r>
          </a:p>
        </p:txBody>
      </p:sp>
      <p:sp>
        <p:nvSpPr>
          <p:cNvPr id="36" name="Slide Number Placeholder 35">
            <a:extLst>
              <a:ext uri="{FF2B5EF4-FFF2-40B4-BE49-F238E27FC236}">
                <a16:creationId xmlns:a16="http://schemas.microsoft.com/office/drawing/2014/main" id="{3D6DFF47-7BFD-B737-8BEE-99C716472516}"/>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32099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162302" y="5581952"/>
            <a:ext cx="10932896" cy="1012574"/>
          </a:xfrm>
          <a:prstGeom prst="rect">
            <a:avLst/>
          </a:prstGeom>
        </p:spPr>
      </p:pic>
      <p:sp>
        <p:nvSpPr>
          <p:cNvPr id="4" name="TextBox 3">
            <a:extLst>
              <a:ext uri="{FF2B5EF4-FFF2-40B4-BE49-F238E27FC236}">
                <a16:creationId xmlns:a16="http://schemas.microsoft.com/office/drawing/2014/main" id="{9D7B0922-3490-4B4F-B70B-CF25DF881095}"/>
              </a:ext>
            </a:extLst>
          </p:cNvPr>
          <p:cNvSpPr txBox="1"/>
          <p:nvPr/>
        </p:nvSpPr>
        <p:spPr>
          <a:xfrm>
            <a:off x="3422951" y="27654"/>
            <a:ext cx="5949129" cy="551241"/>
          </a:xfrm>
          <a:prstGeom prst="rect">
            <a:avLst/>
          </a:prstGeom>
          <a:noFill/>
        </p:spPr>
        <p:txBody>
          <a:bodyPr wrap="none" rtlCol="0">
            <a:spAutoFit/>
          </a:bodyPr>
          <a:lstStyle/>
          <a:p>
            <a:pPr defTabSz="775208"/>
            <a:r>
              <a:rPr lang="en-US" sz="2982" dirty="0">
                <a:solidFill>
                  <a:prstClr val="black"/>
                </a:solidFill>
                <a:latin typeface="Calibri"/>
              </a:rPr>
              <a:t>Sequencing Summary &amp; Expectations</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62302" y="515672"/>
            <a:ext cx="12740709" cy="32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75208" eaLnBrk="1" hangingPunct="1">
              <a:spcBef>
                <a:spcPts val="0"/>
              </a:spcBef>
              <a:buNone/>
            </a:pPr>
            <a:r>
              <a:rPr lang="en-US" altLang="en-US" sz="2000" b="1" dirty="0">
                <a:solidFill>
                  <a:prstClr val="black"/>
                </a:solidFill>
                <a:latin typeface="+mn-lt"/>
                <a:cs typeface="Arial" charset="0"/>
              </a:rPr>
              <a:t>Sanger Sequencing:</a:t>
            </a:r>
          </a:p>
          <a:p>
            <a:pPr marL="290703" indent="-290703" defTabSz="775208" eaLnBrk="1" hangingPunct="1">
              <a:spcBef>
                <a:spcPts val="0"/>
              </a:spcBef>
            </a:pPr>
            <a:r>
              <a:rPr lang="en-US" altLang="en-US" sz="2000" dirty="0">
                <a:solidFill>
                  <a:prstClr val="black"/>
                </a:solidFill>
                <a:latin typeface="+mn-lt"/>
                <a:cs typeface="Arial" charset="0"/>
              </a:rPr>
              <a:t>Gives the sequence that is complementary to the template strand = “top” strand, same strand at the primer.</a:t>
            </a:r>
          </a:p>
          <a:p>
            <a:pPr marL="290703" indent="-290703" defTabSz="775208" eaLnBrk="1" hangingPunct="1">
              <a:spcBef>
                <a:spcPts val="0"/>
              </a:spcBef>
            </a:pPr>
            <a:r>
              <a:rPr lang="en-US" altLang="en-US" sz="20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90703" indent="-290703" defTabSz="775208" eaLnBrk="1" hangingPunct="1">
              <a:spcBef>
                <a:spcPts val="0"/>
              </a:spcBef>
            </a:pPr>
            <a:r>
              <a:rPr lang="en-US" altLang="en-US" sz="2000" dirty="0">
                <a:solidFill>
                  <a:srgbClr val="000000"/>
                </a:solidFill>
                <a:latin typeface="+mn-lt"/>
                <a:cs typeface="Arial" charset="0"/>
              </a:rPr>
              <a:t>Dideoxy sequencing is carried out by adding both </a:t>
            </a:r>
            <a:r>
              <a:rPr lang="en-US" altLang="en-US" sz="2000" dirty="0" err="1">
                <a:solidFill>
                  <a:srgbClr val="000000"/>
                </a:solidFill>
                <a:latin typeface="+mn-lt"/>
                <a:cs typeface="Arial" charset="0"/>
              </a:rPr>
              <a:t>dideoxynucleotide</a:t>
            </a:r>
            <a:r>
              <a:rPr lang="en-US" altLang="en-US" sz="2000" dirty="0">
                <a:solidFill>
                  <a:srgbClr val="000000"/>
                </a:solidFill>
                <a:latin typeface="+mn-lt"/>
                <a:cs typeface="Arial" charset="0"/>
              </a:rPr>
              <a:t> triphosphates (</a:t>
            </a: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and deoxyribonucleotide triphosphates (dNTPs) to the synthesis reactions, at a ratio of 1:100.  Most growing chains do not terminate.</a:t>
            </a:r>
          </a:p>
          <a:p>
            <a:pPr marL="290703" indent="-290703" defTabSz="775208" eaLnBrk="1" hangingPunct="1">
              <a:spcBef>
                <a:spcPts val="0"/>
              </a:spcBef>
            </a:pP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are identical to dNTPs except that they lack the 3' hydroxyl group. Because of the missing 3’-OH, DNA polymerization stops once one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 is added to a growing strand.</a:t>
            </a:r>
          </a:p>
          <a:p>
            <a:pPr marL="290703" indent="-290703" defTabSz="775208" eaLnBrk="1" hangingPunct="1">
              <a:spcBef>
                <a:spcPts val="0"/>
              </a:spcBef>
            </a:pPr>
            <a:r>
              <a:rPr lang="en-US" altLang="en-US" sz="2000" dirty="0">
                <a:solidFill>
                  <a:srgbClr val="000000"/>
                </a:solidFill>
                <a:latin typeface="+mn-lt"/>
                <a:cs typeface="Arial" charset="0"/>
              </a:rPr>
              <a:t>The type of the added base is determined by “color coding” each base.</a:t>
            </a:r>
          </a:p>
          <a:p>
            <a:pPr marL="290703" indent="-290703" defTabSz="775208" eaLnBrk="1" hangingPunct="1">
              <a:spcBef>
                <a:spcPts val="0"/>
              </a:spcBef>
            </a:pPr>
            <a:r>
              <a:rPr lang="en-US" altLang="en-US" sz="2000" dirty="0">
                <a:solidFill>
                  <a:srgbClr val="000000"/>
                </a:solidFill>
                <a:latin typeface="+mn-lt"/>
                <a:cs typeface="Arial" charset="0"/>
              </a:rPr>
              <a:t>The location of added bases is determined by measuring the size of the DNA fragment that was terminated by the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a:t>
            </a:r>
          </a:p>
          <a:p>
            <a:pPr marL="290703" indent="-290703" defTabSz="775208" eaLnBrk="1" hangingPunct="1">
              <a:spcBef>
                <a:spcPts val="0"/>
              </a:spcBef>
            </a:pPr>
            <a:r>
              <a:rPr lang="en-US" altLang="en-US" sz="2000" dirty="0">
                <a:solidFill>
                  <a:srgbClr val="000000"/>
                </a:solidFill>
                <a:latin typeface="+mn-lt"/>
                <a:cs typeface="Arial" charset="0"/>
              </a:rPr>
              <a:t>It is possible to sequence approximately 1000 bases by this method.</a:t>
            </a:r>
            <a:endParaRPr lang="en-US" altLang="en-US" sz="3600"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1181652" y="5716621"/>
            <a:ext cx="1717561" cy="743236"/>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49208" y="6462330"/>
            <a:ext cx="9212778" cy="375809"/>
          </a:xfrm>
          <a:prstGeom prst="rect">
            <a:avLst/>
          </a:prstGeom>
          <a:noFill/>
        </p:spPr>
        <p:txBody>
          <a:bodyPr wrap="none" rtlCol="0">
            <a:spAutoFit/>
          </a:bodyPr>
          <a:lstStyle/>
          <a:p>
            <a:pPr defTabSz="775208"/>
            <a:r>
              <a:rPr lang="en-US" sz="1842"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842" cap="all" dirty="0">
                <a:solidFill>
                  <a:prstClr val="black"/>
                </a:solidFill>
                <a:latin typeface="Courier New" panose="02070309020205020404" pitchFamily="49" charset="0"/>
                <a:cs typeface="Courier New" panose="02070309020205020404" pitchFamily="49" charset="0"/>
              </a:rPr>
              <a:t>....</a:t>
            </a:r>
            <a:endParaRPr lang="en-US" sz="1842"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787276" y="2631861"/>
              <a:ext cx="15233" cy="8864"/>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778420" y="2622997"/>
                <a:ext cx="32592" cy="26237"/>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36625" y="4231913"/>
            <a:ext cx="6449779" cy="1015663"/>
          </a:xfrm>
          <a:prstGeom prst="rect">
            <a:avLst/>
          </a:prstGeom>
          <a:noFill/>
        </p:spPr>
        <p:txBody>
          <a:bodyPr wrap="none" rtlCol="0">
            <a:spAutoFit/>
          </a:bodyPr>
          <a:lstStyle/>
          <a:p>
            <a:r>
              <a:rPr lang="en-US" sz="2000" b="1" dirty="0"/>
              <a:t>Next Gen-Sequencing:</a:t>
            </a:r>
          </a:p>
          <a:p>
            <a:pPr marL="304324" indent="-304324">
              <a:buFont typeface="Arial" panose="020B0604020202020204" pitchFamily="34" charset="0"/>
              <a:buChar char="•"/>
            </a:pPr>
            <a:r>
              <a:rPr lang="en-US" sz="2000" dirty="0"/>
              <a:t>Simultaneous sequencing of a large number of fragments</a:t>
            </a:r>
          </a:p>
          <a:p>
            <a:pPr marL="304324" indent="-304324">
              <a:buFont typeface="Arial" panose="020B0604020202020204" pitchFamily="34" charset="0"/>
              <a:buChar char="•"/>
            </a:pPr>
            <a:r>
              <a:rPr lang="en-US" sz="2000" dirty="0"/>
              <a:t>Shorter “reads” 100 versus 1000 bases/template</a:t>
            </a:r>
          </a:p>
        </p:txBody>
      </p:sp>
      <p:sp>
        <p:nvSpPr>
          <p:cNvPr id="2" name="Date Placeholder 1">
            <a:extLst>
              <a:ext uri="{FF2B5EF4-FFF2-40B4-BE49-F238E27FC236}">
                <a16:creationId xmlns:a16="http://schemas.microsoft.com/office/drawing/2014/main" id="{F0D695F9-697D-EEDA-EE20-A90CF13845C2}"/>
              </a:ext>
            </a:extLst>
          </p:cNvPr>
          <p:cNvSpPr>
            <a:spLocks noGrp="1"/>
          </p:cNvSpPr>
          <p:nvPr>
            <p:ph type="dt" sz="half" idx="10"/>
          </p:nvPr>
        </p:nvSpPr>
        <p:spPr/>
        <p:txBody>
          <a:bodyPr/>
          <a:lstStyle/>
          <a:p>
            <a:fld id="{CC59234E-3D38-4155-BA27-DB89D82882D0}" type="datetime1">
              <a:rPr lang="en-US" smtClean="0"/>
              <a:t>9/7/2024</a:t>
            </a:fld>
            <a:endParaRPr lang="en-US"/>
          </a:p>
        </p:txBody>
      </p:sp>
      <p:sp>
        <p:nvSpPr>
          <p:cNvPr id="3" name="Footer Placeholder 2">
            <a:extLst>
              <a:ext uri="{FF2B5EF4-FFF2-40B4-BE49-F238E27FC236}">
                <a16:creationId xmlns:a16="http://schemas.microsoft.com/office/drawing/2014/main" id="{10E6A8E1-4784-8B63-8762-0720AEAAB399}"/>
              </a:ext>
            </a:extLst>
          </p:cNvPr>
          <p:cNvSpPr>
            <a:spLocks noGrp="1"/>
          </p:cNvSpPr>
          <p:nvPr>
            <p:ph type="ftr" sz="quarter" idx="11"/>
          </p:nvPr>
        </p:nvSpPr>
        <p:spPr/>
        <p:txBody>
          <a:bodyPr/>
          <a:lstStyle/>
          <a:p>
            <a:r>
              <a:rPr lang="en-US"/>
              <a:t>Drugs and Disease F2024 - Lecture 4</a:t>
            </a:r>
          </a:p>
        </p:txBody>
      </p:sp>
      <p:sp>
        <p:nvSpPr>
          <p:cNvPr id="13" name="Slide Number Placeholder 12">
            <a:extLst>
              <a:ext uri="{FF2B5EF4-FFF2-40B4-BE49-F238E27FC236}">
                <a16:creationId xmlns:a16="http://schemas.microsoft.com/office/drawing/2014/main" id="{7ECD8B8D-6716-EAA1-75F7-8213FC2123E4}"/>
              </a:ext>
            </a:extLst>
          </p:cNvPr>
          <p:cNvSpPr>
            <a:spLocks noGrp="1"/>
          </p:cNvSpPr>
          <p:nvPr>
            <p:ph type="sldNum" sz="quarter" idx="12"/>
          </p:nvPr>
        </p:nvSpPr>
        <p:spPr/>
        <p:txBody>
          <a:bodyPr/>
          <a:lstStyle/>
          <a:p>
            <a:fld id="{DC3BB032-4020-48F4-953B-341806DC4A2B}" type="slidenum">
              <a:rPr lang="en-US" smtClean="0"/>
              <a:t>15</a:t>
            </a:fld>
            <a:endParaRPr lang="en-US"/>
          </a:p>
        </p:txBody>
      </p:sp>
    </p:spTree>
    <p:extLst>
      <p:ext uri="{BB962C8B-B14F-4D97-AF65-F5344CB8AC3E}">
        <p14:creationId xmlns:p14="http://schemas.microsoft.com/office/powerpoint/2010/main" val="1855383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96481" y="97778"/>
            <a:ext cx="6400800" cy="354012"/>
          </a:xfrm>
        </p:spPr>
        <p:txBody>
          <a:bodyPr>
            <a:noAutofit/>
          </a:bodyPr>
          <a:lstStyle/>
          <a:p>
            <a:r>
              <a:rPr lang="en-US" sz="2982" dirty="0"/>
              <a:t>Polymerase Chain Reaction - PCR</a:t>
            </a:r>
          </a:p>
        </p:txBody>
      </p:sp>
      <p:sp>
        <p:nvSpPr>
          <p:cNvPr id="5" name="Content Placeholder 4"/>
          <p:cNvSpPr>
            <a:spLocks noGrp="1"/>
          </p:cNvSpPr>
          <p:nvPr>
            <p:ph sz="half" idx="4294967295"/>
          </p:nvPr>
        </p:nvSpPr>
        <p:spPr>
          <a:xfrm>
            <a:off x="243681" y="731837"/>
            <a:ext cx="5327650" cy="3835400"/>
          </a:xfrm>
        </p:spPr>
        <p:txBody>
          <a:bodyPr>
            <a:noAutofit/>
          </a:bodyPr>
          <a:lstStyle/>
          <a:p>
            <a:r>
              <a:rPr lang="en-US" sz="1917" dirty="0"/>
              <a:t>In 1983, </a:t>
            </a:r>
            <a:r>
              <a:rPr lang="en-US" sz="1917" dirty="0" err="1"/>
              <a:t>Kary</a:t>
            </a:r>
            <a:r>
              <a:rPr lang="en-US" sz="1917" dirty="0"/>
              <a:t> Mullis developed the molecular biology technique that has since revolutionized genetic research, earning him the Nobel Prize in 1993.</a:t>
            </a:r>
          </a:p>
          <a:p>
            <a:r>
              <a:rPr lang="en-US" sz="1917" dirty="0"/>
              <a:t>PCR had an impact on four main areas of biotechnology: gene mapping, cloning, DNA sequencing, and gene detection (e.g. coronavirus).</a:t>
            </a:r>
          </a:p>
          <a:p>
            <a:r>
              <a:rPr lang="en-US" sz="1917"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68481" y="1112837"/>
            <a:ext cx="3101975" cy="3240088"/>
          </a:xfrm>
        </p:spPr>
      </p:pic>
      <p:sp>
        <p:nvSpPr>
          <p:cNvPr id="8" name="TextBox 7">
            <a:extLst>
              <a:ext uri="{FF2B5EF4-FFF2-40B4-BE49-F238E27FC236}">
                <a16:creationId xmlns:a16="http://schemas.microsoft.com/office/drawing/2014/main" id="{55EB99EC-4FA1-4DD7-88C8-0EDF278EA5E7}"/>
              </a:ext>
            </a:extLst>
          </p:cNvPr>
          <p:cNvSpPr txBox="1"/>
          <p:nvPr/>
        </p:nvSpPr>
        <p:spPr>
          <a:xfrm>
            <a:off x="486906" y="5141766"/>
            <a:ext cx="8456694" cy="1355499"/>
          </a:xfrm>
          <a:prstGeom prst="rect">
            <a:avLst/>
          </a:prstGeom>
          <a:noFill/>
        </p:spPr>
        <p:txBody>
          <a:bodyPr wrap="square" rtlCol="0">
            <a:spAutoFit/>
          </a:bodyPr>
          <a:lstStyle/>
          <a:p>
            <a:r>
              <a:rPr lang="en-US" sz="2052" dirty="0">
                <a:solidFill>
                  <a:srgbClr val="C00000"/>
                </a:solidFill>
              </a:rPr>
              <a:t>Expectations:</a:t>
            </a:r>
          </a:p>
          <a:p>
            <a:pPr marL="485868" indent="-290703">
              <a:buAutoNum type="arabicPeriod"/>
            </a:pPr>
            <a:r>
              <a:rPr lang="en-US" sz="2052" dirty="0"/>
              <a:t>Be able to explain how PCR works to amplify a segment of DNA.</a:t>
            </a:r>
          </a:p>
          <a:p>
            <a:pPr marL="485868" indent="-290703">
              <a:buAutoNum type="arabicPeriod"/>
            </a:pPr>
            <a:r>
              <a:rPr lang="en-US" sz="2052" dirty="0"/>
              <a:t>Be able to give the left and right primers.</a:t>
            </a:r>
          </a:p>
          <a:p>
            <a:pPr marL="485868" indent="-290703">
              <a:buAutoNum type="arabicPeriod"/>
            </a:pPr>
            <a:r>
              <a:rPr lang="en-US" sz="2052" dirty="0"/>
              <a:t>Apply PCR approaches to determine genotype and detection of viruses.</a:t>
            </a:r>
          </a:p>
        </p:txBody>
      </p:sp>
      <p:sp>
        <p:nvSpPr>
          <p:cNvPr id="2" name="Date Placeholder 1">
            <a:extLst>
              <a:ext uri="{FF2B5EF4-FFF2-40B4-BE49-F238E27FC236}">
                <a16:creationId xmlns:a16="http://schemas.microsoft.com/office/drawing/2014/main" id="{7300654F-77F4-59D4-905C-5FE5F91CB7D4}"/>
              </a:ext>
            </a:extLst>
          </p:cNvPr>
          <p:cNvSpPr>
            <a:spLocks noGrp="1"/>
          </p:cNvSpPr>
          <p:nvPr>
            <p:ph type="dt" sz="half" idx="10"/>
          </p:nvPr>
        </p:nvSpPr>
        <p:spPr/>
        <p:txBody>
          <a:bodyPr/>
          <a:lstStyle/>
          <a:p>
            <a:fld id="{81FE1B51-5AD6-424D-876C-87C0E3E48843}" type="datetime1">
              <a:rPr lang="en-US" smtClean="0"/>
              <a:t>9/7/2024</a:t>
            </a:fld>
            <a:endParaRPr lang="en-US"/>
          </a:p>
        </p:txBody>
      </p:sp>
      <p:sp>
        <p:nvSpPr>
          <p:cNvPr id="3" name="Footer Placeholder 2">
            <a:extLst>
              <a:ext uri="{FF2B5EF4-FFF2-40B4-BE49-F238E27FC236}">
                <a16:creationId xmlns:a16="http://schemas.microsoft.com/office/drawing/2014/main" id="{D5DD9A28-8BB8-8F65-A91B-D1EF304FC582}"/>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63D7563E-B1B6-46DF-ED12-45C75E5C605E}"/>
              </a:ext>
            </a:extLst>
          </p:cNvPr>
          <p:cNvSpPr>
            <a:spLocks noGrp="1"/>
          </p:cNvSpPr>
          <p:nvPr>
            <p:ph type="sldNum" sz="quarter" idx="12"/>
          </p:nvPr>
        </p:nvSpPr>
        <p:spPr/>
        <p:txBody>
          <a:bodyPr/>
          <a:lstStyle/>
          <a:p>
            <a:fld id="{DC3BB032-4020-48F4-953B-341806DC4A2B}" type="slidenum">
              <a:rPr lang="en-US" smtClean="0"/>
              <a:t>16</a:t>
            </a:fld>
            <a:endParaRPr lang="en-US"/>
          </a:p>
        </p:txBody>
      </p:sp>
    </p:spTree>
    <p:extLst>
      <p:ext uri="{BB962C8B-B14F-4D97-AF65-F5344CB8AC3E}">
        <p14:creationId xmlns:p14="http://schemas.microsoft.com/office/powerpoint/2010/main" val="35136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t>Each  PCR cycle consists of three steps:</a:t>
            </a:r>
          </a:p>
          <a:p>
            <a:pPr marL="290728" indent="-290728">
              <a:buFont typeface="+mj-lt"/>
              <a:buAutoNum type="arabicPeriod"/>
            </a:pPr>
            <a:r>
              <a:rPr lang="en-US" sz="1800" dirty="0"/>
              <a:t>Denaturation of the DNA to make it single stranded (2 min  at 98 C)</a:t>
            </a:r>
          </a:p>
          <a:p>
            <a:pPr marL="290728" indent="-290728">
              <a:buFont typeface="+mj-lt"/>
              <a:buAutoNum type="arabicPeriod"/>
            </a:pPr>
            <a:r>
              <a:rPr lang="en-US" sz="1800" dirty="0"/>
              <a:t>Lowering of temperature to let the primers form double-stranded DNA (1 min  at 55 C)</a:t>
            </a:r>
          </a:p>
          <a:p>
            <a:pPr marL="290728" indent="-290728">
              <a:buFont typeface="+mj-lt"/>
              <a:buAutoNum type="arabicPeriod"/>
            </a:pPr>
            <a:r>
              <a:rPr lang="en-US" sz="1800"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extLst>
              <p:ext uri="{D42A27DB-BD31-4B8C-83A1-F6EECF244321}">
                <p14:modId xmlns:p14="http://schemas.microsoft.com/office/powerpoint/2010/main" val="4233993719"/>
              </p:ext>
            </p:extLst>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69BB3611-557C-4326-9895-653AC0603BED}" type="datetime1">
              <a:rPr lang="en-US" smtClean="0"/>
              <a:t>9/7/2024</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17</a:t>
            </a:fld>
            <a:endParaRPr lang="en-US"/>
          </a:p>
        </p:txBody>
      </p:sp>
    </p:spTree>
    <p:extLst>
      <p:ext uri="{BB962C8B-B14F-4D97-AF65-F5344CB8AC3E}">
        <p14:creationId xmlns:p14="http://schemas.microsoft.com/office/powerpoint/2010/main" val="1707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864154" y="875163"/>
            <a:ext cx="4349750" cy="3087688"/>
          </a:xfrm>
        </p:spPr>
      </p:pic>
      <p:sp>
        <p:nvSpPr>
          <p:cNvPr id="2" name="Title 1"/>
          <p:cNvSpPr>
            <a:spLocks noGrp="1"/>
          </p:cNvSpPr>
          <p:nvPr>
            <p:ph type="title" idx="4294967295"/>
          </p:nvPr>
        </p:nvSpPr>
        <p:spPr>
          <a:xfrm>
            <a:off x="4862205" y="127926"/>
            <a:ext cx="4670425" cy="331788"/>
          </a:xfrm>
        </p:spPr>
        <p:txBody>
          <a:bodyPr>
            <a:noAutofit/>
          </a:bodyPr>
          <a:lstStyle/>
          <a:p>
            <a:r>
              <a:rPr lang="en-US" sz="2982" dirty="0"/>
              <a:t>PCR – Primer Design</a:t>
            </a:r>
          </a:p>
        </p:txBody>
      </p:sp>
      <p:sp>
        <p:nvSpPr>
          <p:cNvPr id="4" name="Content Placeholder 3"/>
          <p:cNvSpPr>
            <a:spLocks noGrp="1"/>
          </p:cNvSpPr>
          <p:nvPr>
            <p:ph sz="half" idx="4294967295"/>
          </p:nvPr>
        </p:nvSpPr>
        <p:spPr>
          <a:xfrm>
            <a:off x="51071" y="459714"/>
            <a:ext cx="5630863" cy="6196012"/>
          </a:xfrm>
        </p:spPr>
        <p:txBody>
          <a:bodyPr>
            <a:noAutofit/>
          </a:bodyPr>
          <a:lstStyle/>
          <a:p>
            <a:pPr marL="351789" indent="-351789"/>
            <a:r>
              <a:rPr lang="en-US" sz="1800" dirty="0"/>
              <a:t>Before a region of DNA can be amplified, one must identify and determine the sequence of a piece of DNA upstream and downstream of the region of interest. </a:t>
            </a:r>
          </a:p>
          <a:p>
            <a:pPr marL="351789" indent="-351789"/>
            <a:r>
              <a:rPr lang="en-US" sz="1800" dirty="0"/>
              <a:t>These areas are then used to determine the sequence of oligonucleotide primers that will be synthesized and used as starting points for DNA replication. </a:t>
            </a:r>
          </a:p>
          <a:p>
            <a:pPr marL="351789" indent="-351789"/>
            <a:r>
              <a:rPr lang="en-US" sz="1800" dirty="0"/>
              <a:t>Primers are complimentary to the up- and down-stream regions of the sequence to be amplified, so they stick, or anneal, to those regions.</a:t>
            </a:r>
          </a:p>
          <a:p>
            <a:pPr marL="703579" lvl="1" indent="-351789">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703579" lvl="1" indent="-351789">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51789" indent="-351789"/>
            <a:r>
              <a:rPr lang="en-US" sz="1800" dirty="0"/>
              <a:t>Primers are in large excess over the template DNA, they are never used up.</a:t>
            </a:r>
          </a:p>
          <a:p>
            <a:pPr marL="351789" indent="-351789"/>
            <a:r>
              <a:rPr lang="en-US" sz="1800" dirty="0"/>
              <a:t>The primers  are incorporated into the final PCR product.</a:t>
            </a:r>
          </a:p>
          <a:p>
            <a:pPr marL="351789" indent="-351789"/>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7350446" y="3482688"/>
            <a:ext cx="337716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8154345" y="3322027"/>
            <a:ext cx="1416367" cy="300980"/>
          </a:xfrm>
          <a:prstGeom prst="rect">
            <a:avLst/>
          </a:prstGeom>
          <a:solidFill>
            <a:schemeClr val="bg1"/>
          </a:solidFill>
        </p:spPr>
        <p:txBody>
          <a:bodyPr wrap="square" rtlCol="0">
            <a:spAutoFit/>
          </a:bodyPr>
          <a:lstStyle/>
          <a:p>
            <a:r>
              <a:rPr lang="en-US" sz="1356"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143153" y="4914131"/>
            <a:ext cx="616812" cy="51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520934" y="5460281"/>
            <a:ext cx="2390086" cy="354584"/>
          </a:xfrm>
          <a:prstGeom prst="rect">
            <a:avLst/>
          </a:prstGeom>
          <a:noFill/>
        </p:spPr>
        <p:txBody>
          <a:bodyPr wrap="square" rtlCol="0">
            <a:spAutoFit/>
          </a:bodyPr>
          <a:lstStyle/>
          <a:p>
            <a:r>
              <a:rPr lang="en-US" sz="1704"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7302229" y="4125698"/>
            <a:ext cx="4570482" cy="2355793"/>
            <a:chOff x="5138342" y="3716754"/>
            <a:chExt cx="4135320" cy="243737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135320" cy="570263"/>
            </a:xfrm>
            <a:prstGeom prst="rect">
              <a:avLst/>
            </a:prstGeom>
            <a:noFill/>
          </p:spPr>
          <p:txBody>
            <a:bodyPr wrap="none" rtlCol="0">
              <a:spAutoFit/>
            </a:bodyPr>
            <a:lstStyle/>
            <a:p>
              <a:r>
                <a:rPr lang="en-US" sz="1491" dirty="0">
                  <a:latin typeface="Courier New" panose="02070309020205020404" pitchFamily="49" charset="0"/>
                  <a:cs typeface="Courier New" panose="02070309020205020404" pitchFamily="49" charset="0"/>
                </a:rPr>
                <a:t>5’--AAG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TAGTCGATGCGAATGTGCGGTGC—3’</a:t>
              </a:r>
            </a:p>
            <a:p>
              <a:r>
                <a:rPr lang="en-US" sz="1491" dirty="0">
                  <a:latin typeface="Courier New" panose="02070309020205020404" pitchFamily="49" charset="0"/>
                  <a:cs typeface="Courier New" panose="02070309020205020404" pitchFamily="49" charset="0"/>
                </a:rPr>
                <a:t>3’--TTCGACTGATCAGCTACGCTT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2902498" cy="638196"/>
            </a:xfrm>
            <a:prstGeom prst="rect">
              <a:avLst/>
            </a:prstGeom>
            <a:noFill/>
          </p:spPr>
          <p:txBody>
            <a:bodyPr wrap="none" rtlCol="0">
              <a:spAutoFit/>
            </a:bodyPr>
            <a:lstStyle/>
            <a:p>
              <a:r>
                <a:rPr lang="en-US" sz="1704" dirty="0">
                  <a:highlight>
                    <a:srgbClr val="FFFF00"/>
                  </a:highlight>
                  <a:latin typeface="Courier New" panose="02070309020205020404" pitchFamily="49" charset="0"/>
                  <a:cs typeface="Courier New" panose="02070309020205020404" pitchFamily="49" charset="0"/>
                </a:rPr>
                <a:t>CTGAC</a:t>
              </a:r>
              <a:r>
                <a:rPr lang="en-US" sz="1704" dirty="0">
                  <a:latin typeface="Courier New" panose="02070309020205020404" pitchFamily="49" charset="0"/>
                  <a:cs typeface="Courier New" panose="02070309020205020404" pitchFamily="49" charset="0"/>
                </a:rPr>
                <a:t>TAGTCGATGCGAATGTGC</a:t>
              </a:r>
            </a:p>
            <a:p>
              <a:r>
                <a:rPr lang="en-US" sz="1704" dirty="0">
                  <a:latin typeface="Courier New" panose="02070309020205020404" pitchFamily="49" charset="0"/>
                  <a:cs typeface="Courier New" panose="02070309020205020404" pitchFamily="49" charset="0"/>
                </a:rPr>
                <a:t>GACTGATCAGCTACGCTT</a:t>
              </a:r>
              <a:r>
                <a:rPr lang="en-US" sz="1704"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828456" cy="332897"/>
            </a:xfrm>
            <a:prstGeom prst="rect">
              <a:avLst/>
            </a:prstGeom>
          </p:spPr>
          <p:txBody>
            <a:bodyPr wrap="none">
              <a:spAutoFit/>
            </a:bodyPr>
            <a:lstStyle/>
            <a:p>
              <a:r>
                <a:rPr lang="en-US" sz="1491" baseline="30000" dirty="0">
                  <a:highlight>
                    <a:srgbClr val="FFFF00"/>
                  </a:highlight>
                  <a:latin typeface="Courier New" panose="02070309020205020404" pitchFamily="49" charset="0"/>
                  <a:cs typeface="Courier New" panose="02070309020205020404" pitchFamily="49" charset="0"/>
                </a:rPr>
                <a:t>5’</a:t>
              </a:r>
              <a:r>
                <a:rPr lang="en-US" sz="1491" dirty="0">
                  <a:highlight>
                    <a:srgbClr val="FFFF00"/>
                  </a:highlight>
                  <a:latin typeface="Courier New" panose="02070309020205020404" pitchFamily="49" charset="0"/>
                  <a:cs typeface="Courier New" panose="02070309020205020404" pitchFamily="49" charset="0"/>
                </a:rPr>
                <a:t>CTGAC</a:t>
              </a:r>
              <a:endParaRPr lang="en-US" sz="1491"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1942348" cy="332897"/>
            </a:xfrm>
            <a:prstGeom prst="rect">
              <a:avLst/>
            </a:prstGeom>
          </p:spPr>
          <p:txBody>
            <a:bodyPr wrap="none">
              <a:spAutoFit/>
            </a:bodyPr>
            <a:lstStyle/>
            <a:p>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 </a:t>
              </a:r>
              <a:r>
                <a:rPr lang="en-US" sz="1491" b="1" dirty="0">
                  <a:highlight>
                    <a:srgbClr val="00FF00"/>
                  </a:highlight>
                  <a:latin typeface="Courier New" panose="02070309020205020404" pitchFamily="49" charset="0"/>
                  <a:cs typeface="Courier New" panose="02070309020205020404" pitchFamily="49" charset="0"/>
                </a:rPr>
                <a:t>5’GCACA</a:t>
              </a:r>
              <a:endParaRPr lang="en-US" sz="1491"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66863"/>
            </a:xfrm>
            <a:prstGeom prst="rect">
              <a:avLst/>
            </a:prstGeom>
            <a:solidFill>
              <a:schemeClr val="bg1"/>
            </a:solidFill>
          </p:spPr>
          <p:txBody>
            <a:bodyPr wrap="square" rtlCol="0">
              <a:spAutoFit/>
            </a:bodyPr>
            <a:lstStyle/>
            <a:p>
              <a:r>
                <a:rPr lang="en-US" sz="1704"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794614" y="6416931"/>
            <a:ext cx="5116406" cy="551177"/>
          </a:xfrm>
          <a:prstGeom prst="rect">
            <a:avLst/>
          </a:prstGeom>
          <a:noFill/>
        </p:spPr>
        <p:txBody>
          <a:bodyPr wrap="square" rtlCol="0">
            <a:spAutoFit/>
          </a:bodyPr>
          <a:lstStyle/>
          <a:p>
            <a:r>
              <a:rPr lang="en-US" sz="1491" dirty="0"/>
              <a:t>Note: Actual primer lengths are 20-30 bases, in the illustrations here and on problem sets, much shorter primers are used.</a:t>
            </a:r>
          </a:p>
        </p:txBody>
      </p:sp>
      <p:sp>
        <p:nvSpPr>
          <p:cNvPr id="5" name="Date Placeholder 4">
            <a:extLst>
              <a:ext uri="{FF2B5EF4-FFF2-40B4-BE49-F238E27FC236}">
                <a16:creationId xmlns:a16="http://schemas.microsoft.com/office/drawing/2014/main" id="{FAF640CB-31CF-EBA7-2479-28E51B0BA662}"/>
              </a:ext>
            </a:extLst>
          </p:cNvPr>
          <p:cNvSpPr>
            <a:spLocks noGrp="1"/>
          </p:cNvSpPr>
          <p:nvPr>
            <p:ph type="dt" sz="half" idx="10"/>
          </p:nvPr>
        </p:nvSpPr>
        <p:spPr/>
        <p:txBody>
          <a:bodyPr/>
          <a:lstStyle/>
          <a:p>
            <a:fld id="{01FBCBD7-9BA9-4DFE-9B5E-638CBECF4D49}" type="datetime1">
              <a:rPr lang="en-US" smtClean="0"/>
              <a:t>9/7/2024</a:t>
            </a:fld>
            <a:endParaRPr lang="en-US"/>
          </a:p>
        </p:txBody>
      </p:sp>
      <p:sp>
        <p:nvSpPr>
          <p:cNvPr id="7" name="Footer Placeholder 6">
            <a:extLst>
              <a:ext uri="{FF2B5EF4-FFF2-40B4-BE49-F238E27FC236}">
                <a16:creationId xmlns:a16="http://schemas.microsoft.com/office/drawing/2014/main" id="{C673B341-2A85-0756-AB22-B69E50FDEACB}"/>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043B7B12-1343-D89F-9AB5-E6C185BCF1FC}"/>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15209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2086993" y="146881"/>
            <a:ext cx="9123973" cy="508729"/>
          </a:xfrm>
          <a:prstGeom prst="rect">
            <a:avLst/>
          </a:prstGeom>
          <a:noFill/>
        </p:spPr>
        <p:txBody>
          <a:bodyPr wrap="none" rtlCol="0">
            <a:spAutoFit/>
          </a:bodyPr>
          <a:lstStyle/>
          <a:p>
            <a:r>
              <a:rPr lang="en-US" sz="2706"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96" y="2626314"/>
            <a:ext cx="4037021" cy="2426625"/>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88928" y="5526955"/>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705300" y="5289945"/>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5094474" y="2097887"/>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9153653" y="1577983"/>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extLst>
              <p:ext uri="{D42A27DB-BD31-4B8C-83A1-F6EECF244321}">
                <p14:modId xmlns:p14="http://schemas.microsoft.com/office/powerpoint/2010/main" val="3038918229"/>
              </p:ext>
            </p:extLst>
          </p:nvPr>
        </p:nvGraphicFramePr>
        <p:xfrm>
          <a:off x="1258844" y="1380618"/>
          <a:ext cx="1797157" cy="126291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258844" y="1380618"/>
                        <a:ext cx="1797157" cy="126291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C3A03F6-7AD3-48CE-E770-34FF81D3C888}"/>
              </a:ext>
            </a:extLst>
          </p:cNvPr>
          <p:cNvSpPr>
            <a:spLocks noGrp="1"/>
          </p:cNvSpPr>
          <p:nvPr>
            <p:ph type="dt" sz="half" idx="10"/>
          </p:nvPr>
        </p:nvSpPr>
        <p:spPr/>
        <p:txBody>
          <a:bodyPr/>
          <a:lstStyle/>
          <a:p>
            <a:fld id="{22798623-98F4-41CC-8ABD-F334D93C54C9}" type="datetime1">
              <a:rPr lang="en-US" smtClean="0"/>
              <a:t>9/7/2024</a:t>
            </a:fld>
            <a:endParaRPr lang="en-US"/>
          </a:p>
        </p:txBody>
      </p:sp>
      <p:sp>
        <p:nvSpPr>
          <p:cNvPr id="7" name="Footer Placeholder 6">
            <a:extLst>
              <a:ext uri="{FF2B5EF4-FFF2-40B4-BE49-F238E27FC236}">
                <a16:creationId xmlns:a16="http://schemas.microsoft.com/office/drawing/2014/main" id="{6F59F98D-8488-40B5-ACE4-EF7A4FEFB3F1}"/>
              </a:ext>
            </a:extLst>
          </p:cNvPr>
          <p:cNvSpPr>
            <a:spLocks noGrp="1"/>
          </p:cNvSpPr>
          <p:nvPr>
            <p:ph type="ftr" sz="quarter" idx="11"/>
          </p:nvPr>
        </p:nvSpPr>
        <p:spPr/>
        <p:txBody>
          <a:bodyPr/>
          <a:lstStyle/>
          <a:p>
            <a:r>
              <a:rPr lang="en-US" dirty="0"/>
              <a:t>Drugs and Disease F2024 - Lecture 4</a:t>
            </a:r>
          </a:p>
        </p:txBody>
      </p:sp>
      <p:sp>
        <p:nvSpPr>
          <p:cNvPr id="9" name="Slide Number Placeholder 8">
            <a:extLst>
              <a:ext uri="{FF2B5EF4-FFF2-40B4-BE49-F238E27FC236}">
                <a16:creationId xmlns:a16="http://schemas.microsoft.com/office/drawing/2014/main" id="{B2CEFFCF-288B-EDC0-F853-8AA26D132BBD}"/>
              </a:ext>
            </a:extLst>
          </p:cNvPr>
          <p:cNvSpPr>
            <a:spLocks noGrp="1"/>
          </p:cNvSpPr>
          <p:nvPr>
            <p:ph type="sldNum" sz="quarter" idx="12"/>
          </p:nvPr>
        </p:nvSpPr>
        <p:spPr/>
        <p:txBody>
          <a:bodyPr/>
          <a:lstStyle/>
          <a:p>
            <a:fld id="{DC3BB032-4020-48F4-953B-341806DC4A2B}" type="slidenum">
              <a:rPr lang="en-US" smtClean="0"/>
              <a:t>19</a:t>
            </a:fld>
            <a:endParaRPr lang="en-US"/>
          </a:p>
        </p:txBody>
      </p:sp>
      <p:sp>
        <p:nvSpPr>
          <p:cNvPr id="10" name="TextBox 9">
            <a:extLst>
              <a:ext uri="{FF2B5EF4-FFF2-40B4-BE49-F238E27FC236}">
                <a16:creationId xmlns:a16="http://schemas.microsoft.com/office/drawing/2014/main" id="{5145EED9-671D-B945-9DD5-CD1F9232EB7E}"/>
              </a:ext>
            </a:extLst>
          </p:cNvPr>
          <p:cNvSpPr txBox="1"/>
          <p:nvPr/>
        </p:nvSpPr>
        <p:spPr>
          <a:xfrm>
            <a:off x="8244681" y="2822241"/>
            <a:ext cx="4648200" cy="341632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Polymerase Characteristics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Since the first step of each cycle (D) requires heating to high temperature, a thermostable polymerase is required.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first polymerase, Taq, was isolated from </a:t>
            </a:r>
            <a:r>
              <a:rPr lang="en-US" sz="1800" i="1" dirty="0">
                <a:latin typeface="Arial" panose="020B0604020202020204" pitchFamily="34" charset="0"/>
                <a:cs typeface="Arial" panose="020B0604020202020204" pitchFamily="34" charset="0"/>
              </a:rPr>
              <a:t>Thermus Aquaticus, </a:t>
            </a:r>
            <a:r>
              <a:rPr lang="en-US" sz="1800" dirty="0">
                <a:latin typeface="Arial" panose="020B0604020202020204" pitchFamily="34" charset="0"/>
                <a:cs typeface="Arial" panose="020B0604020202020204" pitchFamily="34" charset="0"/>
              </a:rPr>
              <a:t>a bacterial living in hot springs (Yellowstone National Park)</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 number of different polymerases with improved properties have been developed.</a:t>
            </a:r>
          </a:p>
          <a:p>
            <a:endParaRPr lang="en-US" sz="1800" dirty="0">
              <a:latin typeface="Arial" panose="020B0604020202020204" pitchFamily="34" charset="0"/>
              <a:cs typeface="Arial" panose="020B0604020202020204" pitchFamily="34" charset="0"/>
            </a:endParaRPr>
          </a:p>
        </p:txBody>
      </p:sp>
      <p:pic>
        <p:nvPicPr>
          <p:cNvPr id="16" name="Content Placeholder 10">
            <a:extLst>
              <a:ext uri="{FF2B5EF4-FFF2-40B4-BE49-F238E27FC236}">
                <a16:creationId xmlns:a16="http://schemas.microsoft.com/office/drawing/2014/main" id="{526FF775-8CE0-1443-77F4-2D010171A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682" y="5722759"/>
            <a:ext cx="1676400" cy="1354014"/>
          </a:xfrm>
          <a:prstGeom prst="rect">
            <a:avLst/>
          </a:prstGeom>
        </p:spPr>
      </p:pic>
    </p:spTree>
    <p:extLst>
      <p:ext uri="{BB962C8B-B14F-4D97-AF65-F5344CB8AC3E}">
        <p14:creationId xmlns:p14="http://schemas.microsoft.com/office/powerpoint/2010/main" val="28503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79A696C-7AB9-4B52-80A8-34A89E174CCA}"/>
              </a:ext>
            </a:extLst>
          </p:cNvPr>
          <p:cNvGraphicFramePr>
            <a:graphicFrameLocks noChangeAspect="1"/>
          </p:cNvGraphicFramePr>
          <p:nvPr>
            <p:extLst>
              <p:ext uri="{D42A27DB-BD31-4B8C-83A1-F6EECF244321}">
                <p14:modId xmlns:p14="http://schemas.microsoft.com/office/powerpoint/2010/main" val="1395188337"/>
              </p:ext>
            </p:extLst>
          </p:nvPr>
        </p:nvGraphicFramePr>
        <p:xfrm>
          <a:off x="850856" y="2590902"/>
          <a:ext cx="10954854" cy="2947670"/>
        </p:xfrm>
        <a:graphic>
          <a:graphicData uri="http://schemas.openxmlformats.org/presentationml/2006/ole">
            <mc:AlternateContent xmlns:mc="http://schemas.openxmlformats.org/markup-compatibility/2006">
              <mc:Choice xmlns:v="urn:schemas-microsoft-com:vml" Requires="v">
                <p:oleObj name="MDLDrawObject Class" r:id="rId2" imgW="15591556" imgH="4114800" progId="MDLDrawOLE.MDLDrawObject.1">
                  <p:embed/>
                </p:oleObj>
              </mc:Choice>
              <mc:Fallback>
                <p:oleObj name="MDLDrawObject Class" r:id="rId2" imgW="15591556" imgH="4114800" progId="MDLDrawOLE.MDLDrawObject.1">
                  <p:embed/>
                  <p:pic>
                    <p:nvPicPr>
                      <p:cNvPr id="5" name="Object 4">
                        <a:extLst>
                          <a:ext uri="{FF2B5EF4-FFF2-40B4-BE49-F238E27FC236}">
                            <a16:creationId xmlns:a16="http://schemas.microsoft.com/office/drawing/2014/main" id="{C79A696C-7AB9-4B52-80A8-34A89E174CCA}"/>
                          </a:ext>
                        </a:extLst>
                      </p:cNvPr>
                      <p:cNvPicPr>
                        <a:picLocks noChangeAspect="1" noChangeArrowheads="1"/>
                      </p:cNvPicPr>
                      <p:nvPr/>
                    </p:nvPicPr>
                    <p:blipFill>
                      <a:blip r:embed="rId3"/>
                      <a:srcRect/>
                      <a:stretch>
                        <a:fillRect/>
                      </a:stretch>
                    </p:blipFill>
                    <p:spPr bwMode="auto">
                      <a:xfrm>
                        <a:off x="850856" y="2590902"/>
                        <a:ext cx="10954854" cy="29476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DBBBA14-E7DA-41A9-BE91-FC354919F60D}"/>
              </a:ext>
            </a:extLst>
          </p:cNvPr>
          <p:cNvSpPr/>
          <p:nvPr/>
        </p:nvSpPr>
        <p:spPr>
          <a:xfrm>
            <a:off x="319881" y="584635"/>
            <a:ext cx="12510422" cy="1903435"/>
          </a:xfrm>
          <a:prstGeom prst="rect">
            <a:avLst/>
          </a:prstGeom>
        </p:spPr>
        <p:txBody>
          <a:bodyPr wrap="square">
            <a:spAutoFit/>
          </a:bodyPr>
          <a:lstStyle/>
          <a:p>
            <a:pPr marL="342900" indent="-342900">
              <a:spcBef>
                <a:spcPts val="290"/>
              </a:spcBef>
              <a:buFont typeface="Arial" panose="020B0604020202020204" pitchFamily="34" charset="0"/>
              <a:buChar char="•"/>
            </a:pPr>
            <a:r>
              <a:rPr lang="en-US" sz="1925" b="1" dirty="0">
                <a:latin typeface="Arial" panose="020B0604020202020204" pitchFamily="34" charset="0"/>
                <a:ea typeface="Times New Roman" panose="02020603050405020304" pitchFamily="18" charset="0"/>
                <a:cs typeface="Arial" panose="020B0604020202020204" pitchFamily="34" charset="0"/>
              </a:rPr>
              <a:t>DNA polymerases </a:t>
            </a:r>
            <a:r>
              <a:rPr lang="en-US" sz="1925" dirty="0">
                <a:latin typeface="Arial" panose="020B0604020202020204" pitchFamily="34" charset="0"/>
                <a:ea typeface="Times New Roman" panose="02020603050405020304" pitchFamily="18" charset="0"/>
                <a:cs typeface="Arial" panose="020B0604020202020204" pitchFamily="34" charset="0"/>
              </a:rPr>
              <a:t>utilize a </a:t>
            </a:r>
            <a:r>
              <a:rPr lang="en-US" sz="1925" b="1" dirty="0">
                <a:latin typeface="Arial" panose="020B0604020202020204" pitchFamily="34" charset="0"/>
                <a:ea typeface="Times New Roman" panose="02020603050405020304" pitchFamily="18" charset="0"/>
                <a:cs typeface="Arial" panose="020B0604020202020204" pitchFamily="34" charset="0"/>
              </a:rPr>
              <a:t>template</a:t>
            </a:r>
            <a:r>
              <a:rPr lang="en-US" sz="1925" dirty="0">
                <a:latin typeface="Arial" panose="020B0604020202020204" pitchFamily="34" charset="0"/>
                <a:ea typeface="Times New Roman" panose="02020603050405020304" pitchFamily="18" charset="0"/>
                <a:cs typeface="Arial" panose="020B0604020202020204" pitchFamily="34" charset="0"/>
              </a:rPr>
              <a:t> to direct the order of added bases,</a:t>
            </a:r>
          </a:p>
          <a:p>
            <a:pPr marL="342900" indent="-342900">
              <a:spcBef>
                <a:spcPts val="290"/>
              </a:spcBef>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The enzyme will continue to the end of the template.</a:t>
            </a:r>
            <a:endParaRPr lang="en-US" sz="1925"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Require a </a:t>
            </a:r>
            <a:r>
              <a:rPr lang="en-US" sz="1925" dirty="0" err="1">
                <a:latin typeface="Arial" panose="020B0604020202020204" pitchFamily="34" charset="0"/>
                <a:ea typeface="Times New Roman" panose="02020603050405020304" pitchFamily="18" charset="0"/>
                <a:cs typeface="Arial" panose="020B0604020202020204" pitchFamily="34" charset="0"/>
              </a:rPr>
              <a:t>basepaired</a:t>
            </a:r>
            <a:r>
              <a:rPr lang="en-US" sz="1925" dirty="0">
                <a:latin typeface="Arial" panose="020B0604020202020204" pitchFamily="34" charset="0"/>
                <a:ea typeface="Times New Roman" panose="02020603050405020304" pitchFamily="18" charset="0"/>
                <a:cs typeface="Arial" panose="020B0604020202020204" pitchFamily="34" charset="0"/>
              </a:rPr>
              <a:t> </a:t>
            </a:r>
            <a:r>
              <a:rPr lang="en-US" sz="1925" b="1" dirty="0">
                <a:latin typeface="Arial" panose="020B0604020202020204" pitchFamily="34" charset="0"/>
                <a:ea typeface="Times New Roman" panose="02020603050405020304" pitchFamily="18" charset="0"/>
                <a:cs typeface="Arial" panose="020B0604020202020204" pitchFamily="34" charset="0"/>
              </a:rPr>
              <a:t>primer </a:t>
            </a:r>
            <a:r>
              <a:rPr lang="en-US" sz="1925" dirty="0">
                <a:latin typeface="Arial" panose="020B0604020202020204" pitchFamily="34" charset="0"/>
                <a:ea typeface="Times New Roman" panose="02020603050405020304" pitchFamily="18" charset="0"/>
                <a:cs typeface="Arial" panose="020B0604020202020204" pitchFamily="34" charset="0"/>
              </a:rPr>
              <a:t>with a 3’OH. Primer can be DNA or RNA, DNA is used for laboratory work, RNA is used by the cell during replication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New dNTP added to the 3' hydroxyl of the existing polymer, elongation in the </a:t>
            </a:r>
            <a:r>
              <a:rPr lang="en-US" sz="1925" b="1" dirty="0">
                <a:latin typeface="Arial" panose="020B0604020202020204" pitchFamily="34" charset="0"/>
                <a:ea typeface="Times New Roman" panose="02020603050405020304" pitchFamily="18" charset="0"/>
                <a:cs typeface="Arial" panose="020B0604020202020204" pitchFamily="34" charset="0"/>
              </a:rPr>
              <a:t>5’ to 3’ direction.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Pyrophosphate (PP) is released and hydrolyzed to two inorganic phosphates.</a:t>
            </a:r>
          </a:p>
        </p:txBody>
      </p:sp>
      <p:grpSp>
        <p:nvGrpSpPr>
          <p:cNvPr id="12" name="Group 11">
            <a:extLst>
              <a:ext uri="{FF2B5EF4-FFF2-40B4-BE49-F238E27FC236}">
                <a16:creationId xmlns:a16="http://schemas.microsoft.com/office/drawing/2014/main" id="{40DDD223-D9EC-43AC-A427-FA2668B6F815}"/>
              </a:ext>
            </a:extLst>
          </p:cNvPr>
          <p:cNvGrpSpPr/>
          <p:nvPr/>
        </p:nvGrpSpPr>
        <p:grpSpPr>
          <a:xfrm>
            <a:off x="4357950" y="5453182"/>
            <a:ext cx="7527726" cy="683646"/>
            <a:chOff x="-899572" y="6004744"/>
            <a:chExt cx="7794634" cy="707886"/>
          </a:xfrm>
        </p:grpSpPr>
        <p:sp>
          <p:nvSpPr>
            <p:cNvPr id="10" name="Rectangle 7">
              <a:extLst>
                <a:ext uri="{FF2B5EF4-FFF2-40B4-BE49-F238E27FC236}">
                  <a16:creationId xmlns:a16="http://schemas.microsoft.com/office/drawing/2014/main" id="{9A54E846-531F-4DC5-B196-B9C316809391}"/>
                </a:ext>
              </a:extLst>
            </p:cNvPr>
            <p:cNvSpPr>
              <a:spLocks noChangeArrowheads="1"/>
            </p:cNvSpPr>
            <p:nvPr/>
          </p:nvSpPr>
          <p:spPr bwMode="auto">
            <a:xfrm>
              <a:off x="-899572" y="6004744"/>
              <a:ext cx="7794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          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A-T-C-</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endParaRPr lang="en-US" altLang="en-US" sz="1932" dirty="0">
                <a:latin typeface="Arial" panose="020B0604020202020204" pitchFamily="34" charset="0"/>
              </a:endParaRPr>
            </a:p>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a:t>
              </a:r>
              <a:endParaRPr lang="en-US" altLang="en-US" sz="1932" dirty="0">
                <a:latin typeface="Arial" panose="020B0604020202020204" pitchFamily="34" charset="0"/>
              </a:endParaRPr>
            </a:p>
          </p:txBody>
        </p:sp>
        <p:sp>
          <p:nvSpPr>
            <p:cNvPr id="7" name="AutoShape 4">
              <a:extLst>
                <a:ext uri="{FF2B5EF4-FFF2-40B4-BE49-F238E27FC236}">
                  <a16:creationId xmlns:a16="http://schemas.microsoft.com/office/drawing/2014/main" id="{409EF46B-99D5-443E-B5E2-0B942BDC014B}"/>
                </a:ext>
              </a:extLst>
            </p:cNvPr>
            <p:cNvSpPr>
              <a:spLocks noChangeArrowheads="1"/>
            </p:cNvSpPr>
            <p:nvPr/>
          </p:nvSpPr>
          <p:spPr bwMode="auto">
            <a:xfrm>
              <a:off x="1074583" y="6238343"/>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sp>
          <p:nvSpPr>
            <p:cNvPr id="8" name="AutoShape 5">
              <a:extLst>
                <a:ext uri="{FF2B5EF4-FFF2-40B4-BE49-F238E27FC236}">
                  <a16:creationId xmlns:a16="http://schemas.microsoft.com/office/drawing/2014/main" id="{05B33101-6B8B-46BC-ADB9-DFF21206D00E}"/>
                </a:ext>
              </a:extLst>
            </p:cNvPr>
            <p:cNvSpPr>
              <a:spLocks noChangeArrowheads="1"/>
            </p:cNvSpPr>
            <p:nvPr/>
          </p:nvSpPr>
          <p:spPr bwMode="auto">
            <a:xfrm>
              <a:off x="3727042" y="6280241"/>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grpSp>
      <p:sp>
        <p:nvSpPr>
          <p:cNvPr id="9" name="Rectangle 6">
            <a:extLst>
              <a:ext uri="{FF2B5EF4-FFF2-40B4-BE49-F238E27FC236}">
                <a16:creationId xmlns:a16="http://schemas.microsoft.com/office/drawing/2014/main" id="{787D91A3-6E67-4019-9FB7-217C59A15C7F}"/>
              </a:ext>
            </a:extLst>
          </p:cNvPr>
          <p:cNvSpPr>
            <a:spLocks noChangeArrowheads="1"/>
          </p:cNvSpPr>
          <p:nvPr/>
        </p:nvSpPr>
        <p:spPr bwMode="auto">
          <a:xfrm>
            <a:off x="1368329" y="4172749"/>
            <a:ext cx="178405" cy="3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932" dirty="0">
              <a:latin typeface="Arial" panose="020B0604020202020204" pitchFamily="34" charset="0"/>
            </a:endParaRPr>
          </a:p>
        </p:txBody>
      </p:sp>
      <p:sp>
        <p:nvSpPr>
          <p:cNvPr id="3" name="TextBox 2">
            <a:extLst>
              <a:ext uri="{FF2B5EF4-FFF2-40B4-BE49-F238E27FC236}">
                <a16:creationId xmlns:a16="http://schemas.microsoft.com/office/drawing/2014/main" id="{86EE69F9-08D2-1222-6E7F-D1645BFDE587}"/>
              </a:ext>
            </a:extLst>
          </p:cNvPr>
          <p:cNvSpPr txBox="1"/>
          <p:nvPr/>
        </p:nvSpPr>
        <p:spPr>
          <a:xfrm>
            <a:off x="236870" y="6432722"/>
            <a:ext cx="9493203" cy="386409"/>
          </a:xfrm>
          <a:prstGeom prst="rect">
            <a:avLst/>
          </a:prstGeom>
          <a:noFill/>
        </p:spPr>
        <p:txBody>
          <a:bodyPr wrap="square">
            <a:spAutoFit/>
          </a:bodyPr>
          <a:lstStyle/>
          <a:p>
            <a:pPr>
              <a:spcBef>
                <a:spcPts val="290"/>
              </a:spcBef>
            </a:pPr>
            <a:r>
              <a:rPr lang="en-US" sz="1932" i="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 </a:t>
            </a:r>
            <a:r>
              <a:rPr lang="en-US" sz="1932" i="1" dirty="0">
                <a:latin typeface="Arial" panose="020B0604020202020204" pitchFamily="34" charset="0"/>
                <a:ea typeface="Times New Roman" panose="02020603050405020304" pitchFamily="18" charset="0"/>
                <a:cs typeface="Arial" panose="020B0604020202020204" pitchFamily="34" charset="0"/>
              </a:rPr>
              <a:t>Know the features of this reaction.</a:t>
            </a:r>
            <a:endParaRPr lang="en-US" sz="1932" i="1" dirty="0">
              <a:latin typeface="Arial" panose="020B060402020202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687B2ABB-4E03-8E9B-4BFA-4B7CF3C5D73B}"/>
              </a:ext>
            </a:extLst>
          </p:cNvPr>
          <p:cNvSpPr txBox="1"/>
          <p:nvPr/>
        </p:nvSpPr>
        <p:spPr>
          <a:xfrm>
            <a:off x="2297410" y="66156"/>
            <a:ext cx="9132741" cy="505304"/>
          </a:xfrm>
          <a:prstGeom prst="rect">
            <a:avLst/>
          </a:prstGeom>
          <a:noFill/>
        </p:spPr>
        <p:txBody>
          <a:bodyPr wrap="square">
            <a:spAutoFit/>
          </a:bodyPr>
          <a:lstStyle/>
          <a:p>
            <a:pPr algn="ctr">
              <a:spcBef>
                <a:spcPts val="290"/>
              </a:spcBef>
            </a:pPr>
            <a:r>
              <a:rPr lang="en-US" sz="2704" dirty="0">
                <a:latin typeface="Arial" panose="020B0604020202020204" pitchFamily="34" charset="0"/>
                <a:ea typeface="Times New Roman" panose="02020603050405020304" pitchFamily="18" charset="0"/>
                <a:cs typeface="Arial" panose="020B0604020202020204" pitchFamily="34" charset="0"/>
              </a:rPr>
              <a:t>DNA Polymerases – Used in DNA Sequencing and PCR</a:t>
            </a:r>
          </a:p>
        </p:txBody>
      </p:sp>
      <p:sp>
        <p:nvSpPr>
          <p:cNvPr id="2" name="Date Placeholder 1">
            <a:extLst>
              <a:ext uri="{FF2B5EF4-FFF2-40B4-BE49-F238E27FC236}">
                <a16:creationId xmlns:a16="http://schemas.microsoft.com/office/drawing/2014/main" id="{E2B187DF-FB8F-C9F9-F9DD-37ACD976233B}"/>
              </a:ext>
            </a:extLst>
          </p:cNvPr>
          <p:cNvSpPr>
            <a:spLocks noGrp="1"/>
          </p:cNvSpPr>
          <p:nvPr>
            <p:ph type="dt" sz="half" idx="10"/>
          </p:nvPr>
        </p:nvSpPr>
        <p:spPr/>
        <p:txBody>
          <a:bodyPr/>
          <a:lstStyle/>
          <a:p>
            <a:fld id="{7577DD02-8596-461C-AFAC-F5450706299D}" type="datetime1">
              <a:rPr lang="en-US" smtClean="0"/>
              <a:t>9/7/2024</a:t>
            </a:fld>
            <a:endParaRPr lang="en-US"/>
          </a:p>
        </p:txBody>
      </p:sp>
      <p:sp>
        <p:nvSpPr>
          <p:cNvPr id="4" name="Footer Placeholder 3">
            <a:extLst>
              <a:ext uri="{FF2B5EF4-FFF2-40B4-BE49-F238E27FC236}">
                <a16:creationId xmlns:a16="http://schemas.microsoft.com/office/drawing/2014/main" id="{91218683-670C-6586-6DE0-5496CFDFF82B}"/>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13CD8E21-81A5-4AE1-2E46-EC9CA062A761}"/>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1858061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77281" y="710219"/>
            <a:ext cx="8045109" cy="6034293"/>
          </a:xfrm>
        </p:spPr>
      </p:pic>
      <p:sp>
        <p:nvSpPr>
          <p:cNvPr id="6" name="TextBox 5">
            <a:extLst>
              <a:ext uri="{FF2B5EF4-FFF2-40B4-BE49-F238E27FC236}">
                <a16:creationId xmlns:a16="http://schemas.microsoft.com/office/drawing/2014/main" id="{B56E3162-4D0D-4FAD-9505-9409916ED2A7}"/>
              </a:ext>
            </a:extLst>
          </p:cNvPr>
          <p:cNvSpPr txBox="1"/>
          <p:nvPr/>
        </p:nvSpPr>
        <p:spPr>
          <a:xfrm>
            <a:off x="5354765" y="197915"/>
            <a:ext cx="2282997" cy="508729"/>
          </a:xfrm>
          <a:prstGeom prst="rect">
            <a:avLst/>
          </a:prstGeom>
          <a:noFill/>
        </p:spPr>
        <p:txBody>
          <a:bodyPr wrap="none" rtlCol="0">
            <a:spAutoFit/>
          </a:bodyPr>
          <a:lstStyle/>
          <a:p>
            <a:r>
              <a:rPr lang="en-US" sz="2706"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472281" y="419457"/>
            <a:ext cx="1367362" cy="408125"/>
          </a:xfrm>
          <a:prstGeom prst="rect">
            <a:avLst/>
          </a:prstGeom>
          <a:noFill/>
        </p:spPr>
        <p:txBody>
          <a:bodyPr wrap="none" rtlCol="0">
            <a:spAutoFit/>
          </a:bodyPr>
          <a:lstStyle/>
          <a:p>
            <a:r>
              <a:rPr lang="en-US" sz="2052" dirty="0">
                <a:solidFill>
                  <a:srgbClr val="C00000"/>
                </a:solidFill>
              </a:rPr>
              <a:t>Watch Me!</a:t>
            </a:r>
          </a:p>
        </p:txBody>
      </p:sp>
      <p:sp>
        <p:nvSpPr>
          <p:cNvPr id="7" name="Date Placeholder 6">
            <a:extLst>
              <a:ext uri="{FF2B5EF4-FFF2-40B4-BE49-F238E27FC236}">
                <a16:creationId xmlns:a16="http://schemas.microsoft.com/office/drawing/2014/main" id="{30B20A17-FA53-97D0-B019-F2B9C4E3BFEE}"/>
              </a:ext>
            </a:extLst>
          </p:cNvPr>
          <p:cNvSpPr>
            <a:spLocks noGrp="1"/>
          </p:cNvSpPr>
          <p:nvPr>
            <p:ph type="dt" sz="half" idx="10"/>
          </p:nvPr>
        </p:nvSpPr>
        <p:spPr/>
        <p:txBody>
          <a:bodyPr/>
          <a:lstStyle/>
          <a:p>
            <a:fld id="{A66E393F-E469-4263-BF39-304D89F53311}" type="datetime1">
              <a:rPr lang="en-US" smtClean="0"/>
              <a:t>9/7/2024</a:t>
            </a:fld>
            <a:endParaRPr lang="en-US"/>
          </a:p>
        </p:txBody>
      </p:sp>
      <p:sp>
        <p:nvSpPr>
          <p:cNvPr id="8" name="Footer Placeholder 7">
            <a:extLst>
              <a:ext uri="{FF2B5EF4-FFF2-40B4-BE49-F238E27FC236}">
                <a16:creationId xmlns:a16="http://schemas.microsoft.com/office/drawing/2014/main" id="{8BC5B9AC-79FE-CEDF-0637-BA2C48AA2F9E}"/>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678BA147-E66F-5B87-A081-E977532A6E0F}"/>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153395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10" y="417019"/>
            <a:ext cx="11102347" cy="5836168"/>
          </a:xfrm>
          <a:prstGeom prst="rect">
            <a:avLst/>
          </a:prstGeom>
        </p:spPr>
      </p:pic>
      <p:sp>
        <p:nvSpPr>
          <p:cNvPr id="2" name="Rectangle 1"/>
          <p:cNvSpPr/>
          <p:nvPr/>
        </p:nvSpPr>
        <p:spPr>
          <a:xfrm>
            <a:off x="3327191" y="6253187"/>
            <a:ext cx="6395092" cy="561949"/>
          </a:xfrm>
          <a:prstGeom prst="rect">
            <a:avLst/>
          </a:prstGeom>
        </p:spPr>
        <p:txBody>
          <a:bodyPr wrap="square">
            <a:spAutoFit/>
          </a:bodyPr>
          <a:lstStyle/>
          <a:p>
            <a:pPr algn="ctr"/>
            <a:r>
              <a:rPr lang="en-US" sz="1526" b="1" dirty="0">
                <a:solidFill>
                  <a:srgbClr val="FF0000"/>
                </a:solidFill>
              </a:rPr>
              <a:t>After 30 cycles there will be 2</a:t>
            </a:r>
            <a:r>
              <a:rPr lang="en-US" sz="1526" b="1" baseline="30000" dirty="0">
                <a:solidFill>
                  <a:srgbClr val="FF0000"/>
                </a:solidFill>
              </a:rPr>
              <a:t>30</a:t>
            </a:r>
            <a:r>
              <a:rPr lang="en-US" sz="1526"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425281" y="0"/>
            <a:ext cx="2581797" cy="508729"/>
          </a:xfrm>
          <a:prstGeom prst="rect">
            <a:avLst/>
          </a:prstGeom>
          <a:noFill/>
        </p:spPr>
        <p:txBody>
          <a:bodyPr wrap="none" rtlCol="0">
            <a:spAutoFit/>
          </a:bodyPr>
          <a:lstStyle/>
          <a:p>
            <a:r>
              <a:rPr lang="en-US" sz="2706" dirty="0"/>
              <a:t>Three PCR Cycles</a:t>
            </a:r>
          </a:p>
        </p:txBody>
      </p:sp>
      <p:sp>
        <p:nvSpPr>
          <p:cNvPr id="3" name="TextBox 2">
            <a:extLst>
              <a:ext uri="{FF2B5EF4-FFF2-40B4-BE49-F238E27FC236}">
                <a16:creationId xmlns:a16="http://schemas.microsoft.com/office/drawing/2014/main" id="{AC6358DE-28D5-A1DA-17CC-66D0A983F994}"/>
              </a:ext>
            </a:extLst>
          </p:cNvPr>
          <p:cNvSpPr txBox="1"/>
          <p:nvPr/>
        </p:nvSpPr>
        <p:spPr>
          <a:xfrm>
            <a:off x="2421005" y="4465637"/>
            <a:ext cx="2515681" cy="752770"/>
          </a:xfrm>
          <a:prstGeom prst="rect">
            <a:avLst/>
          </a:prstGeom>
          <a:noFill/>
        </p:spPr>
        <p:txBody>
          <a:bodyPr wrap="square" rtlCol="0">
            <a:spAutoFit/>
          </a:bodyPr>
          <a:lstStyle/>
          <a:p>
            <a:pPr>
              <a:lnSpc>
                <a:spcPts val="1700"/>
              </a:lnSpc>
            </a:pPr>
            <a:r>
              <a:rPr lang="en-US" sz="1800"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87081" y="2789237"/>
            <a:ext cx="3976400" cy="752770"/>
          </a:xfrm>
          <a:prstGeom prst="rect">
            <a:avLst/>
          </a:prstGeom>
          <a:noFill/>
        </p:spPr>
        <p:txBody>
          <a:bodyPr wrap="square" rtlCol="0">
            <a:spAutoFit/>
          </a:bodyPr>
          <a:lstStyle/>
          <a:p>
            <a:pPr>
              <a:lnSpc>
                <a:spcPts val="1700"/>
              </a:lnSpc>
            </a:pPr>
            <a:r>
              <a:rPr lang="en-US" sz="1800" i="1" dirty="0">
                <a:solidFill>
                  <a:srgbClr val="C00000"/>
                </a:solidFill>
              </a:rPr>
              <a:t>Other end of PCR product is defined by starting at the primer, using the new DNA as the template.</a:t>
            </a:r>
          </a:p>
        </p:txBody>
      </p:sp>
      <p:sp>
        <p:nvSpPr>
          <p:cNvPr id="10" name="Date Placeholder 9">
            <a:extLst>
              <a:ext uri="{FF2B5EF4-FFF2-40B4-BE49-F238E27FC236}">
                <a16:creationId xmlns:a16="http://schemas.microsoft.com/office/drawing/2014/main" id="{EE9EEC40-0886-FE2E-9210-6CE2F9E77A1B}"/>
              </a:ext>
            </a:extLst>
          </p:cNvPr>
          <p:cNvSpPr>
            <a:spLocks noGrp="1"/>
          </p:cNvSpPr>
          <p:nvPr>
            <p:ph type="dt" sz="half" idx="10"/>
          </p:nvPr>
        </p:nvSpPr>
        <p:spPr/>
        <p:txBody>
          <a:bodyPr/>
          <a:lstStyle/>
          <a:p>
            <a:fld id="{0A8B0BE1-9CD2-43DC-836B-92FB0EBFEB53}" type="datetime1">
              <a:rPr lang="en-US" smtClean="0"/>
              <a:t>9/7/2024</a:t>
            </a:fld>
            <a:endParaRPr lang="en-US"/>
          </a:p>
        </p:txBody>
      </p:sp>
      <p:sp>
        <p:nvSpPr>
          <p:cNvPr id="11" name="Footer Placeholder 10">
            <a:extLst>
              <a:ext uri="{FF2B5EF4-FFF2-40B4-BE49-F238E27FC236}">
                <a16:creationId xmlns:a16="http://schemas.microsoft.com/office/drawing/2014/main" id="{0DB313B0-BF69-A4C4-8150-AC34E6034D4D}"/>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310910C6-918E-4A34-7BC4-780E6E940BDA}"/>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1281644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201059" y="2088717"/>
            <a:ext cx="474320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3" name="Rectangle 2">
            <a:extLst>
              <a:ext uri="{FF2B5EF4-FFF2-40B4-BE49-F238E27FC236}">
                <a16:creationId xmlns:a16="http://schemas.microsoft.com/office/drawing/2014/main" id="{B544976E-2A91-4066-8612-EA6F3323339F}"/>
              </a:ext>
            </a:extLst>
          </p:cNvPr>
          <p:cNvSpPr/>
          <p:nvPr/>
        </p:nvSpPr>
        <p:spPr>
          <a:xfrm>
            <a:off x="2007269" y="1119763"/>
            <a:ext cx="4743202" cy="551177"/>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5" name="Rectangle 4">
            <a:extLst>
              <a:ext uri="{FF2B5EF4-FFF2-40B4-BE49-F238E27FC236}">
                <a16:creationId xmlns:a16="http://schemas.microsoft.com/office/drawing/2014/main" id="{EC36350F-8E2B-4D6E-B2A0-B4DC39EACCA4}"/>
              </a:ext>
            </a:extLst>
          </p:cNvPr>
          <p:cNvSpPr/>
          <p:nvPr/>
        </p:nvSpPr>
        <p:spPr>
          <a:xfrm>
            <a:off x="2075504" y="3904173"/>
            <a:ext cx="4610369"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solidFill>
                  <a:srgbClr val="008000"/>
                </a:solidFill>
                <a:latin typeface="Courier New" panose="02070309020205020404" pitchFamily="49" charset="0"/>
                <a:cs typeface="Courier New" panose="02070309020205020404" pitchFamily="49" charset="0"/>
              </a:rPr>
              <a:t>&lt;-</a:t>
            </a:r>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5’</a:t>
            </a:r>
            <a:r>
              <a:rPr lang="en-US" sz="1491" b="1" dirty="0">
                <a:highlight>
                  <a:srgbClr val="FFFF00"/>
                </a:highlight>
                <a:latin typeface="Courier New" panose="02070309020205020404" pitchFamily="49" charset="0"/>
                <a:cs typeface="Courier New" panose="02070309020205020404" pitchFamily="49" charset="0"/>
              </a:rPr>
              <a:t>CTGAC</a:t>
            </a:r>
            <a:r>
              <a:rPr lang="en-US" sz="1491" b="1" dirty="0">
                <a:solidFill>
                  <a:srgbClr val="C00000"/>
                </a:solidFill>
                <a:latin typeface="Courier New" panose="02070309020205020404" pitchFamily="49" charset="0"/>
                <a:cs typeface="Courier New" panose="02070309020205020404" pitchFamily="49" charset="0"/>
              </a:rPr>
              <a:t>TAGTCGATGCGAATGTGCGGTGC-&gt;</a:t>
            </a:r>
          </a:p>
          <a:p>
            <a:r>
              <a:rPr lang="en-US" sz="1491" dirty="0">
                <a:latin typeface="Courier New" panose="02070309020205020404" pitchFamily="49" charset="0"/>
                <a:cs typeface="Courier New" panose="02070309020205020404" pitchFamily="49" charset="0"/>
              </a:rPr>
              <a:t>--TTCGACTGATCAGCTACGCTT</a:t>
            </a:r>
            <a:r>
              <a:rPr lang="en-US" sz="149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6" name="Rectangle 5">
            <a:extLst>
              <a:ext uri="{FF2B5EF4-FFF2-40B4-BE49-F238E27FC236}">
                <a16:creationId xmlns:a16="http://schemas.microsoft.com/office/drawing/2014/main" id="{02CE01A5-A099-4E75-9DCA-17A42C1F5537}"/>
              </a:ext>
            </a:extLst>
          </p:cNvPr>
          <p:cNvSpPr/>
          <p:nvPr/>
        </p:nvSpPr>
        <p:spPr>
          <a:xfrm>
            <a:off x="6750471" y="1089067"/>
            <a:ext cx="454472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7" name="Rectangle 6">
            <a:extLst>
              <a:ext uri="{FF2B5EF4-FFF2-40B4-BE49-F238E27FC236}">
                <a16:creationId xmlns:a16="http://schemas.microsoft.com/office/drawing/2014/main" id="{ED990933-0E8D-44E2-9D3F-D6CE5E541505}"/>
              </a:ext>
            </a:extLst>
          </p:cNvPr>
          <p:cNvSpPr/>
          <p:nvPr/>
        </p:nvSpPr>
        <p:spPr>
          <a:xfrm>
            <a:off x="6750471" y="2483183"/>
            <a:ext cx="54538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L strand</a:t>
            </a:r>
            <a:endParaRPr lang="en-US" sz="1491" b="1" dirty="0"/>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 U Strand</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652207" y="4808024"/>
            <a:ext cx="50007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FFA41D"/>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489577" y="1659047"/>
            <a:ext cx="0" cy="42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399278" y="3509448"/>
            <a:ext cx="0" cy="38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6234934" y="1758827"/>
            <a:ext cx="453999" cy="274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569978" y="3874233"/>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505834" y="6008905"/>
            <a:ext cx="3910201" cy="551177"/>
          </a:xfrm>
          <a:prstGeom prst="rect">
            <a:avLst/>
          </a:prstGeom>
        </p:spPr>
        <p:txBody>
          <a:bodyPr wrap="square">
            <a:spAutoFit/>
          </a:bodyPr>
          <a:lstStyle/>
          <a:p>
            <a:r>
              <a:rPr lang="en-US" sz="1491" b="1" u="sng" dirty="0">
                <a:highlight>
                  <a:srgbClr val="FFFF00"/>
                </a:highlight>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a:t>
            </a:r>
          </a:p>
          <a:p>
            <a:r>
              <a:rPr lang="en-US" sz="1491" dirty="0">
                <a:latin typeface="Courier New" panose="02070309020205020404" pitchFamily="49" charset="0"/>
                <a:cs typeface="Courier New" panose="02070309020205020404" pitchFamily="49" charset="0"/>
              </a:rPr>
              <a:t>GACTGATCAGCTACGCTT</a:t>
            </a:r>
            <a:r>
              <a:rPr lang="en-US" sz="1491" b="1" u="sng" dirty="0">
                <a:highlight>
                  <a:srgbClr val="00FF00"/>
                </a:highlight>
                <a:latin typeface="Courier New" panose="02070309020205020404" pitchFamily="49" charset="0"/>
                <a:cs typeface="Courier New" panose="02070309020205020404" pitchFamily="49" charset="0"/>
              </a:rPr>
              <a:t>ACACG</a:t>
            </a:r>
            <a:endParaRPr lang="en-US" sz="1491"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437005" y="590107"/>
            <a:ext cx="754181" cy="354584"/>
          </a:xfrm>
          <a:prstGeom prst="rect">
            <a:avLst/>
          </a:prstGeom>
          <a:noFill/>
        </p:spPr>
        <p:txBody>
          <a:bodyPr wrap="none" rtlCol="0">
            <a:spAutoFit/>
          </a:bodyPr>
          <a:lstStyle/>
          <a:p>
            <a:r>
              <a:rPr lang="en-US" sz="1704"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306476" y="5119023"/>
            <a:ext cx="4339201" cy="408125"/>
          </a:xfrm>
          <a:prstGeom prst="rect">
            <a:avLst/>
          </a:prstGeom>
          <a:noFill/>
        </p:spPr>
        <p:txBody>
          <a:bodyPr wrap="none" rtlCol="0">
            <a:spAutoFit/>
          </a:bodyPr>
          <a:lstStyle/>
          <a:p>
            <a:r>
              <a:rPr lang="en-US" sz="2052"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461933" y="665110"/>
            <a:ext cx="808683" cy="354584"/>
          </a:xfrm>
          <a:prstGeom prst="rect">
            <a:avLst/>
          </a:prstGeom>
          <a:noFill/>
        </p:spPr>
        <p:txBody>
          <a:bodyPr wrap="none" rtlCol="0">
            <a:spAutoFit/>
          </a:bodyPr>
          <a:lstStyle/>
          <a:p>
            <a:r>
              <a:rPr lang="en-US" sz="1704"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806472" y="4869520"/>
            <a:ext cx="1947624" cy="1039708"/>
          </a:xfrm>
          <a:prstGeom prst="rect">
            <a:avLst/>
          </a:prstGeom>
          <a:noFill/>
        </p:spPr>
        <p:txBody>
          <a:bodyPr wrap="square" rtlCol="0">
            <a:spAutoFit/>
          </a:bodyPr>
          <a:lstStyle/>
          <a:p>
            <a:r>
              <a:rPr lang="en-US" sz="2052"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726791" y="2239685"/>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646459" y="5537356"/>
            <a:ext cx="1352934" cy="354584"/>
          </a:xfrm>
          <a:prstGeom prst="rect">
            <a:avLst/>
          </a:prstGeom>
          <a:noFill/>
        </p:spPr>
        <p:txBody>
          <a:bodyPr wrap="none" rtlCol="0">
            <a:spAutoFit/>
          </a:bodyPr>
          <a:lstStyle/>
          <a:p>
            <a:r>
              <a:rPr lang="en-US" sz="1704" dirty="0"/>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685036" y="1088216"/>
            <a:ext cx="2508629" cy="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3114659" y="1714648"/>
            <a:ext cx="1460143" cy="288990"/>
          </a:xfrm>
          <a:prstGeom prst="rect">
            <a:avLst/>
          </a:prstGeom>
          <a:noFill/>
        </p:spPr>
        <p:txBody>
          <a:bodyPr wrap="none" rtlCol="0">
            <a:spAutoFit/>
          </a:bodyPr>
          <a:lstStyle/>
          <a:p>
            <a:r>
              <a:rPr lang="en-US" sz="1278"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918059" y="2239684"/>
            <a:ext cx="1460143" cy="288990"/>
          </a:xfrm>
          <a:prstGeom prst="rect">
            <a:avLst/>
          </a:prstGeom>
          <a:noFill/>
        </p:spPr>
        <p:txBody>
          <a:bodyPr wrap="none" rtlCol="0">
            <a:spAutoFit/>
          </a:bodyPr>
          <a:lstStyle/>
          <a:p>
            <a:r>
              <a:rPr lang="en-US" sz="1278"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3139862" y="3447471"/>
            <a:ext cx="955518" cy="288990"/>
          </a:xfrm>
          <a:prstGeom prst="rect">
            <a:avLst/>
          </a:prstGeom>
          <a:noFill/>
        </p:spPr>
        <p:txBody>
          <a:bodyPr wrap="none" rtlCol="0">
            <a:spAutoFit/>
          </a:bodyPr>
          <a:lstStyle/>
          <a:p>
            <a:r>
              <a:rPr lang="en-US" sz="1278"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7312622" y="3897029"/>
            <a:ext cx="955518" cy="288990"/>
          </a:xfrm>
          <a:prstGeom prst="rect">
            <a:avLst/>
          </a:prstGeom>
          <a:noFill/>
        </p:spPr>
        <p:txBody>
          <a:bodyPr wrap="none" rtlCol="0">
            <a:spAutoFit/>
          </a:bodyPr>
          <a:lstStyle/>
          <a:p>
            <a:r>
              <a:rPr lang="en-US" sz="1278"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2962552" y="54213"/>
            <a:ext cx="7181325" cy="551241"/>
          </a:xfrm>
          <a:prstGeom prst="rect">
            <a:avLst/>
          </a:prstGeom>
          <a:noFill/>
        </p:spPr>
        <p:txBody>
          <a:bodyPr wrap="none" rtlCol="0">
            <a:spAutoFit/>
          </a:bodyPr>
          <a:lstStyle/>
          <a:p>
            <a:r>
              <a:rPr lang="en-US" sz="2982"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10094173" y="5380037"/>
            <a:ext cx="568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10378201" y="5684040"/>
            <a:ext cx="428271" cy="58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056F97-93BA-843B-F32E-061186167D22}"/>
              </a:ext>
            </a:extLst>
          </p:cNvPr>
          <p:cNvSpPr txBox="1"/>
          <p:nvPr/>
        </p:nvSpPr>
        <p:spPr>
          <a:xfrm>
            <a:off x="207917" y="1747405"/>
            <a:ext cx="1977450" cy="2739211"/>
          </a:xfrm>
          <a:prstGeom prst="rect">
            <a:avLst/>
          </a:prstGeom>
          <a:noFill/>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Note: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Polymerization starts at the primer (add to 3’-OH)</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Polymerase always goes to the end of the template.</a:t>
            </a:r>
          </a:p>
        </p:txBody>
      </p:sp>
      <p:sp>
        <p:nvSpPr>
          <p:cNvPr id="30" name="Date Placeholder 29">
            <a:extLst>
              <a:ext uri="{FF2B5EF4-FFF2-40B4-BE49-F238E27FC236}">
                <a16:creationId xmlns:a16="http://schemas.microsoft.com/office/drawing/2014/main" id="{1BF14ED8-7EDB-44A0-C159-78E29FECF038}"/>
              </a:ext>
            </a:extLst>
          </p:cNvPr>
          <p:cNvSpPr>
            <a:spLocks noGrp="1"/>
          </p:cNvSpPr>
          <p:nvPr>
            <p:ph type="dt" sz="half" idx="10"/>
          </p:nvPr>
        </p:nvSpPr>
        <p:spPr/>
        <p:txBody>
          <a:bodyPr/>
          <a:lstStyle/>
          <a:p>
            <a:fld id="{9CA4FD87-C3C9-48F1-8182-B2E27675C7BC}" type="datetime1">
              <a:rPr lang="en-US" smtClean="0"/>
              <a:t>9/7/2024</a:t>
            </a:fld>
            <a:endParaRPr lang="en-US"/>
          </a:p>
        </p:txBody>
      </p:sp>
      <p:sp>
        <p:nvSpPr>
          <p:cNvPr id="31" name="Footer Placeholder 30">
            <a:extLst>
              <a:ext uri="{FF2B5EF4-FFF2-40B4-BE49-F238E27FC236}">
                <a16:creationId xmlns:a16="http://schemas.microsoft.com/office/drawing/2014/main" id="{6F27BC4C-E764-5B36-0FAF-B7C040C8557D}"/>
              </a:ext>
            </a:extLst>
          </p:cNvPr>
          <p:cNvSpPr>
            <a:spLocks noGrp="1"/>
          </p:cNvSpPr>
          <p:nvPr>
            <p:ph type="ftr" sz="quarter" idx="11"/>
          </p:nvPr>
        </p:nvSpPr>
        <p:spPr/>
        <p:txBody>
          <a:bodyPr/>
          <a:lstStyle/>
          <a:p>
            <a:r>
              <a:rPr lang="en-US"/>
              <a:t>Drugs and Disease F2024 - Lecture 4</a:t>
            </a:r>
          </a:p>
        </p:txBody>
      </p:sp>
      <p:sp>
        <p:nvSpPr>
          <p:cNvPr id="32" name="Slide Number Placeholder 31">
            <a:extLst>
              <a:ext uri="{FF2B5EF4-FFF2-40B4-BE49-F238E27FC236}">
                <a16:creationId xmlns:a16="http://schemas.microsoft.com/office/drawing/2014/main" id="{B37881A9-89AF-4038-70FE-B20034627E20}"/>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112262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285A1-4FB9-4E38-AA30-C7D4F1687822}"/>
              </a:ext>
            </a:extLst>
          </p:cNvPr>
          <p:cNvSpPr txBox="1"/>
          <p:nvPr/>
        </p:nvSpPr>
        <p:spPr>
          <a:xfrm>
            <a:off x="4597021" y="3020464"/>
            <a:ext cx="1747762" cy="3770263"/>
          </a:xfrm>
          <a:prstGeom prst="rect">
            <a:avLst/>
          </a:prstGeom>
          <a:noFill/>
        </p:spPr>
        <p:txBody>
          <a:bodyPr wrap="square" rtlCol="0">
            <a:spAutoFit/>
          </a:bodyPr>
          <a:lstStyle/>
          <a:p>
            <a:r>
              <a:rPr lang="en-US" sz="1800" dirty="0"/>
              <a:t>Now have complete PCR product.</a:t>
            </a:r>
          </a:p>
          <a:p>
            <a:r>
              <a:rPr lang="en-US" sz="1800" dirty="0"/>
              <a:t>The product will double in each of the following cycles.</a:t>
            </a:r>
          </a:p>
          <a:p>
            <a:pPr>
              <a:spcBef>
                <a:spcPts val="600"/>
              </a:spcBef>
            </a:pPr>
            <a:r>
              <a:rPr lang="en-US" sz="1800" dirty="0"/>
              <a:t>Note that the primers are the first bases at the ends of each strand of the PCR product.</a:t>
            </a: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3188694" y="2180661"/>
            <a:ext cx="0" cy="29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605825" y="4479872"/>
            <a:ext cx="0" cy="32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053358-DDBC-C268-8DC3-1CB13A3B4C9C}"/>
              </a:ext>
            </a:extLst>
          </p:cNvPr>
          <p:cNvGrpSpPr/>
          <p:nvPr/>
        </p:nvGrpSpPr>
        <p:grpSpPr>
          <a:xfrm>
            <a:off x="91281" y="560166"/>
            <a:ext cx="7030029" cy="6549878"/>
            <a:chOff x="264214" y="545967"/>
            <a:chExt cx="7030029" cy="6549878"/>
          </a:xfrm>
        </p:grpSpPr>
        <p:sp>
          <p:nvSpPr>
            <p:cNvPr id="2" name="TextBox 1">
              <a:extLst>
                <a:ext uri="{FF2B5EF4-FFF2-40B4-BE49-F238E27FC236}">
                  <a16:creationId xmlns:a16="http://schemas.microsoft.com/office/drawing/2014/main" id="{B3D1020D-EBD7-4760-8BF5-6AD907AD3180}"/>
                </a:ext>
              </a:extLst>
            </p:cNvPr>
            <p:cNvSpPr txBox="1"/>
            <p:nvPr/>
          </p:nvSpPr>
          <p:spPr>
            <a:xfrm>
              <a:off x="264214" y="545967"/>
              <a:ext cx="744819" cy="327141"/>
            </a:xfrm>
            <a:prstGeom prst="rect">
              <a:avLst/>
            </a:prstGeom>
            <a:noFill/>
          </p:spPr>
          <p:txBody>
            <a:bodyPr wrap="none" rtlCol="0">
              <a:spAutoFit/>
            </a:bodyPr>
            <a:lstStyle/>
            <a:p>
              <a:r>
                <a:rPr lang="en-US" sz="1526" dirty="0"/>
                <a:t>Cycle 3</a:t>
              </a:r>
            </a:p>
          </p:txBody>
        </p:sp>
        <p:sp>
          <p:nvSpPr>
            <p:cNvPr id="13" name="Rectangle 12">
              <a:extLst>
                <a:ext uri="{FF2B5EF4-FFF2-40B4-BE49-F238E27FC236}">
                  <a16:creationId xmlns:a16="http://schemas.microsoft.com/office/drawing/2014/main" id="{A1AACB9A-C40F-4B82-8AC4-48866DC2DF52}"/>
                </a:ext>
              </a:extLst>
            </p:cNvPr>
            <p:cNvSpPr/>
            <p:nvPr/>
          </p:nvSpPr>
          <p:spPr>
            <a:xfrm>
              <a:off x="385724" y="698512"/>
              <a:ext cx="6790771" cy="1698285"/>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503472" y="2103719"/>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solidFill>
                  <a:schemeClr val="bg1">
                    <a:lumMod val="75000"/>
                  </a:schemeClr>
                </a:solidFill>
                <a:latin typeface="Courier New" panose="02070309020205020404" pitchFamily="49" charset="0"/>
                <a:cs typeface="Courier New" panose="02070309020205020404" pitchFamily="49" charset="0"/>
              </a:endParaRPr>
            </a:p>
            <a:p>
              <a:r>
                <a:rPr lang="en-US" sz="1491" baseline="30000" dirty="0">
                  <a:solidFill>
                    <a:schemeClr val="bg1">
                      <a:lumMod val="75000"/>
                    </a:schemeClr>
                  </a:solidFill>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283460" y="4479872"/>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FFA41D"/>
                  </a:solidFill>
                  <a:latin typeface="Courier New" panose="02070309020205020404" pitchFamily="49" charset="0"/>
                  <a:cs typeface="Courier New" panose="02070309020205020404" pitchFamily="49" charset="0"/>
                </a:rPr>
                <a:t>    </a:t>
              </a:r>
              <a:r>
                <a:rPr lang="en-US" sz="1491" b="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506BAB-1444-4EF9-98F4-7D352276477B}"/>
                </a:ext>
              </a:extLst>
            </p:cNvPr>
            <p:cNvSpPr txBox="1"/>
            <p:nvPr/>
          </p:nvSpPr>
          <p:spPr>
            <a:xfrm>
              <a:off x="287057" y="2103718"/>
              <a:ext cx="1669560" cy="321755"/>
            </a:xfrm>
            <a:prstGeom prst="rect">
              <a:avLst/>
            </a:prstGeom>
            <a:noFill/>
          </p:spPr>
          <p:txBody>
            <a:bodyPr wrap="none" rtlCol="0">
              <a:spAutoFit/>
            </a:bodyPr>
            <a:lstStyle/>
            <a:p>
              <a:r>
                <a:rPr lang="en-US" sz="1491"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285249" y="4359549"/>
              <a:ext cx="1082604" cy="321755"/>
            </a:xfrm>
            <a:prstGeom prst="rect">
              <a:avLst/>
            </a:prstGeom>
            <a:noFill/>
          </p:spPr>
          <p:txBody>
            <a:bodyPr wrap="none" rtlCol="0">
              <a:spAutoFit/>
            </a:bodyPr>
            <a:lstStyle/>
            <a:p>
              <a:r>
                <a:rPr lang="en-US" sz="1491" dirty="0"/>
                <a:t>Polymerase</a:t>
              </a:r>
            </a:p>
          </p:txBody>
        </p:sp>
      </p:grpSp>
      <p:sp>
        <p:nvSpPr>
          <p:cNvPr id="10" name="TextBox 9">
            <a:extLst>
              <a:ext uri="{FF2B5EF4-FFF2-40B4-BE49-F238E27FC236}">
                <a16:creationId xmlns:a16="http://schemas.microsoft.com/office/drawing/2014/main" id="{6C0300FC-1EBD-41A5-9F61-38A0853F4A64}"/>
              </a:ext>
            </a:extLst>
          </p:cNvPr>
          <p:cNvSpPr txBox="1"/>
          <p:nvPr/>
        </p:nvSpPr>
        <p:spPr>
          <a:xfrm>
            <a:off x="6344782" y="80844"/>
            <a:ext cx="6090899" cy="723916"/>
          </a:xfrm>
          <a:prstGeom prst="rect">
            <a:avLst/>
          </a:prstGeom>
          <a:noFill/>
        </p:spPr>
        <p:txBody>
          <a:bodyPr wrap="square" rtlCol="0">
            <a:spAutoFit/>
          </a:bodyPr>
          <a:lstStyle/>
          <a:p>
            <a:r>
              <a:rPr lang="en-US" sz="2052" dirty="0"/>
              <a:t>Example – follow the PCR cycles for the following template with primers 5’ </a:t>
            </a:r>
            <a:r>
              <a:rPr lang="en-US" sz="2052" dirty="0">
                <a:highlight>
                  <a:srgbClr val="FFFF00"/>
                </a:highlight>
              </a:rPr>
              <a:t>AATT</a:t>
            </a:r>
            <a:r>
              <a:rPr lang="en-US" sz="2052" dirty="0"/>
              <a:t> (left) and 5’ </a:t>
            </a:r>
            <a:r>
              <a:rPr lang="en-US" sz="2052" dirty="0">
                <a:highlight>
                  <a:srgbClr val="00FF00"/>
                </a:highlight>
              </a:rPr>
              <a:t>GGCC</a:t>
            </a:r>
            <a:r>
              <a:rPr lang="en-US" sz="2052"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806818" y="1225860"/>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43681" y="29146"/>
            <a:ext cx="6005174" cy="449482"/>
          </a:xfrm>
          <a:prstGeom prst="rect">
            <a:avLst/>
          </a:prstGeom>
          <a:noFill/>
        </p:spPr>
        <p:txBody>
          <a:bodyPr wrap="square" rtlCol="0">
            <a:spAutoFit/>
          </a:bodyPr>
          <a:lstStyle/>
          <a:p>
            <a:r>
              <a:rPr lang="en-US" sz="2321"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806817" y="1011823"/>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cxnSp>
        <p:nvCxnSpPr>
          <p:cNvPr id="9" name="Connector: Elbow 8">
            <a:extLst>
              <a:ext uri="{FF2B5EF4-FFF2-40B4-BE49-F238E27FC236}">
                <a16:creationId xmlns:a16="http://schemas.microsoft.com/office/drawing/2014/main" id="{C1D31CAF-EF95-8DF8-7C47-28A1D8F574A4}"/>
              </a:ext>
            </a:extLst>
          </p:cNvPr>
          <p:cNvCxnSpPr>
            <a:cxnSpLocks/>
          </p:cNvCxnSpPr>
          <p:nvPr/>
        </p:nvCxnSpPr>
        <p:spPr>
          <a:xfrm rot="10800000" flipV="1">
            <a:off x="3737905" y="4925227"/>
            <a:ext cx="704146" cy="2262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3639DE7-EF2C-F646-C249-61CC27388F83}"/>
              </a:ext>
            </a:extLst>
          </p:cNvPr>
          <p:cNvSpPr/>
          <p:nvPr/>
        </p:nvSpPr>
        <p:spPr>
          <a:xfrm>
            <a:off x="4415734" y="3052324"/>
            <a:ext cx="231397" cy="37343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96F7B96F-7ED8-A319-930E-155B379F6956}"/>
              </a:ext>
            </a:extLst>
          </p:cNvPr>
          <p:cNvSpPr>
            <a:spLocks noGrp="1"/>
          </p:cNvSpPr>
          <p:nvPr>
            <p:ph type="dt" sz="half" idx="10"/>
          </p:nvPr>
        </p:nvSpPr>
        <p:spPr/>
        <p:txBody>
          <a:bodyPr/>
          <a:lstStyle/>
          <a:p>
            <a:fld id="{C9F29B95-8BFB-4663-B818-0A2643CF50CC}" type="datetime1">
              <a:rPr lang="en-US" smtClean="0"/>
              <a:t>9/7/2024</a:t>
            </a:fld>
            <a:endParaRPr lang="en-US"/>
          </a:p>
        </p:txBody>
      </p:sp>
      <p:sp>
        <p:nvSpPr>
          <p:cNvPr id="22" name="Footer Placeholder 21">
            <a:extLst>
              <a:ext uri="{FF2B5EF4-FFF2-40B4-BE49-F238E27FC236}">
                <a16:creationId xmlns:a16="http://schemas.microsoft.com/office/drawing/2014/main" id="{3F3FCA3D-2FF3-13CC-6866-7DC30D6512C5}"/>
              </a:ext>
            </a:extLst>
          </p:cNvPr>
          <p:cNvSpPr>
            <a:spLocks noGrp="1"/>
          </p:cNvSpPr>
          <p:nvPr>
            <p:ph type="ftr" sz="quarter" idx="11"/>
          </p:nvPr>
        </p:nvSpPr>
        <p:spPr/>
        <p:txBody>
          <a:bodyPr/>
          <a:lstStyle/>
          <a:p>
            <a:r>
              <a:rPr lang="en-US"/>
              <a:t>Drugs and Disease F2024 - Lecture 4</a:t>
            </a:r>
          </a:p>
        </p:txBody>
      </p:sp>
      <p:sp>
        <p:nvSpPr>
          <p:cNvPr id="23" name="Slide Number Placeholder 22">
            <a:extLst>
              <a:ext uri="{FF2B5EF4-FFF2-40B4-BE49-F238E27FC236}">
                <a16:creationId xmlns:a16="http://schemas.microsoft.com/office/drawing/2014/main" id="{A9516D3B-460F-B07D-207D-959B0075E92A}"/>
              </a:ext>
            </a:extLst>
          </p:cNvPr>
          <p:cNvSpPr>
            <a:spLocks noGrp="1"/>
          </p:cNvSpPr>
          <p:nvPr>
            <p:ph type="sldNum" sz="quarter" idx="12"/>
          </p:nvPr>
        </p:nvSpPr>
        <p:spPr/>
        <p:txBody>
          <a:bodyPr/>
          <a:lstStyle/>
          <a:p>
            <a:fld id="{DC3BB032-4020-48F4-953B-341806DC4A2B}" type="slidenum">
              <a:rPr lang="en-US" smtClean="0"/>
              <a:t>23</a:t>
            </a:fld>
            <a:endParaRPr lang="en-US"/>
          </a:p>
        </p:txBody>
      </p:sp>
    </p:spTree>
    <p:extLst>
      <p:ext uri="{BB962C8B-B14F-4D97-AF65-F5344CB8AC3E}">
        <p14:creationId xmlns:p14="http://schemas.microsoft.com/office/powerpoint/2010/main" val="3197748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918263" y="3349748"/>
            <a:ext cx="5553370" cy="1058732"/>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943237" y="1054445"/>
            <a:ext cx="2272228" cy="1704171"/>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892450" y="652293"/>
            <a:ext cx="1463286" cy="408125"/>
          </a:xfrm>
          <a:prstGeom prst="rect">
            <a:avLst/>
          </a:prstGeom>
          <a:noFill/>
        </p:spPr>
        <p:txBody>
          <a:bodyPr wrap="none" rtlCol="0">
            <a:spAutoFit/>
          </a:bodyPr>
          <a:lstStyle/>
          <a:p>
            <a:r>
              <a:rPr lang="en-US" sz="2052"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463306" y="736550"/>
            <a:ext cx="6978987" cy="2617511"/>
          </a:xfrm>
          <a:prstGeom prst="rect">
            <a:avLst/>
          </a:prstGeom>
        </p:spPr>
        <p:txBody>
          <a:bodyPr wrap="square">
            <a:spAutoFit/>
          </a:bodyPr>
          <a:lstStyle/>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     </a:t>
            </a:r>
            <a:r>
              <a:rPr lang="en-US" altLang="en-US" sz="1172" dirty="0" err="1">
                <a:latin typeface="Courier New" panose="02070309020205020404" pitchFamily="49" charset="0"/>
                <a:cs typeface="Courier New" panose="02070309020205020404" pitchFamily="49" charset="0"/>
              </a:rPr>
              <a:t>attaaaggtt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tataccttcc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caggtaacaa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accaaccaac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tttcgatctc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ttgtagatct</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61    </a:t>
            </a:r>
            <a:r>
              <a:rPr lang="en-US" altLang="en-US" sz="1172" dirty="0" err="1">
                <a:latin typeface="Courier New" panose="02070309020205020404" pitchFamily="49" charset="0"/>
                <a:cs typeface="Courier New" panose="02070309020205020404" pitchFamily="49" charset="0"/>
              </a:rPr>
              <a:t>gttctctaaa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cgaactttaa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aatctgtgtg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gctgtcactc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ggctgcatgc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ttagtgcact</a:t>
            </a:r>
            <a:r>
              <a:rPr lang="en-US" altLang="en-US" sz="1172"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121   </a:t>
            </a:r>
            <a:r>
              <a:rPr lang="en-US" altLang="en-US" sz="1172" dirty="0" err="1">
                <a:latin typeface="Courier New" panose="02070309020205020404" pitchFamily="49" charset="0"/>
                <a:cs typeface="Courier New" panose="02070309020205020404" pitchFamily="49" charset="0"/>
              </a:rPr>
              <a:t>cacgcagtat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aattaataac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taattactgt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cgttgacagg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acacgagtaa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ctcgtctatc</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181   </a:t>
            </a:r>
            <a:r>
              <a:rPr lang="en-US" altLang="en-US" sz="1172" dirty="0" err="1">
                <a:latin typeface="Courier New" panose="02070309020205020404" pitchFamily="49" charset="0"/>
                <a:cs typeface="Courier New" panose="02070309020205020404" pitchFamily="49" charset="0"/>
              </a:rPr>
              <a:t>ttctgcaggc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tgcttacggt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ttcgtccgtg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ttgcagccga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tcatcagcac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atctaggttt</a:t>
            </a:r>
            <a:r>
              <a:rPr lang="en-US" altLang="en-US" sz="1172" dirty="0">
                <a:latin typeface="Courier New" panose="02070309020205020404" pitchFamily="49" charset="0"/>
                <a:cs typeface="Courier New" panose="02070309020205020404" pitchFamily="49" charset="0"/>
              </a:rPr>
              <a:t> </a:t>
            </a: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28261 </a:t>
            </a:r>
            <a:r>
              <a:rPr lang="en-US" sz="1172" dirty="0" err="1">
                <a:latin typeface="Courier New" panose="02070309020205020404" pitchFamily="49" charset="0"/>
                <a:cs typeface="Courier New" panose="02070309020205020404" pitchFamily="49" charset="0"/>
              </a:rPr>
              <a:t>cgaacaaact</a:t>
            </a:r>
            <a:r>
              <a:rPr lang="en-US" sz="1172"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aaaatgtctg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ataatggacc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ccaaaatcag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cgaaatgcac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cccgcattac</a:t>
            </a:r>
            <a:endParaRPr lang="en-US" sz="1172" b="1"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28321 </a:t>
            </a:r>
            <a:r>
              <a:rPr lang="en-US" sz="1172" b="1" dirty="0" err="1">
                <a:latin typeface="Courier New" panose="02070309020205020404" pitchFamily="49" charset="0"/>
                <a:cs typeface="Courier New" panose="02070309020205020404" pitchFamily="49" charset="0"/>
              </a:rPr>
              <a:t>gtttggtgga</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ccctcagatt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caactggcag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taaccagaat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ggagaacgca</a:t>
            </a:r>
            <a:r>
              <a:rPr lang="en-US" sz="1172" b="1"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gtggggcgcg</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28381 </a:t>
            </a:r>
            <a:r>
              <a:rPr lang="en-US" sz="1172" dirty="0" err="1">
                <a:latin typeface="Courier New" panose="02070309020205020404" pitchFamily="49" charset="0"/>
                <a:cs typeface="Courier New" panose="02070309020205020404" pitchFamily="49" charset="0"/>
              </a:rPr>
              <a:t>atcaaaacaa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cgtcggcccc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aaggtttacc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caataatact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gcgtcttggt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tcaccgctct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28441 </a:t>
            </a:r>
            <a:r>
              <a:rPr lang="en-US" sz="1172" dirty="0" err="1">
                <a:latin typeface="Courier New" panose="02070309020205020404" pitchFamily="49" charset="0"/>
                <a:cs typeface="Courier New" panose="02070309020205020404" pitchFamily="49" charset="0"/>
              </a:rPr>
              <a:t>cactcaacat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ggcaaggaag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accttaaatt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ccctcgagga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caaggcgttc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caattaacac</a:t>
            </a:r>
            <a:endParaRPr lang="en-US" sz="1172" dirty="0">
              <a:latin typeface="Courier New" panose="02070309020205020404" pitchFamily="49" charset="0"/>
              <a:cs typeface="Courier New" panose="02070309020205020404" pitchFamily="49" charset="0"/>
            </a:endParaRP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29701 </a:t>
            </a:r>
            <a:r>
              <a:rPr lang="en-US" sz="1172" dirty="0" err="1">
                <a:latin typeface="Courier New" panose="02070309020205020404" pitchFamily="49" charset="0"/>
                <a:cs typeface="Courier New" panose="02070309020205020404" pitchFamily="49" charset="0"/>
              </a:rPr>
              <a:t>gggaggactt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gaaagagcca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ccacattttc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accgaggcca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cgcggagtac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gatcgagtgt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29761 </a:t>
            </a:r>
            <a:r>
              <a:rPr lang="en-US" sz="1172" dirty="0" err="1">
                <a:latin typeface="Courier New" panose="02070309020205020404" pitchFamily="49" charset="0"/>
                <a:cs typeface="Courier New" panose="02070309020205020404" pitchFamily="49" charset="0"/>
              </a:rPr>
              <a:t>acagtgaaca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atgctaggga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gagctgccta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tatggaagag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ccctaatgtg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taaaattaat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29821 </a:t>
            </a:r>
            <a:r>
              <a:rPr lang="en-US" sz="1172" dirty="0" err="1">
                <a:latin typeface="Courier New" panose="02070309020205020404" pitchFamily="49" charset="0"/>
                <a:cs typeface="Courier New" panose="02070309020205020404" pitchFamily="49" charset="0"/>
              </a:rPr>
              <a:t>tttagtagtg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ctatccccat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gtgattttaa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tagcttctta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ggagaatgac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29881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t>
            </a:r>
            <a:endParaRPr lang="en-US" sz="2982"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919270" y="6288426"/>
            <a:ext cx="8562189" cy="408125"/>
          </a:xfrm>
          <a:prstGeom prst="rect">
            <a:avLst/>
          </a:prstGeom>
          <a:noFill/>
        </p:spPr>
        <p:txBody>
          <a:bodyPr wrap="square" rtlCol="0">
            <a:spAutoFit/>
          </a:bodyPr>
          <a:lstStyle/>
          <a:p>
            <a:r>
              <a:rPr lang="en-US" sz="2052"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215465" y="-138"/>
            <a:ext cx="5743432" cy="508729"/>
          </a:xfrm>
          <a:prstGeom prst="rect">
            <a:avLst/>
          </a:prstGeom>
          <a:noFill/>
        </p:spPr>
        <p:txBody>
          <a:bodyPr wrap="none" rtlCol="0">
            <a:spAutoFit/>
          </a:bodyPr>
          <a:lstStyle/>
          <a:p>
            <a:r>
              <a:rPr lang="en-US" sz="2706" dirty="0"/>
              <a:t>PCR Applications -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962867" y="4135508"/>
            <a:ext cx="0" cy="646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696230" y="5752003"/>
            <a:ext cx="9808179" cy="5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94" eaLnBrk="0" fontAlgn="base" hangingPunct="0">
              <a:spcBef>
                <a:spcPct val="0"/>
              </a:spcBef>
              <a:spcAft>
                <a:spcPct val="0"/>
              </a:spcAft>
            </a:pPr>
            <a:r>
              <a:rPr lang="en-US" altLang="en-US" sz="1491" b="1" dirty="0">
                <a:highlight>
                  <a:srgbClr val="FFFF00"/>
                </a:highlight>
                <a:latin typeface="Courier New" panose="02070309020205020404" pitchFamily="49" charset="0"/>
                <a:cs typeface="Courier New" panose="02070309020205020404" pitchFamily="49" charset="0"/>
              </a:rPr>
              <a:t>GACCCCAAAATCAGCGAAAT</a:t>
            </a:r>
            <a:r>
              <a:rPr lang="en-US" altLang="en-US" sz="1491" dirty="0">
                <a:latin typeface="Courier New" panose="02070309020205020404" pitchFamily="49" charset="0"/>
                <a:cs typeface="Courier New" panose="02070309020205020404" pitchFamily="49" charset="0"/>
              </a:rPr>
              <a:t>GCACCCCGCATTACGTTTGGTGGACCCTCAGATTCAACTGGCAGTAACCAGA</a:t>
            </a:r>
            <a:br>
              <a:rPr lang="en-US" altLang="en-US" sz="1491" dirty="0">
                <a:latin typeface="Courier New" panose="02070309020205020404" pitchFamily="49" charset="0"/>
                <a:cs typeface="Courier New" panose="02070309020205020404" pitchFamily="49" charset="0"/>
              </a:rPr>
            </a:br>
            <a:r>
              <a:rPr lang="en-US" altLang="en-US" sz="1491" dirty="0">
                <a:latin typeface="Courier New" panose="02070309020205020404" pitchFamily="49" charset="0"/>
                <a:cs typeface="Courier New" panose="02070309020205020404" pitchFamily="49" charset="0"/>
              </a:rPr>
              <a:t>CTGGGGTTTTAGTCGCTTTACGTGGGGCGTAATGCAAACCACCTGGGA</a:t>
            </a:r>
            <a:r>
              <a:rPr lang="en-US" altLang="en-US" sz="1491" b="1" dirty="0">
                <a:highlight>
                  <a:srgbClr val="00FFFF"/>
                </a:highlight>
                <a:latin typeface="Courier New" panose="02070309020205020404" pitchFamily="49" charset="0"/>
                <a:cs typeface="Courier New" panose="02070309020205020404" pitchFamily="49" charset="0"/>
              </a:rPr>
              <a:t>GTCTAAGTTGACCGTCATTGGTCT</a:t>
            </a:r>
            <a:r>
              <a:rPr lang="en-US" altLang="en-US" sz="1491"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999453" y="5406600"/>
            <a:ext cx="1301575" cy="360227"/>
          </a:xfrm>
          <a:prstGeom prst="rect">
            <a:avLst/>
          </a:prstGeom>
          <a:noFill/>
        </p:spPr>
        <p:txBody>
          <a:bodyPr wrap="none" rtlCol="0">
            <a:spAutoFit/>
          </a:bodyPr>
          <a:lstStyle/>
          <a:p>
            <a:r>
              <a:rPr lang="en-US" sz="1741"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7362164" y="3234970"/>
              <a:ext cx="29575" cy="11831"/>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7353147" y="3226007"/>
                <a:ext cx="47248" cy="293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8428983" y="2017489"/>
              <a:ext cx="40711" cy="73418"/>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8419976" y="2008492"/>
                <a:ext cx="58364" cy="9105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7813" y="489876"/>
            <a:ext cx="5874925" cy="408125"/>
          </a:xfrm>
          <a:prstGeom prst="rect">
            <a:avLst/>
          </a:prstGeom>
          <a:noFill/>
        </p:spPr>
        <p:txBody>
          <a:bodyPr wrap="square" rtlCol="0">
            <a:spAutoFit/>
          </a:bodyPr>
          <a:lstStyle/>
          <a:p>
            <a:r>
              <a:rPr lang="en-US" sz="2052"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562211" y="4454985"/>
            <a:ext cx="3086807" cy="330219"/>
          </a:xfrm>
          <a:prstGeom prst="rect">
            <a:avLst/>
          </a:prstGeom>
          <a:noFill/>
        </p:spPr>
        <p:txBody>
          <a:bodyPr wrap="none" rtlCol="0">
            <a:spAutoFit/>
          </a:bodyPr>
          <a:lstStyle/>
          <a:p>
            <a:r>
              <a:rPr lang="en-US" sz="1546" i="1" dirty="0" err="1"/>
              <a:t>dsSeq</a:t>
            </a:r>
            <a:r>
              <a:rPr lang="en-US" sz="1546"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98418" y="4786898"/>
            <a:ext cx="11157105" cy="485646"/>
          </a:xfrm>
          <a:prstGeom prst="rect">
            <a:avLst/>
          </a:prstGeom>
        </p:spPr>
        <p:txBody>
          <a:bodyPr wrap="square">
            <a:spAutoFit/>
          </a:bodyPr>
          <a:lstStyle/>
          <a:p>
            <a:r>
              <a:rPr lang="en-US" sz="1278" dirty="0">
                <a:latin typeface="Courier New" panose="02070309020205020404" pitchFamily="49" charset="0"/>
                <a:cs typeface="Courier New" panose="02070309020205020404" pitchFamily="49" charset="0"/>
              </a:rPr>
              <a:t>28271 aaaatgtctgataatg</a:t>
            </a:r>
            <a:r>
              <a:rPr lang="en-US" sz="1278" b="1" cap="all" dirty="0">
                <a:highlight>
                  <a:srgbClr val="FFFF00"/>
                </a:highlight>
                <a:latin typeface="Courier New" panose="02070309020205020404" pitchFamily="49" charset="0"/>
                <a:cs typeface="Courier New" panose="02070309020205020404" pitchFamily="49" charset="0"/>
              </a:rPr>
              <a:t>gaccccaaaatcagcgaaat</a:t>
            </a:r>
            <a:r>
              <a:rPr lang="en-US" sz="1278" dirty="0">
                <a:latin typeface="Courier New" panose="02070309020205020404" pitchFamily="49" charset="0"/>
                <a:cs typeface="Courier New" panose="02070309020205020404" pitchFamily="49" charset="0"/>
              </a:rPr>
              <a:t>gcaccccgcattacgtttggtggaccctcagattcaactggcagtaaccagaatggagaacgca</a:t>
            </a:r>
          </a:p>
          <a:p>
            <a:r>
              <a:rPr lang="en-US" sz="1278" dirty="0">
                <a:latin typeface="Courier New" panose="02070309020205020404" pitchFamily="49" charset="0"/>
                <a:cs typeface="Courier New" panose="02070309020205020404" pitchFamily="49" charset="0"/>
              </a:rPr>
              <a:t>      ttttacagactattacctggggttttagtcgctttacgtggggcgtaatgcaaaccacctggga</a:t>
            </a:r>
            <a:r>
              <a:rPr lang="en-US" sz="1278" b="1" cap="all" dirty="0">
                <a:highlight>
                  <a:srgbClr val="00FFFF"/>
                </a:highlight>
                <a:latin typeface="Courier New" panose="02070309020205020404" pitchFamily="49" charset="0"/>
                <a:cs typeface="Courier New" panose="02070309020205020404" pitchFamily="49" charset="0"/>
              </a:rPr>
              <a:t>gtctaagttgaccgtcattggtct</a:t>
            </a:r>
            <a:r>
              <a:rPr lang="en-US" sz="1278"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834725" y="3229427"/>
            <a:ext cx="3126177" cy="360227"/>
          </a:xfrm>
          <a:prstGeom prst="rect">
            <a:avLst/>
          </a:prstGeom>
          <a:noFill/>
        </p:spPr>
        <p:txBody>
          <a:bodyPr wrap="none" rtlCol="0">
            <a:spAutoFit/>
          </a:bodyPr>
          <a:lstStyle/>
          <a:p>
            <a:r>
              <a:rPr lang="en-US" sz="1741"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534636" y="4282809"/>
            <a:ext cx="2611126" cy="746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918971" y="1529200"/>
            <a:ext cx="6156997" cy="6898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14" name="Date Placeholder 13">
            <a:extLst>
              <a:ext uri="{FF2B5EF4-FFF2-40B4-BE49-F238E27FC236}">
                <a16:creationId xmlns:a16="http://schemas.microsoft.com/office/drawing/2014/main" id="{87563BDA-709E-80EA-20AF-6863428D5C5A}"/>
              </a:ext>
            </a:extLst>
          </p:cNvPr>
          <p:cNvSpPr>
            <a:spLocks noGrp="1"/>
          </p:cNvSpPr>
          <p:nvPr>
            <p:ph type="dt" sz="half" idx="10"/>
          </p:nvPr>
        </p:nvSpPr>
        <p:spPr/>
        <p:txBody>
          <a:bodyPr/>
          <a:lstStyle/>
          <a:p>
            <a:fld id="{0D4D52F3-AD03-47FD-9247-6B71056A10AE}" type="datetime1">
              <a:rPr lang="en-US" smtClean="0"/>
              <a:t>9/7/2024</a:t>
            </a:fld>
            <a:endParaRPr lang="en-US"/>
          </a:p>
        </p:txBody>
      </p:sp>
      <p:sp>
        <p:nvSpPr>
          <p:cNvPr id="15" name="Footer Placeholder 14">
            <a:extLst>
              <a:ext uri="{FF2B5EF4-FFF2-40B4-BE49-F238E27FC236}">
                <a16:creationId xmlns:a16="http://schemas.microsoft.com/office/drawing/2014/main" id="{2AE53CE4-E3DE-3456-EEC5-0F87B04047B0}"/>
              </a:ext>
            </a:extLst>
          </p:cNvPr>
          <p:cNvSpPr>
            <a:spLocks noGrp="1"/>
          </p:cNvSpPr>
          <p:nvPr>
            <p:ph type="ftr" sz="quarter" idx="11"/>
          </p:nvPr>
        </p:nvSpPr>
        <p:spPr/>
        <p:txBody>
          <a:bodyPr/>
          <a:lstStyle/>
          <a:p>
            <a:r>
              <a:rPr lang="en-US"/>
              <a:t>Drugs and Disease F2024 - Lecture 4</a:t>
            </a:r>
          </a:p>
        </p:txBody>
      </p:sp>
      <p:sp>
        <p:nvSpPr>
          <p:cNvPr id="16" name="Slide Number Placeholder 15">
            <a:extLst>
              <a:ext uri="{FF2B5EF4-FFF2-40B4-BE49-F238E27FC236}">
                <a16:creationId xmlns:a16="http://schemas.microsoft.com/office/drawing/2014/main" id="{6B976EAB-2AC2-C64F-2410-64D138C2A95D}"/>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169894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320127" y="2990813"/>
            <a:ext cx="6644481" cy="3481081"/>
          </a:xfrm>
          <a:prstGeom prst="rect">
            <a:avLst/>
          </a:prstGeom>
        </p:spPr>
        <p:txBody>
          <a:bodyPr wrap="square">
            <a:spAutoFit/>
          </a:bodyPr>
          <a:lstStyle/>
          <a:p>
            <a:pPr marL="276197" indent="-276197">
              <a:spcBef>
                <a:spcPts val="600"/>
              </a:spcBef>
              <a:buFont typeface="Arial" panose="020B0604020202020204" pitchFamily="34" charset="0"/>
              <a:buChar char="•"/>
            </a:pPr>
            <a:r>
              <a:rPr lang="en-US" sz="2052" dirty="0"/>
              <a:t>Red curve (Positive sample) shows a threshold level of PCR product after 27 cycles.</a:t>
            </a:r>
          </a:p>
          <a:p>
            <a:pPr marL="276197" indent="-276197">
              <a:spcBef>
                <a:spcPts val="600"/>
              </a:spcBef>
              <a:buFont typeface="Arial" panose="020B0604020202020204" pitchFamily="34" charset="0"/>
              <a:buChar char="•"/>
            </a:pPr>
            <a:r>
              <a:rPr lang="en-US" sz="2052" dirty="0"/>
              <a:t>Next 6 samples are the positive sample mixed with up to 63 negative samples, showing that it is possible to test pooled samples.</a:t>
            </a:r>
          </a:p>
          <a:p>
            <a:pPr marL="276197" indent="-276197">
              <a:spcBef>
                <a:spcPts val="600"/>
              </a:spcBef>
              <a:buFont typeface="Arial" panose="020B0604020202020204" pitchFamily="34" charset="0"/>
              <a:buChar char="•"/>
            </a:pPr>
            <a:r>
              <a:rPr lang="en-US" sz="2052" dirty="0"/>
              <a:t>- - - is a </a:t>
            </a:r>
            <a:r>
              <a:rPr lang="en-US" sz="2052" b="1" i="1" dirty="0"/>
              <a:t>positive control </a:t>
            </a:r>
            <a:r>
              <a:rPr lang="en-US" sz="2052" dirty="0"/>
              <a:t>amount of Covid template.  It shows that you can detect a PCR product if the </a:t>
            </a:r>
            <a:r>
              <a:rPr lang="en-US" sz="2052" dirty="0" err="1"/>
              <a:t>covid</a:t>
            </a:r>
            <a:r>
              <a:rPr lang="en-US" sz="2052" dirty="0"/>
              <a:t> genome is present.</a:t>
            </a:r>
          </a:p>
          <a:p>
            <a:pPr marL="276197" indent="-276197">
              <a:spcBef>
                <a:spcPts val="600"/>
              </a:spcBef>
              <a:buFont typeface="Arial" panose="020B0604020202020204" pitchFamily="34" charset="0"/>
              <a:buChar char="•"/>
            </a:pPr>
            <a:r>
              <a:rPr lang="en-US" sz="2052" dirty="0"/>
              <a:t>Solid black line is a </a:t>
            </a:r>
            <a:r>
              <a:rPr lang="en-US" sz="2052" b="1" i="1" dirty="0"/>
              <a:t>negative control</a:t>
            </a:r>
            <a:r>
              <a:rPr lang="en-US" sz="2052" dirty="0"/>
              <a:t>, no Covid DNA.  It shows that addition of </a:t>
            </a:r>
            <a:r>
              <a:rPr lang="en-US" sz="2052" dirty="0" err="1"/>
              <a:t>covid</a:t>
            </a:r>
            <a:r>
              <a:rPr lang="en-US" sz="2052" dirty="0"/>
              <a:t> template will lead to a signal.</a:t>
            </a:r>
          </a:p>
        </p:txBody>
      </p:sp>
      <p:sp>
        <p:nvSpPr>
          <p:cNvPr id="7" name="TextBox 6">
            <a:extLst>
              <a:ext uri="{FF2B5EF4-FFF2-40B4-BE49-F238E27FC236}">
                <a16:creationId xmlns:a16="http://schemas.microsoft.com/office/drawing/2014/main" id="{981382A1-3B31-4119-A155-7822C0E8F4A5}"/>
              </a:ext>
            </a:extLst>
          </p:cNvPr>
          <p:cNvSpPr txBox="1"/>
          <p:nvPr/>
        </p:nvSpPr>
        <p:spPr>
          <a:xfrm>
            <a:off x="2858077" y="54366"/>
            <a:ext cx="7063025" cy="508729"/>
          </a:xfrm>
          <a:prstGeom prst="rect">
            <a:avLst/>
          </a:prstGeom>
          <a:noFill/>
        </p:spPr>
        <p:txBody>
          <a:bodyPr wrap="square" rtlCol="0">
            <a:spAutoFit/>
          </a:bodyPr>
          <a:lstStyle/>
          <a:p>
            <a:pPr algn="ctr"/>
            <a:r>
              <a:rPr lang="en-US" sz="2706" dirty="0" err="1"/>
              <a:t>Covid</a:t>
            </a:r>
            <a:r>
              <a:rPr lang="en-US" sz="2706"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570643" y="563095"/>
            <a:ext cx="5167751" cy="300723"/>
          </a:xfrm>
          <a:prstGeom prst="rect">
            <a:avLst/>
          </a:prstGeom>
        </p:spPr>
        <p:txBody>
          <a:bodyPr>
            <a:spAutoFit/>
          </a:bodyPr>
          <a:lstStyle/>
          <a:p>
            <a:r>
              <a:rPr lang="en-US" sz="1354"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320127" y="881507"/>
            <a:ext cx="5981344" cy="2533707"/>
          </a:xfrm>
          <a:prstGeom prst="rect">
            <a:avLst/>
          </a:prstGeom>
          <a:noFill/>
        </p:spPr>
        <p:txBody>
          <a:bodyPr wrap="square" rtlCol="0">
            <a:spAutoFit/>
          </a:bodyPr>
          <a:lstStyle/>
          <a:p>
            <a:pPr marL="276197" indent="-276197">
              <a:spcBef>
                <a:spcPts val="600"/>
              </a:spcBef>
              <a:buFont typeface="Arial" panose="020B0604020202020204" pitchFamily="34" charset="0"/>
              <a:buChar char="•"/>
            </a:pPr>
            <a:r>
              <a:rPr lang="en-US" sz="2052" dirty="0"/>
              <a:t>Production of PCR products (double stranded DNA) causes an increase in signal (fluorescence) </a:t>
            </a:r>
          </a:p>
          <a:p>
            <a:pPr marL="276197" indent="-276197">
              <a:spcBef>
                <a:spcPts val="600"/>
              </a:spcBef>
              <a:buFont typeface="Arial" panose="020B0604020202020204" pitchFamily="34" charset="0"/>
              <a:buChar char="•"/>
            </a:pPr>
            <a:r>
              <a:rPr lang="en-US" sz="2052" dirty="0"/>
              <a:t>Signal above 300 considered to be positive (dashed gray line)</a:t>
            </a:r>
          </a:p>
          <a:p>
            <a:pPr marL="276197" indent="-276197">
              <a:spcBef>
                <a:spcPts val="600"/>
              </a:spcBef>
              <a:buFont typeface="Arial" panose="020B0604020202020204" pitchFamily="34" charset="0"/>
              <a:buChar char="•"/>
            </a:pPr>
            <a:r>
              <a:rPr lang="en-US" sz="2052" dirty="0"/>
              <a:t>Dots represent when a sample crosses the fluorescence threshold.</a:t>
            </a:r>
          </a:p>
          <a:p>
            <a:pPr>
              <a:spcBef>
                <a:spcPts val="600"/>
              </a:spcBef>
            </a:pPr>
            <a:endParaRPr lang="en-US" sz="2052"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589685" y="739289"/>
            <a:ext cx="4799905" cy="5600629"/>
            <a:chOff x="940747" y="882650"/>
            <a:chExt cx="4966114" cy="5794568"/>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72571" y="3494392"/>
              <a:ext cx="2399337" cy="372701"/>
            </a:xfrm>
            <a:prstGeom prst="rect">
              <a:avLst/>
            </a:prstGeom>
            <a:solidFill>
              <a:schemeClr val="bg1"/>
            </a:solidFill>
          </p:spPr>
          <p:txBody>
            <a:bodyPr wrap="none" rtlCol="0">
              <a:spAutoFit/>
            </a:bodyPr>
            <a:lstStyle/>
            <a:p>
              <a:r>
                <a:rPr lang="en-US" sz="1741"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7"/>
              <a:ext cx="2256305" cy="372701"/>
            </a:xfrm>
            <a:prstGeom prst="rect">
              <a:avLst/>
            </a:prstGeom>
            <a:solidFill>
              <a:schemeClr val="bg1"/>
            </a:solidFill>
          </p:spPr>
          <p:txBody>
            <a:bodyPr wrap="none" rtlCol="0">
              <a:spAutoFit/>
            </a:bodyPr>
            <a:lstStyle/>
            <a:p>
              <a:r>
                <a:rPr lang="en-US" sz="1741" dirty="0"/>
                <a:t>Number of PCR Cycles</a:t>
              </a:r>
            </a:p>
          </p:txBody>
        </p:sp>
      </p:grpSp>
      <p:sp>
        <p:nvSpPr>
          <p:cNvPr id="2" name="Date Placeholder 1">
            <a:extLst>
              <a:ext uri="{FF2B5EF4-FFF2-40B4-BE49-F238E27FC236}">
                <a16:creationId xmlns:a16="http://schemas.microsoft.com/office/drawing/2014/main" id="{4632443C-4A72-1772-4072-5A7DB99CB889}"/>
              </a:ext>
            </a:extLst>
          </p:cNvPr>
          <p:cNvSpPr>
            <a:spLocks noGrp="1"/>
          </p:cNvSpPr>
          <p:nvPr>
            <p:ph type="dt" sz="half" idx="10"/>
          </p:nvPr>
        </p:nvSpPr>
        <p:spPr/>
        <p:txBody>
          <a:bodyPr/>
          <a:lstStyle/>
          <a:p>
            <a:fld id="{83C24A62-79EC-47B9-AF38-0FA4BED03EBF}" type="datetime1">
              <a:rPr lang="en-US" smtClean="0"/>
              <a:t>9/7/2024</a:t>
            </a:fld>
            <a:endParaRPr lang="en-US"/>
          </a:p>
        </p:txBody>
      </p:sp>
      <p:sp>
        <p:nvSpPr>
          <p:cNvPr id="3" name="Footer Placeholder 2">
            <a:extLst>
              <a:ext uri="{FF2B5EF4-FFF2-40B4-BE49-F238E27FC236}">
                <a16:creationId xmlns:a16="http://schemas.microsoft.com/office/drawing/2014/main" id="{3666D128-BCFD-E93D-EC81-5276215B1F99}"/>
              </a:ext>
            </a:extLst>
          </p:cNvPr>
          <p:cNvSpPr>
            <a:spLocks noGrp="1"/>
          </p:cNvSpPr>
          <p:nvPr>
            <p:ph type="ftr" sz="quarter" idx="11"/>
          </p:nvPr>
        </p:nvSpPr>
        <p:spPr/>
        <p:txBody>
          <a:bodyPr/>
          <a:lstStyle/>
          <a:p>
            <a:r>
              <a:rPr lang="en-US"/>
              <a:t>Drugs and Disease F2024 - Lecture 4</a:t>
            </a:r>
          </a:p>
        </p:txBody>
      </p:sp>
      <p:sp>
        <p:nvSpPr>
          <p:cNvPr id="4" name="Slide Number Placeholder 3">
            <a:extLst>
              <a:ext uri="{FF2B5EF4-FFF2-40B4-BE49-F238E27FC236}">
                <a16:creationId xmlns:a16="http://schemas.microsoft.com/office/drawing/2014/main" id="{F37D2B72-3770-EB2F-8D4D-E6A95C8EDCD1}"/>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361848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694485" y="4237672"/>
            <a:ext cx="3100650" cy="1671291"/>
          </a:xfrm>
          <a:prstGeom prst="rect">
            <a:avLst/>
          </a:prstGeom>
          <a:noFill/>
        </p:spPr>
        <p:txBody>
          <a:bodyPr wrap="square" rtlCol="0">
            <a:spAutoFit/>
          </a:bodyPr>
          <a:lstStyle/>
          <a:p>
            <a:r>
              <a:rPr lang="en-US" sz="2052" i="1" dirty="0">
                <a:solidFill>
                  <a:srgbClr val="0070C0"/>
                </a:solidFill>
              </a:rPr>
              <a:t>Which individual has the shortest PCR product?</a:t>
            </a:r>
          </a:p>
          <a:p>
            <a:endParaRPr lang="en-US" sz="2052" i="1" dirty="0">
              <a:solidFill>
                <a:srgbClr val="0070C0"/>
              </a:solidFill>
            </a:endParaRPr>
          </a:p>
          <a:p>
            <a:endParaRPr lang="en-US" sz="2052" i="1" dirty="0">
              <a:solidFill>
                <a:srgbClr val="0070C0"/>
              </a:solidFill>
            </a:endParaRPr>
          </a:p>
          <a:p>
            <a:r>
              <a:rPr lang="en-US" sz="2052"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75478" y="1507277"/>
            <a:ext cx="4411601" cy="5298886"/>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2052" dirty="0"/>
              <a:t>Individuals will inherit one copy of the repeat from each parent.  The length of the inherited DNA can be the same or different.</a:t>
            </a:r>
          </a:p>
          <a:p>
            <a:pPr marL="263843" indent="-263843">
              <a:spcBef>
                <a:spcPts val="600"/>
              </a:spcBef>
              <a:buFont typeface="Arial" panose="020B0604020202020204" pitchFamily="34" charset="0"/>
              <a:buChar char="•"/>
            </a:pPr>
            <a:r>
              <a:rPr lang="en-US" sz="2052" dirty="0"/>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2052" dirty="0"/>
              <a:t>PCR Product length = primer lengths + number of tandem repeats (+ any DNA between the primers and the repeats). </a:t>
            </a:r>
            <a:r>
              <a:rPr lang="en-US" sz="2052" i="1" dirty="0">
                <a:solidFill>
                  <a:srgbClr val="C00000"/>
                </a:solidFill>
              </a:rPr>
              <a:t>Individuals can be differentiated by the length of the PCR product if they have different numbers of STR</a:t>
            </a:r>
            <a:endParaRPr lang="en-US" sz="2052" dirty="0"/>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6316603" cy="1039708"/>
          </a:xfrm>
          <a:prstGeom prst="rect">
            <a:avLst/>
          </a:prstGeom>
        </p:spPr>
        <p:txBody>
          <a:bodyPr wrap="square">
            <a:spAutoFit/>
          </a:bodyPr>
          <a:lstStyle/>
          <a:p>
            <a:pPr marL="276197" indent="-276197">
              <a:buFont typeface="Arial" panose="020B0604020202020204" pitchFamily="34" charset="0"/>
              <a:buChar char="•"/>
            </a:pPr>
            <a:r>
              <a:rPr lang="en-US" sz="2052" dirty="0"/>
              <a:t>Regions of DNA have variable numbers of repeated DNA sequences (Short tandem repeats, STR). The number of STR can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443135" cy="300723"/>
          </a:xfrm>
          <a:prstGeom prst="rect">
            <a:avLst/>
          </a:prstGeom>
          <a:noFill/>
        </p:spPr>
        <p:txBody>
          <a:bodyPr wrap="none" rtlCol="0">
            <a:spAutoFit/>
          </a:bodyPr>
          <a:lstStyle/>
          <a:p>
            <a:r>
              <a:rPr lang="en-US" sz="1354"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2156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42396" y="951932"/>
            <a:ext cx="31317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563963" y="801571"/>
            <a:ext cx="65246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028E5052-1545-49B9-AC2C-7FE28BF8C83D}" type="datetime1">
              <a:rPr lang="en-US" smtClean="0"/>
              <a:t>9/7/2024</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F2024 - Lecture 4</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2846331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74237" y="2600485"/>
            <a:ext cx="2035594" cy="1039708"/>
          </a:xfrm>
          <a:prstGeom prst="rect">
            <a:avLst/>
          </a:prstGeom>
          <a:noFill/>
        </p:spPr>
        <p:txBody>
          <a:bodyPr wrap="square" rtlCol="0">
            <a:spAutoFit/>
          </a:bodyPr>
          <a:lstStyle/>
          <a:p>
            <a:r>
              <a:rPr lang="en-US" sz="2052"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0FCA273D-2811-41AF-BAD0-203E8149944E}" type="datetime1">
              <a:rPr lang="en-US" smtClean="0"/>
              <a:t>9/7/2024</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27</a:t>
            </a:fld>
            <a:endParaRPr lang="en-US"/>
          </a:p>
        </p:txBody>
      </p:sp>
    </p:spTree>
    <p:extLst>
      <p:ext uri="{BB962C8B-B14F-4D97-AF65-F5344CB8AC3E}">
        <p14:creationId xmlns:p14="http://schemas.microsoft.com/office/powerpoint/2010/main" val="3163313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377784" cy="1355499"/>
          </a:xfrm>
          <a:prstGeom prst="rect">
            <a:avLst/>
          </a:prstGeom>
          <a:noFill/>
        </p:spPr>
        <p:txBody>
          <a:bodyPr wrap="none" rtlCol="0">
            <a:spAutoFit/>
          </a:bodyPr>
          <a:lstStyle/>
          <a:p>
            <a:r>
              <a:rPr lang="en-US" sz="2052" dirty="0"/>
              <a:t>Lane 1: Child</a:t>
            </a:r>
          </a:p>
          <a:p>
            <a:r>
              <a:rPr lang="en-US" sz="2052" dirty="0"/>
              <a:t>Lane 2: Mother</a:t>
            </a:r>
          </a:p>
          <a:p>
            <a:endParaRPr lang="en-US" sz="2052" dirty="0"/>
          </a:p>
          <a:p>
            <a:r>
              <a:rPr lang="en-US" sz="2052" dirty="0"/>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5022602" y="3976735"/>
            <a:ext cx="3036409" cy="1671291"/>
          </a:xfrm>
          <a:prstGeom prst="rect">
            <a:avLst/>
          </a:prstGeom>
          <a:noFill/>
        </p:spPr>
        <p:txBody>
          <a:bodyPr wrap="none" rtlCol="0">
            <a:spAutoFit/>
          </a:bodyPr>
          <a:lstStyle/>
          <a:p>
            <a:r>
              <a:rPr lang="en-US" sz="2052" i="1" dirty="0">
                <a:solidFill>
                  <a:srgbClr val="00B0F0"/>
                </a:solidFill>
              </a:rPr>
              <a:t>2. Who is </a:t>
            </a:r>
            <a:r>
              <a:rPr lang="en-US" sz="2052" b="1" i="1" u="sng" dirty="0">
                <a:solidFill>
                  <a:srgbClr val="00B0F0"/>
                </a:solidFill>
              </a:rPr>
              <a:t>not</a:t>
            </a:r>
            <a:r>
              <a:rPr lang="en-US" sz="2052" i="1" dirty="0">
                <a:solidFill>
                  <a:srgbClr val="00B0F0"/>
                </a:solidFill>
              </a:rPr>
              <a:t> the father?</a:t>
            </a:r>
          </a:p>
          <a:p>
            <a:endParaRPr lang="en-US" sz="2052" i="1" dirty="0">
              <a:solidFill>
                <a:srgbClr val="00B0F0"/>
              </a:solidFill>
            </a:endParaRPr>
          </a:p>
          <a:p>
            <a:endParaRPr lang="en-US" sz="2052" i="1" dirty="0">
              <a:solidFill>
                <a:srgbClr val="00B0F0"/>
              </a:solidFill>
            </a:endParaRPr>
          </a:p>
          <a:p>
            <a:endParaRPr lang="en-US" sz="2052" i="1" dirty="0">
              <a:solidFill>
                <a:srgbClr val="00B0F0"/>
              </a:solidFill>
            </a:endParaRPr>
          </a:p>
          <a:p>
            <a:r>
              <a:rPr lang="en-US" sz="2052" i="1" dirty="0">
                <a:solidFill>
                  <a:srgbClr val="00B0F0"/>
                </a:solidFill>
              </a:rPr>
              <a:t>3. Who </a:t>
            </a:r>
            <a:r>
              <a:rPr lang="en-US" sz="2052" b="1" i="1" dirty="0">
                <a:solidFill>
                  <a:srgbClr val="00B0F0"/>
                </a:solidFill>
              </a:rPr>
              <a:t>may</a:t>
            </a:r>
            <a:r>
              <a:rPr lang="en-US" sz="2052"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extLst>
              <p:ext uri="{D42A27DB-BD31-4B8C-83A1-F6EECF244321}">
                <p14:modId xmlns:p14="http://schemas.microsoft.com/office/powerpoint/2010/main" val="4196043625"/>
              </p:ext>
            </p:extLst>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555554" cy="408125"/>
          </a:xfrm>
          <a:prstGeom prst="rect">
            <a:avLst/>
          </a:prstGeom>
          <a:noFill/>
        </p:spPr>
        <p:txBody>
          <a:bodyPr wrap="none" rtlCol="0">
            <a:spAutoFit/>
          </a:bodyPr>
          <a:lstStyle/>
          <a:p>
            <a:r>
              <a:rPr lang="en-US" sz="2052"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extLst>
              <p:ext uri="{D42A27DB-BD31-4B8C-83A1-F6EECF244321}">
                <p14:modId xmlns:p14="http://schemas.microsoft.com/office/powerpoint/2010/main" val="1089453318"/>
              </p:ext>
            </p:extLst>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extLst>
              <p:ext uri="{D42A27DB-BD31-4B8C-83A1-F6EECF244321}">
                <p14:modId xmlns:p14="http://schemas.microsoft.com/office/powerpoint/2010/main" val="4087666576"/>
              </p:ext>
            </p:extLst>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5" imgW="523827" imgH="571296" progId="MDLDrawOLE.MDLDrawObject.1">
                      <p:embed/>
                    </p:oleObj>
                  </mc:Choice>
                  <mc:Fallback>
                    <p:oleObj name="MDLDrawObject Class" r:id="rId15"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6"/>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7" imgW="523827" imgH="571296" progId="MDLDrawOLE.MDLDrawObject.1">
                      <p:embed/>
                    </p:oleObj>
                  </mc:Choice>
                  <mc:Fallback>
                    <p:oleObj name="MDLDrawObject Class" r:id="rId17"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6"/>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6"/>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9" imgW="523827" imgH="571296" progId="MDLDrawOLE.MDLDrawObject.1">
                      <p:embed/>
                    </p:oleObj>
                  </mc:Choice>
                  <mc:Fallback>
                    <p:oleObj name="MDLDrawObject Class" r:id="rId19"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6"/>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08819" cy="397205"/>
              </a:xfrm>
              <a:prstGeom prst="rect">
                <a:avLst/>
              </a:prstGeom>
              <a:noFill/>
            </p:spPr>
            <p:txBody>
              <a:bodyPr wrap="none" rtlCol="0">
                <a:spAutoFit/>
              </a:bodyPr>
              <a:lstStyle/>
              <a:p>
                <a:r>
                  <a:rPr lang="en-US" sz="1386"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6"/>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50764" cy="327141"/>
          </a:xfrm>
          <a:prstGeom prst="rect">
            <a:avLst/>
          </a:prstGeom>
          <a:noFill/>
        </p:spPr>
        <p:txBody>
          <a:bodyPr wrap="none" rtlCol="0">
            <a:spAutoFit/>
          </a:bodyPr>
          <a:lstStyle/>
          <a:p>
            <a:r>
              <a:rPr lang="en-US" sz="1526"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467051" cy="327141"/>
          </a:xfrm>
          <a:prstGeom prst="rect">
            <a:avLst/>
          </a:prstGeom>
          <a:noFill/>
        </p:spPr>
        <p:txBody>
          <a:bodyPr wrap="none" rtlCol="0">
            <a:spAutoFit/>
          </a:bodyPr>
          <a:lstStyle/>
          <a:p>
            <a:r>
              <a:rPr lang="en-US" sz="1526" dirty="0"/>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6408165"/>
          </a:xfrm>
          <a:prstGeom prst="rect">
            <a:avLst/>
          </a:prstGeom>
          <a:noFill/>
        </p:spPr>
        <p:txBody>
          <a:bodyPr wrap="square" rtlCol="0">
            <a:spAutoFit/>
          </a:bodyPr>
          <a:lstStyle/>
          <a:p>
            <a:pPr marL="246840" indent="-246840"/>
            <a:r>
              <a:rPr lang="en-US" sz="2052" dirty="0"/>
              <a:t>1. DNA samples (blood, cheek cells) would be obtained from:</a:t>
            </a:r>
          </a:p>
          <a:p>
            <a:pPr marL="791242" lvl="1" indent="-304324">
              <a:buFont typeface="Arial" panose="020B0604020202020204" pitchFamily="34" charset="0"/>
              <a:buChar char="•"/>
            </a:pPr>
            <a:r>
              <a:rPr lang="en-US" sz="2052" dirty="0"/>
              <a:t>Mother</a:t>
            </a:r>
          </a:p>
          <a:p>
            <a:pPr marL="791242" lvl="1" indent="-304324">
              <a:buFont typeface="Arial" panose="020B0604020202020204" pitchFamily="34" charset="0"/>
              <a:buChar char="•"/>
            </a:pPr>
            <a:r>
              <a:rPr lang="en-US" sz="2052" dirty="0"/>
              <a:t>Child</a:t>
            </a:r>
          </a:p>
          <a:p>
            <a:pPr marL="791242" lvl="1" indent="-304324">
              <a:buFont typeface="Arial" panose="020B0604020202020204" pitchFamily="34" charset="0"/>
              <a:buChar char="•"/>
            </a:pPr>
            <a:r>
              <a:rPr lang="en-US" sz="2052" dirty="0"/>
              <a:t>Candidate fathers.</a:t>
            </a:r>
          </a:p>
          <a:p>
            <a:pPr marL="246840" indent="-246840"/>
            <a:r>
              <a:rPr lang="en-US" sz="2052" dirty="0"/>
              <a:t>2. PCR would be preformed using primers that amplify a segment of the chromosome containing repeats.</a:t>
            </a:r>
          </a:p>
          <a:p>
            <a:pPr marL="246840" indent="-246840"/>
            <a:r>
              <a:rPr lang="en-US" sz="2052" dirty="0"/>
              <a:t>3. Each individual would show 2 bands on the gel, corresponding to the PCR product from each chromosome (we have two copies of each chromosome).</a:t>
            </a:r>
          </a:p>
          <a:p>
            <a:pPr marL="246840" indent="-246840"/>
            <a:r>
              <a:rPr lang="en-US" sz="2052" dirty="0"/>
              <a:t>4. The child would inherit one copy from the mother and the other from the father:</a:t>
            </a:r>
          </a:p>
          <a:p>
            <a:pPr marL="791242" lvl="1" indent="-304324">
              <a:buFont typeface="Arial" panose="020B0604020202020204" pitchFamily="34" charset="0"/>
              <a:buChar char="•"/>
            </a:pPr>
            <a:r>
              <a:rPr lang="en-US" sz="2052" dirty="0"/>
              <a:t>One of the child’s PCR product would match one of the mothers.</a:t>
            </a:r>
          </a:p>
          <a:p>
            <a:pPr marL="791242" lvl="1" indent="-304324">
              <a:buFont typeface="Arial" panose="020B0604020202020204" pitchFamily="34" charset="0"/>
              <a:buChar char="•"/>
            </a:pPr>
            <a:r>
              <a:rPr lang="en-US" sz="2052" dirty="0"/>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5EF0AE5F-207E-42B2-8798-C51C2E1B2004}" type="datetime1">
              <a:rPr lang="en-US" smtClean="0"/>
              <a:t>9/7/2024</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F2024 - Lecture 4</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28</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27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138809" y="51841"/>
            <a:ext cx="5196294" cy="616772"/>
          </a:xfrm>
          <a:prstGeom prst="rect">
            <a:avLst/>
          </a:prstGeom>
          <a:noFill/>
        </p:spPr>
        <p:txBody>
          <a:bodyPr wrap="none" rtlCol="0">
            <a:spAutoFit/>
          </a:bodyPr>
          <a:lstStyle/>
          <a:p>
            <a:r>
              <a:rPr lang="en-US" sz="3408" dirty="0"/>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49208" y="1245460"/>
            <a:ext cx="6204286" cy="3042371"/>
          </a:xfrm>
          <a:prstGeom prst="rect">
            <a:avLst/>
          </a:prstGeom>
          <a:noFill/>
        </p:spPr>
        <p:txBody>
          <a:bodyPr wrap="square" rtlCol="0">
            <a:spAutoFit/>
          </a:bodyPr>
          <a:lstStyle/>
          <a:p>
            <a:pPr marL="365189" indent="-365189">
              <a:buFont typeface="+mj-lt"/>
              <a:buAutoNum type="arabicPeriod"/>
            </a:pPr>
            <a:r>
              <a:rPr lang="en-US" sz="2130" dirty="0"/>
              <a:t>Branches of the immune system (Innate and acquired)</a:t>
            </a:r>
          </a:p>
          <a:p>
            <a:pPr marL="365189" indent="-365189">
              <a:buFont typeface="+mj-lt"/>
              <a:buAutoNum type="arabicPeriod"/>
            </a:pPr>
            <a:r>
              <a:rPr lang="en-US" sz="2130" dirty="0"/>
              <a:t>Properties of antibodies (Quaternary structure, antigen recognition)</a:t>
            </a:r>
          </a:p>
          <a:p>
            <a:pPr marL="365189" indent="-365189">
              <a:buFont typeface="+mj-lt"/>
              <a:buAutoNum type="arabicPeriod"/>
            </a:pPr>
            <a:r>
              <a:rPr lang="en-US" sz="2130" dirty="0"/>
              <a:t>How antibodies are produced:</a:t>
            </a:r>
          </a:p>
          <a:p>
            <a:pPr marL="852107" lvl="1" indent="-365189">
              <a:buFont typeface="Arial" panose="020B0604020202020204" pitchFamily="34" charset="0"/>
              <a:buChar char="•"/>
            </a:pPr>
            <a:r>
              <a:rPr lang="en-US" sz="2130" dirty="0"/>
              <a:t>Genome DNA changes</a:t>
            </a:r>
          </a:p>
          <a:p>
            <a:pPr marL="852107" lvl="1" indent="-365189">
              <a:buFont typeface="Arial" panose="020B0604020202020204" pitchFamily="34" charset="0"/>
              <a:buChar char="•"/>
            </a:pPr>
            <a:r>
              <a:rPr lang="en-US" sz="2130" dirty="0"/>
              <a:t>mRNA splicing</a:t>
            </a:r>
          </a:p>
          <a:p>
            <a:pPr marL="852107" lvl="1" indent="-365189">
              <a:buFont typeface="Arial" panose="020B0604020202020204" pitchFamily="34" charset="0"/>
              <a:buChar char="•"/>
            </a:pPr>
            <a:endParaRPr lang="en-US" sz="2130" dirty="0"/>
          </a:p>
          <a:p>
            <a:r>
              <a:rPr lang="en-US" sz="2130" dirty="0"/>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864985" y="1241969"/>
            <a:ext cx="4289107" cy="4655698"/>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B9796282-953A-4A9A-BC8C-7EB16B398291}" type="datetime1">
              <a:rPr lang="en-US" smtClean="0"/>
              <a:t>9/7/2024</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29</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629539" y="4860844"/>
            <a:ext cx="9379999" cy="1403461"/>
          </a:xfrm>
          <a:prstGeom prst="rect">
            <a:avLst/>
          </a:prstGeom>
          <a:noFill/>
        </p:spPr>
        <p:txBody>
          <a:bodyPr wrap="square" rtlCol="0">
            <a:spAutoFit/>
          </a:bodyPr>
          <a:lstStyle/>
          <a:p>
            <a:r>
              <a:rPr lang="en-US" sz="2130" dirty="0">
                <a:solidFill>
                  <a:srgbClr val="C00000"/>
                </a:solidFill>
              </a:rPr>
              <a:t>Key Questions:</a:t>
            </a:r>
          </a:p>
          <a:p>
            <a:r>
              <a:rPr lang="en-US" sz="2130" dirty="0"/>
              <a:t>1. Why is the innate system important?</a:t>
            </a:r>
          </a:p>
          <a:p>
            <a:r>
              <a:rPr lang="en-US" sz="2130" dirty="0"/>
              <a:t>2. What is the origin of diversity in acquired immunity?</a:t>
            </a:r>
          </a:p>
          <a:p>
            <a:r>
              <a:rPr lang="en-US" sz="2130" dirty="0"/>
              <a:t>3. How are antibodies made.</a:t>
            </a:r>
          </a:p>
        </p:txBody>
      </p:sp>
    </p:spTree>
    <p:extLst>
      <p:ext uri="{BB962C8B-B14F-4D97-AF65-F5344CB8AC3E}">
        <p14:creationId xmlns:p14="http://schemas.microsoft.com/office/powerpoint/2010/main" val="240531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352623" y="162283"/>
            <a:ext cx="6504538" cy="551241"/>
          </a:xfrm>
          <a:prstGeom prst="rect">
            <a:avLst/>
          </a:prstGeom>
          <a:noFill/>
        </p:spPr>
        <p:txBody>
          <a:bodyPr wrap="none" rtlCol="0">
            <a:spAutoFit/>
          </a:bodyPr>
          <a:lstStyle/>
          <a:p>
            <a:r>
              <a:rPr lang="en-US" sz="2982"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3023040" y="2605493"/>
            <a:ext cx="9079409" cy="1075679"/>
          </a:xfrm>
          <a:prstGeom prst="rect">
            <a:avLst/>
          </a:prstGeom>
          <a:noFill/>
        </p:spPr>
        <p:txBody>
          <a:bodyPr wrap="none" rtlCol="0">
            <a:spAutoFit/>
          </a:bodyPr>
          <a:lstStyle/>
          <a:p>
            <a:r>
              <a:rPr lang="en-US" sz="2130" spc="85" dirty="0">
                <a:latin typeface="Courier New" panose="02070309020205020404" pitchFamily="49" charset="0"/>
                <a:cs typeface="Courier New" panose="02070309020205020404" pitchFamily="49" charset="0"/>
              </a:rPr>
              <a:t>3’A-T-G-C-C-G-T-A-G-T-C-G-T-A-C-A-G-T-A-C-G-T-G-C-A</a:t>
            </a:r>
          </a:p>
          <a:p>
            <a:r>
              <a:rPr lang="en-US" sz="2130" spc="85" dirty="0">
                <a:latin typeface="Courier New" panose="02070309020205020404" pitchFamily="49" charset="0"/>
                <a:cs typeface="Courier New" panose="02070309020205020404" pitchFamily="49" charset="0"/>
              </a:rPr>
              <a:t>  1 2 3 4 5 6 7 8 9 0 1 2 3 4 5 6 7 8 9 0 1 2 3 4 5</a:t>
            </a:r>
          </a:p>
          <a:p>
            <a:r>
              <a:rPr lang="en-US" sz="2130" spc="85"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a:off x="5425281" y="1524937"/>
            <a:ext cx="1819729" cy="420115"/>
          </a:xfrm>
          <a:prstGeom prst="rect">
            <a:avLst/>
          </a:prstGeom>
          <a:noFill/>
        </p:spPr>
        <p:txBody>
          <a:bodyPr wrap="none" rtlCol="0">
            <a:spAutoFit/>
          </a:bodyPr>
          <a:lstStyle/>
          <a:p>
            <a:r>
              <a:rPr lang="en-US" sz="213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511115" y="5227637"/>
            <a:ext cx="7047766" cy="1015663"/>
          </a:xfrm>
          <a:prstGeom prst="rect">
            <a:avLst/>
          </a:prstGeom>
          <a:noFill/>
        </p:spPr>
        <p:txBody>
          <a:bodyPr wrap="square" rtlCol="0">
            <a:spAutoFit/>
          </a:bodyPr>
          <a:lstStyle/>
          <a:p>
            <a:pPr marL="290703" indent="-290703">
              <a:buFont typeface="+mj-lt"/>
              <a:buAutoNum type="arabicPeriod"/>
            </a:pPr>
            <a:r>
              <a:rPr lang="en-US" sz="2000" i="1" dirty="0">
                <a:solidFill>
                  <a:srgbClr val="00B0F0"/>
                </a:solidFill>
              </a:rPr>
              <a:t>Where (what position) will this primer anneal?</a:t>
            </a:r>
          </a:p>
          <a:p>
            <a:pPr marL="290703" indent="-290703">
              <a:buFont typeface="+mj-lt"/>
              <a:buAutoNum type="arabicPeriod"/>
            </a:pPr>
            <a:r>
              <a:rPr lang="en-US" sz="2000" i="1" dirty="0">
                <a:solidFill>
                  <a:srgbClr val="00B0F0"/>
                </a:solidFill>
              </a:rPr>
              <a:t>What is the first base added by the polymerase?    A    G     C    T</a:t>
            </a:r>
          </a:p>
          <a:p>
            <a:pPr marL="290703" indent="-290703">
              <a:buFont typeface="+mj-lt"/>
              <a:buAutoNum type="arabicPeriod"/>
            </a:pPr>
            <a:r>
              <a:rPr lang="en-US" sz="2000" i="1" dirty="0">
                <a:solidFill>
                  <a:srgbClr val="00B0F0"/>
                </a:solidFill>
              </a:rPr>
              <a:t>What is the last base added by the polymerase?    A    G    C    T</a:t>
            </a:r>
          </a:p>
        </p:txBody>
      </p:sp>
      <p:sp>
        <p:nvSpPr>
          <p:cNvPr id="2" name="Date Placeholder 1">
            <a:extLst>
              <a:ext uri="{FF2B5EF4-FFF2-40B4-BE49-F238E27FC236}">
                <a16:creationId xmlns:a16="http://schemas.microsoft.com/office/drawing/2014/main" id="{FA66E4FA-D0D2-0F98-F76C-8C5140628B79}"/>
              </a:ext>
            </a:extLst>
          </p:cNvPr>
          <p:cNvSpPr>
            <a:spLocks noGrp="1"/>
          </p:cNvSpPr>
          <p:nvPr>
            <p:ph type="dt" sz="half" idx="10"/>
          </p:nvPr>
        </p:nvSpPr>
        <p:spPr/>
        <p:txBody>
          <a:bodyPr/>
          <a:lstStyle/>
          <a:p>
            <a:fld id="{E89369C9-C39D-4758-AC50-8177A1FDEC01}" type="datetime1">
              <a:rPr lang="en-US" smtClean="0"/>
              <a:t>9/7/2024</a:t>
            </a:fld>
            <a:endParaRPr lang="en-US"/>
          </a:p>
        </p:txBody>
      </p:sp>
      <p:sp>
        <p:nvSpPr>
          <p:cNvPr id="3" name="Footer Placeholder 2">
            <a:extLst>
              <a:ext uri="{FF2B5EF4-FFF2-40B4-BE49-F238E27FC236}">
                <a16:creationId xmlns:a16="http://schemas.microsoft.com/office/drawing/2014/main" id="{275F54C9-5EBF-318D-144A-0A1BC28878B0}"/>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05A50F5C-101A-2792-7743-E3A86D108302}"/>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7" name="TextBox 6">
            <a:extLst>
              <a:ext uri="{FF2B5EF4-FFF2-40B4-BE49-F238E27FC236}">
                <a16:creationId xmlns:a16="http://schemas.microsoft.com/office/drawing/2014/main" id="{7F0F9F7F-D7DD-E27B-2031-D80901C10536}"/>
              </a:ext>
            </a:extLst>
          </p:cNvPr>
          <p:cNvSpPr txBox="1"/>
          <p:nvPr/>
        </p:nvSpPr>
        <p:spPr>
          <a:xfrm>
            <a:off x="396082" y="3620336"/>
            <a:ext cx="56388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short 4 base primer (ATCA) is added to a template, and the temperature is lowered to allow annealing (</a:t>
            </a:r>
            <a:r>
              <a:rPr lang="en-US" sz="2000" dirty="0" err="1">
                <a:latin typeface="Arial" panose="020B0604020202020204" pitchFamily="34" charset="0"/>
                <a:cs typeface="Arial" panose="020B0604020202020204" pitchFamily="34" charset="0"/>
              </a:rPr>
              <a:t>basepairing</a:t>
            </a:r>
            <a:r>
              <a:rPr lang="en-US" sz="2000" dirty="0">
                <a:latin typeface="Arial" panose="020B0604020202020204" pitchFamily="34" charset="0"/>
                <a:cs typeface="Arial" panose="020B0604020202020204" pitchFamily="34" charset="0"/>
              </a:rPr>
              <a:t>) of the primer to the template.</a:t>
            </a:r>
          </a:p>
        </p:txBody>
      </p:sp>
    </p:spTree>
    <p:extLst>
      <p:ext uri="{BB962C8B-B14F-4D97-AF65-F5344CB8AC3E}">
        <p14:creationId xmlns:p14="http://schemas.microsoft.com/office/powerpoint/2010/main" val="228166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632" y="895992"/>
            <a:ext cx="1910065" cy="1868307"/>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9586" y="58829"/>
            <a:ext cx="9510495" cy="7033336"/>
          </a:xfrm>
          <a:prstGeom prst="rect">
            <a:avLst/>
          </a:prstGeom>
        </p:spPr>
        <p:txBody>
          <a:bodyPr wrap="square">
            <a:spAutoFit/>
          </a:bodyPr>
          <a:lstStyle/>
          <a:p>
            <a:pPr>
              <a:spcBef>
                <a:spcPts val="200"/>
              </a:spcBef>
            </a:pPr>
            <a:r>
              <a:rPr lang="en-US" sz="1704" b="1" dirty="0">
                <a:ea typeface="Times New Roman" panose="02020603050405020304" pitchFamily="18" charset="0"/>
                <a:cs typeface="Times New Roman" panose="02020603050405020304" pitchFamily="18" charset="0"/>
              </a:rPr>
              <a:t>Some Important Definitions: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Antigen</a:t>
            </a:r>
            <a:r>
              <a:rPr lang="en-US" sz="1704" dirty="0">
                <a:latin typeface="Calibri" panose="020F0502020204030204" pitchFamily="34" charset="0"/>
                <a:ea typeface="Times New Roman" panose="02020603050405020304" pitchFamily="18" charset="0"/>
                <a:cs typeface="Times New Roman" panose="02020603050405020304" pitchFamily="18" charset="0"/>
              </a:rPr>
              <a:t> = something that is recognized by the immune system, e.g. bacteria, virus, pollen.</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Epitope</a:t>
            </a:r>
            <a:r>
              <a:rPr lang="en-US" sz="1704" dirty="0">
                <a:latin typeface="Calibri" panose="020F0502020204030204" pitchFamily="34" charset="0"/>
                <a:ea typeface="Times New Roman" panose="02020603050405020304" pitchFamily="18" charset="0"/>
                <a:cs typeface="Times New Roman" panose="02020603050405020304" pitchFamily="18" charset="0"/>
              </a:rPr>
              <a:t> = the part of the antigen that is contacted by the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Antibody</a:t>
            </a:r>
            <a:r>
              <a:rPr lang="en-US" sz="1704" dirty="0">
                <a:latin typeface="Calibri" panose="020F0502020204030204" pitchFamily="34" charset="0"/>
                <a:ea typeface="Times New Roman" panose="02020603050405020304" pitchFamily="18" charset="0"/>
                <a:cs typeface="Times New Roman" panose="02020603050405020304" pitchFamily="18" charset="0"/>
              </a:rPr>
              <a:t> (Ab)  = Y-shaped protein that recognizes antigens, found on the surface of B-cells or secreted by plasma cells. When bound to antigen, it can initiate a process that results in the destruction of the antigen. </a:t>
            </a:r>
            <a:r>
              <a:rPr lang="en-US" sz="1704" i="1" dirty="0">
                <a:latin typeface="Calibri" panose="020F0502020204030204" pitchFamily="34" charset="0"/>
                <a:ea typeface="Times New Roman" panose="02020603050405020304" pitchFamily="18" charset="0"/>
                <a:cs typeface="Times New Roman" panose="02020603050405020304" pitchFamily="18" charset="0"/>
              </a:rPr>
              <a:t>Specificity is high due to AA sequence in the variable segments.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Immunoglobulin (Ig) </a:t>
            </a:r>
            <a:r>
              <a:rPr lang="en-US" sz="1704" dirty="0">
                <a:latin typeface="Calibri" panose="020F0502020204030204" pitchFamily="34" charset="0"/>
                <a:ea typeface="Times New Roman" panose="02020603050405020304" pitchFamily="18" charset="0"/>
                <a:cs typeface="Times New Roman" panose="02020603050405020304" pitchFamily="18" charset="0"/>
              </a:rPr>
              <a:t>=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B-cell</a:t>
            </a:r>
            <a:r>
              <a:rPr lang="en-US" sz="1704" dirty="0">
                <a:latin typeface="Calibri" panose="020F0502020204030204" pitchFamily="34" charset="0"/>
                <a:ea typeface="Times New Roman" panose="02020603050405020304" pitchFamily="18" charset="0"/>
                <a:cs typeface="Times New Roman" panose="02020603050405020304" pitchFamily="18" charset="0"/>
              </a:rPr>
              <a:t> = involved in antibody production and recognition of pathogen. Has antibody molecule on its surface (as part of the B-cell receptor). Develops into plasma cells after activation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Called B-cells because they are generated in the organ called the Bursa in birds.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Plasma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derived from B-cell after activation of the B-cell, produces secreted antibodies with the </a:t>
            </a:r>
            <a:r>
              <a:rPr lang="en-US" sz="1704" i="1" dirty="0">
                <a:latin typeface="Calibri" panose="020F0502020204030204" pitchFamily="34" charset="0"/>
                <a:ea typeface="Times New Roman" panose="02020603050405020304" pitchFamily="18" charset="0"/>
                <a:cs typeface="Times New Roman" panose="02020603050405020304" pitchFamily="18" charset="0"/>
              </a:rPr>
              <a:t>same specificity as the original B-cell.</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T-helper: </a:t>
            </a:r>
            <a:r>
              <a:rPr lang="en-US" sz="1704" i="1" dirty="0">
                <a:latin typeface="Calibri" panose="020F0502020204030204" pitchFamily="34" charset="0"/>
                <a:ea typeface="Times New Roman" panose="02020603050405020304" pitchFamily="18" charset="0"/>
                <a:cs typeface="Times New Roman" panose="02020603050405020304" pitchFamily="18" charset="0"/>
              </a:rPr>
              <a:t>Required</a:t>
            </a:r>
            <a:r>
              <a:rPr lang="en-US" sz="1704" dirty="0">
                <a:latin typeface="Calibri" panose="020F0502020204030204" pitchFamily="34" charset="0"/>
                <a:ea typeface="Times New Roman" panose="02020603050405020304" pitchFamily="18" charset="0"/>
                <a:cs typeface="Times New Roman" panose="02020603050405020304" pitchFamily="18" charset="0"/>
              </a:rPr>
              <a:t> to activate both B and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as well as other cells in the immune system. </a:t>
            </a:r>
          </a:p>
          <a:p>
            <a:pPr marL="681685" indent="-486918">
              <a:spcBef>
                <a:spcPts val="200"/>
              </a:spcBef>
            </a:pPr>
            <a:r>
              <a:rPr lang="en-US" sz="1704" dirty="0">
                <a:latin typeface="Calibri" panose="020F0502020204030204" pitchFamily="34" charset="0"/>
                <a:ea typeface="Times New Roman" panose="02020603050405020304" pitchFamily="18" charset="0"/>
                <a:cs typeface="Times New Roman" panose="02020603050405020304" pitchFamily="18" charset="0"/>
              </a:rPr>
              <a:t>               Called T-cells because they mature in the thymus.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T-cellular: Involved in defense against viruses and cancer.</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TCR</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T</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ell </a:t>
            </a:r>
            <a:r>
              <a:rPr lang="en-US" sz="1704" u="sng" dirty="0">
                <a:latin typeface="Calibri" panose="020F0502020204030204" pitchFamily="34" charset="0"/>
                <a:ea typeface="Times New Roman" panose="02020603050405020304" pitchFamily="18" charset="0"/>
                <a:cs typeface="Times New Roman" panose="02020603050405020304" pitchFamily="18" charset="0"/>
              </a:rPr>
              <a:t>r</a:t>
            </a:r>
            <a:r>
              <a:rPr lang="en-US" sz="1704" dirty="0">
                <a:latin typeface="Calibri" panose="020F0502020204030204" pitchFamily="34" charset="0"/>
                <a:ea typeface="Times New Roman" panose="02020603050405020304" pitchFamily="18" charset="0"/>
                <a:cs typeface="Times New Roman" panose="02020603050405020304" pitchFamily="18" charset="0"/>
              </a:rPr>
              <a:t>eceptor – found on the surface of T-cells, recognizes MHC proteins + bound peptide, RTK.</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recognizes MHC I + peptide</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recognizes MHC II + peptide</a:t>
            </a:r>
          </a:p>
          <a:p>
            <a:pPr marL="486918" indent="-292151">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MHC</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m</a:t>
            </a:r>
            <a:r>
              <a:rPr lang="en-US" sz="1704" dirty="0">
                <a:latin typeface="Calibri" panose="020F0502020204030204" pitchFamily="34" charset="0"/>
                <a:ea typeface="Times New Roman" panose="02020603050405020304" pitchFamily="18" charset="0"/>
                <a:cs typeface="Times New Roman" panose="02020603050405020304" pitchFamily="18" charset="0"/>
              </a:rPr>
              <a:t>ajor </a:t>
            </a:r>
            <a:r>
              <a:rPr lang="en-US" sz="1704" u="sng"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istocompatibility </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omplex – required for acquired immunity (basis of transplant rejection)</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 = protein found on the surface of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all</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“presents” peptides derived from the proteins that were made by the cell.  The MHC-peptide complex is recognized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II = on the surface of B-cells, macrophages, and dendritic cells. Presents external peptides to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leading to activation of the cell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B7A3BEFA-6AFF-4475-8734-17E7F4CB5152}" type="datetime1">
              <a:rPr lang="en-US" smtClean="0"/>
              <a:t>9/7/2024</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Drugs and Disease F2024 - Lecture 4</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30</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028" y="197236"/>
            <a:ext cx="2272228" cy="785168"/>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nvGraphicFramePr>
        <p:xfrm>
          <a:off x="10400633" y="2746157"/>
          <a:ext cx="2196370" cy="2920038"/>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10400633" y="2746157"/>
                        <a:ext cx="2196370" cy="29200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nvGraphicFramePr>
        <p:xfrm>
          <a:off x="10561762" y="5813564"/>
          <a:ext cx="2085669" cy="122882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10561762" y="5813564"/>
                        <a:ext cx="2085669" cy="1228823"/>
                      </a:xfrm>
                      <a:prstGeom prst="rect">
                        <a:avLst/>
                      </a:prstGeom>
                    </p:spPr>
                  </p:pic>
                </p:oleObj>
              </mc:Fallback>
            </mc:AlternateContent>
          </a:graphicData>
        </a:graphic>
      </p:graphicFrame>
    </p:spTree>
    <p:extLst>
      <p:ext uri="{BB962C8B-B14F-4D97-AF65-F5344CB8AC3E}">
        <p14:creationId xmlns:p14="http://schemas.microsoft.com/office/powerpoint/2010/main" val="58846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0B45EC-9709-42D2-B8A4-D72E78111939}"/>
              </a:ext>
            </a:extLst>
          </p:cNvPr>
          <p:cNvPicPr>
            <a:picLocks noChangeAspect="1"/>
          </p:cNvPicPr>
          <p:nvPr/>
        </p:nvPicPr>
        <p:blipFill>
          <a:blip r:embed="rId3"/>
          <a:stretch>
            <a:fillRect/>
          </a:stretch>
        </p:blipFill>
        <p:spPr>
          <a:xfrm>
            <a:off x="6469500" y="1090670"/>
            <a:ext cx="5583751" cy="1360458"/>
          </a:xfrm>
          <a:prstGeom prst="rect">
            <a:avLst/>
          </a:prstGeom>
        </p:spPr>
      </p:pic>
      <p:sp>
        <p:nvSpPr>
          <p:cNvPr id="3" name="Content Placeholder 2"/>
          <p:cNvSpPr>
            <a:spLocks noGrp="1"/>
          </p:cNvSpPr>
          <p:nvPr>
            <p:ph sz="half" idx="4294967295"/>
          </p:nvPr>
        </p:nvSpPr>
        <p:spPr>
          <a:xfrm>
            <a:off x="0" y="944563"/>
            <a:ext cx="4859338" cy="2060575"/>
          </a:xfrm>
        </p:spPr>
        <p:txBody>
          <a:bodyPr>
            <a:noAutofit/>
          </a:bodyPr>
          <a:lstStyle/>
          <a:p>
            <a:r>
              <a:rPr lang="en-US" sz="2000" dirty="0"/>
              <a:t>When DNA sequences were aligned to RNA sequences, it was found that segments were deleted in the final RNA.</a:t>
            </a:r>
          </a:p>
          <a:p>
            <a:r>
              <a:rPr lang="en-US" sz="2000" dirty="0"/>
              <a:t>This suggested that the gene encoding a protein was coded by segments of the DNA:</a:t>
            </a:r>
          </a:p>
          <a:p>
            <a:pPr lvl="1"/>
            <a:r>
              <a:rPr lang="en-US" sz="2000" dirty="0"/>
              <a:t>Those to be in the final mRNA were called </a:t>
            </a:r>
            <a:r>
              <a:rPr lang="en-US" sz="2000" b="1" dirty="0"/>
              <a:t>exons</a:t>
            </a:r>
            <a:r>
              <a:rPr lang="en-US" sz="2000" dirty="0"/>
              <a:t>.</a:t>
            </a:r>
          </a:p>
          <a:p>
            <a:pPr lvl="1"/>
            <a:r>
              <a:rPr lang="en-US" sz="2000" dirty="0"/>
              <a:t>Those sections not in the mRNA were called introns (intervening sequences).</a:t>
            </a:r>
          </a:p>
        </p:txBody>
      </p:sp>
      <p:pic>
        <p:nvPicPr>
          <p:cNvPr id="17" name="Content Placeholder 16">
            <a:extLst>
              <a:ext uri="{FF2B5EF4-FFF2-40B4-BE49-F238E27FC236}">
                <a16:creationId xmlns:a16="http://schemas.microsoft.com/office/drawing/2014/main" id="{A2A80BC9-1888-4DCE-BE6E-08A8788FC3F9}"/>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02980" y="4844474"/>
            <a:ext cx="5189538" cy="1812925"/>
          </a:xfrm>
        </p:spPr>
      </p:pic>
      <p:pic>
        <p:nvPicPr>
          <p:cNvPr id="13" name="Picture 12">
            <a:extLst>
              <a:ext uri="{FF2B5EF4-FFF2-40B4-BE49-F238E27FC236}">
                <a16:creationId xmlns:a16="http://schemas.microsoft.com/office/drawing/2014/main" id="{2F3F18BF-E1CE-41AF-8E94-89145A815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413" y="2564831"/>
            <a:ext cx="3239963" cy="4325504"/>
          </a:xfrm>
          <a:prstGeom prst="rect">
            <a:avLst/>
          </a:prstGeom>
        </p:spPr>
      </p:pic>
      <p:sp>
        <p:nvSpPr>
          <p:cNvPr id="2" name="Rectangle 1">
            <a:extLst>
              <a:ext uri="{FF2B5EF4-FFF2-40B4-BE49-F238E27FC236}">
                <a16:creationId xmlns:a16="http://schemas.microsoft.com/office/drawing/2014/main" id="{0C71CD79-F10A-4C2A-9F60-1DF9C58143ED}"/>
              </a:ext>
            </a:extLst>
          </p:cNvPr>
          <p:cNvSpPr/>
          <p:nvPr/>
        </p:nvSpPr>
        <p:spPr>
          <a:xfrm>
            <a:off x="4358481" y="520197"/>
            <a:ext cx="8543948" cy="1039708"/>
          </a:xfrm>
          <a:prstGeom prst="rect">
            <a:avLst/>
          </a:prstGeom>
        </p:spPr>
        <p:txBody>
          <a:bodyPr wrap="square">
            <a:spAutoFit/>
          </a:bodyPr>
          <a:lstStyle/>
          <a:p>
            <a:pPr lvl="1"/>
            <a:r>
              <a:rPr lang="en-US" sz="2000" dirty="0">
                <a:latin typeface="Arial" panose="020B0604020202020204" pitchFamily="34" charset="0"/>
              </a:rPr>
              <a:t>Splice sites are recognized due to specific sequences at the exon-intron boundaries.  </a:t>
            </a:r>
            <a:r>
              <a:rPr lang="en-US" sz="2000" i="1" dirty="0">
                <a:latin typeface="Arial" panose="020B0604020202020204" pitchFamily="34" charset="0"/>
              </a:rPr>
              <a:t>Sequences in both the exon and intron are recognized.</a:t>
            </a:r>
          </a:p>
        </p:txBody>
      </p:sp>
      <p:sp>
        <p:nvSpPr>
          <p:cNvPr id="23" name="TextBox 22">
            <a:extLst>
              <a:ext uri="{FF2B5EF4-FFF2-40B4-BE49-F238E27FC236}">
                <a16:creationId xmlns:a16="http://schemas.microsoft.com/office/drawing/2014/main" id="{1D40DB55-0F60-476A-B062-03A3ED912EAE}"/>
              </a:ext>
            </a:extLst>
          </p:cNvPr>
          <p:cNvSpPr txBox="1"/>
          <p:nvPr/>
        </p:nvSpPr>
        <p:spPr>
          <a:xfrm>
            <a:off x="9261376" y="2521366"/>
            <a:ext cx="3677026" cy="2585323"/>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There is a 5’ splice site with a conserved sequence:</a:t>
            </a:r>
          </a:p>
          <a:p>
            <a:pPr lvl="1"/>
            <a:r>
              <a:rPr lang="en-US" sz="1800" dirty="0">
                <a:latin typeface="Arial" panose="020B0604020202020204" pitchFamily="34" charset="0"/>
              </a:rPr>
              <a:t>(A/C)AG|GU(A/G)AGU</a:t>
            </a:r>
          </a:p>
          <a:p>
            <a:pPr marL="365189" indent="-365189">
              <a:buFont typeface="+mj-lt"/>
              <a:buAutoNum type="arabicPeriod"/>
            </a:pPr>
            <a:r>
              <a:rPr lang="en-US" sz="1800" dirty="0">
                <a:latin typeface="Arial" panose="020B0604020202020204" pitchFamily="34" charset="0"/>
              </a:rPr>
              <a:t>There is a 3’ splice site with a conserved sequence:</a:t>
            </a:r>
          </a:p>
          <a:p>
            <a:pPr lvl="1"/>
            <a:r>
              <a:rPr lang="en-US" sz="1800" dirty="0">
                <a:latin typeface="Arial" panose="020B0604020202020204" pitchFamily="34" charset="0"/>
              </a:rPr>
              <a:t>CAG|G </a:t>
            </a:r>
          </a:p>
          <a:p>
            <a:pPr marL="365189" indent="-365189">
              <a:buFont typeface="+mj-lt"/>
              <a:buAutoNum type="arabicPeriod"/>
            </a:pPr>
            <a:r>
              <a:rPr lang="en-US" sz="1800" dirty="0">
                <a:latin typeface="Arial" panose="020B0604020202020204" pitchFamily="34" charset="0"/>
              </a:rPr>
              <a:t>There is an A in the intron (branch point) required for splicing.</a:t>
            </a:r>
          </a:p>
        </p:txBody>
      </p:sp>
      <p:sp>
        <p:nvSpPr>
          <p:cNvPr id="24" name="TextBox 23">
            <a:extLst>
              <a:ext uri="{FF2B5EF4-FFF2-40B4-BE49-F238E27FC236}">
                <a16:creationId xmlns:a16="http://schemas.microsoft.com/office/drawing/2014/main" id="{E02420AA-D272-40D7-9C50-77145E0199A7}"/>
              </a:ext>
            </a:extLst>
          </p:cNvPr>
          <p:cNvSpPr txBox="1"/>
          <p:nvPr/>
        </p:nvSpPr>
        <p:spPr>
          <a:xfrm>
            <a:off x="5501481" y="1512730"/>
            <a:ext cx="1317981" cy="321755"/>
          </a:xfrm>
          <a:prstGeom prst="rect">
            <a:avLst/>
          </a:prstGeom>
          <a:solidFill>
            <a:schemeClr val="bg1"/>
          </a:solidFill>
        </p:spPr>
        <p:txBody>
          <a:bodyPr wrap="square" rtlCol="0">
            <a:spAutoFit/>
          </a:bodyPr>
          <a:lstStyle/>
          <a:p>
            <a:r>
              <a:rPr lang="en-US" sz="1491" b="1" dirty="0">
                <a:solidFill>
                  <a:srgbClr val="C00000"/>
                </a:solidFill>
                <a:latin typeface="Arial" panose="020B0604020202020204" pitchFamily="34" charset="0"/>
              </a:rPr>
              <a:t>5’ splice site</a:t>
            </a:r>
          </a:p>
        </p:txBody>
      </p:sp>
      <p:sp>
        <p:nvSpPr>
          <p:cNvPr id="25" name="TextBox 24">
            <a:extLst>
              <a:ext uri="{FF2B5EF4-FFF2-40B4-BE49-F238E27FC236}">
                <a16:creationId xmlns:a16="http://schemas.microsoft.com/office/drawing/2014/main" id="{03E9210E-4C45-495D-B60A-610D9E8D2B27}"/>
              </a:ext>
            </a:extLst>
          </p:cNvPr>
          <p:cNvSpPr txBox="1"/>
          <p:nvPr/>
        </p:nvSpPr>
        <p:spPr>
          <a:xfrm>
            <a:off x="10799775" y="1366817"/>
            <a:ext cx="1659419" cy="321755"/>
          </a:xfrm>
          <a:prstGeom prst="rect">
            <a:avLst/>
          </a:prstGeom>
          <a:solidFill>
            <a:schemeClr val="bg1"/>
          </a:solidFill>
        </p:spPr>
        <p:txBody>
          <a:bodyPr wrap="square" rtlCol="0">
            <a:spAutoFit/>
          </a:bodyPr>
          <a:lstStyle/>
          <a:p>
            <a:r>
              <a:rPr lang="en-US" sz="1491" b="1" dirty="0">
                <a:solidFill>
                  <a:srgbClr val="C00000"/>
                </a:solidFill>
                <a:latin typeface="Arial" panose="020B0604020202020204" pitchFamily="34" charset="0"/>
              </a:rPr>
              <a:t>3’ splice site</a:t>
            </a:r>
          </a:p>
        </p:txBody>
      </p:sp>
      <p:sp>
        <p:nvSpPr>
          <p:cNvPr id="26" name="Rectangle 25">
            <a:extLst>
              <a:ext uri="{FF2B5EF4-FFF2-40B4-BE49-F238E27FC236}">
                <a16:creationId xmlns:a16="http://schemas.microsoft.com/office/drawing/2014/main" id="{70AF285F-4CE2-43BB-9866-E9E07EA833A8}"/>
              </a:ext>
            </a:extLst>
          </p:cNvPr>
          <p:cNvSpPr/>
          <p:nvPr/>
        </p:nvSpPr>
        <p:spPr>
          <a:xfrm>
            <a:off x="1996281" y="20635"/>
            <a:ext cx="9540081" cy="523220"/>
          </a:xfrm>
          <a:prstGeom prst="rect">
            <a:avLst/>
          </a:prstGeom>
        </p:spPr>
        <p:txBody>
          <a:bodyPr wrap="square">
            <a:spAutoFit/>
          </a:bodyPr>
          <a:lstStyle/>
          <a:p>
            <a:pPr algn="ctr"/>
            <a:r>
              <a:rPr lang="en-US" sz="2800" dirty="0">
                <a:latin typeface="Arial" panose="020B0604020202020204" pitchFamily="34" charset="0"/>
              </a:rPr>
              <a:t>mRNA Splicing Required to Produce Functional mRNA</a:t>
            </a:r>
          </a:p>
        </p:txBody>
      </p:sp>
      <p:sp>
        <p:nvSpPr>
          <p:cNvPr id="27" name="Rectangle 26">
            <a:extLst>
              <a:ext uri="{FF2B5EF4-FFF2-40B4-BE49-F238E27FC236}">
                <a16:creationId xmlns:a16="http://schemas.microsoft.com/office/drawing/2014/main" id="{E2EB0C98-18D1-498E-A034-71FEDADC8CC8}"/>
              </a:ext>
            </a:extLst>
          </p:cNvPr>
          <p:cNvSpPr/>
          <p:nvPr/>
        </p:nvSpPr>
        <p:spPr>
          <a:xfrm>
            <a:off x="9164025" y="5246780"/>
            <a:ext cx="3738404" cy="1477328"/>
          </a:xfrm>
          <a:prstGeom prst="rect">
            <a:avLst/>
          </a:prstGeom>
        </p:spPr>
        <p:txBody>
          <a:bodyPr wrap="square">
            <a:spAutoFit/>
          </a:bodyPr>
          <a:lstStyle/>
          <a:p>
            <a:r>
              <a:rPr lang="en-US" sz="1800" b="1" dirty="0">
                <a:latin typeface="Arial" panose="020B0604020202020204" pitchFamily="34" charset="0"/>
              </a:rPr>
              <a:t>Steps:</a:t>
            </a:r>
          </a:p>
          <a:p>
            <a:pPr marL="365189" indent="-365189">
              <a:buFont typeface="+mj-lt"/>
              <a:buAutoNum type="arabicPeriod"/>
            </a:pPr>
            <a:r>
              <a:rPr lang="en-US" sz="1800" dirty="0">
                <a:latin typeface="Arial" panose="020B0604020202020204" pitchFamily="34" charset="0"/>
              </a:rPr>
              <a:t>The branch A breaks at the 5’ splice site,  forming a lariat.</a:t>
            </a:r>
          </a:p>
          <a:p>
            <a:pPr marL="365189" indent="-365189">
              <a:buFont typeface="+mj-lt"/>
              <a:buAutoNum type="arabicPeriod"/>
            </a:pPr>
            <a:r>
              <a:rPr lang="en-US" sz="1800" dirty="0">
                <a:latin typeface="Arial" panose="020B0604020202020204" pitchFamily="34" charset="0"/>
              </a:rPr>
              <a:t>The 5’-OH is joined to the 5’ end of the downstream 3’ exon.</a:t>
            </a:r>
          </a:p>
        </p:txBody>
      </p:sp>
      <p:sp>
        <p:nvSpPr>
          <p:cNvPr id="29" name="TextBox 28">
            <a:extLst>
              <a:ext uri="{FF2B5EF4-FFF2-40B4-BE49-F238E27FC236}">
                <a16:creationId xmlns:a16="http://schemas.microsoft.com/office/drawing/2014/main" id="{CBFF619B-57F1-4272-98C1-275FD539D441}"/>
              </a:ext>
            </a:extLst>
          </p:cNvPr>
          <p:cNvSpPr txBox="1"/>
          <p:nvPr/>
        </p:nvSpPr>
        <p:spPr>
          <a:xfrm>
            <a:off x="9159081" y="2046252"/>
            <a:ext cx="1295400" cy="551177"/>
          </a:xfrm>
          <a:prstGeom prst="rect">
            <a:avLst/>
          </a:prstGeom>
          <a:solidFill>
            <a:schemeClr val="bg1"/>
          </a:solidFill>
        </p:spPr>
        <p:txBody>
          <a:bodyPr wrap="square" rtlCol="0">
            <a:spAutoFit/>
          </a:bodyPr>
          <a:lstStyle/>
          <a:p>
            <a:r>
              <a:rPr lang="en-US" sz="1491" b="1" dirty="0">
                <a:solidFill>
                  <a:srgbClr val="C00000"/>
                </a:solidFill>
                <a:latin typeface="Arial" panose="020B0604020202020204" pitchFamily="34" charset="0"/>
              </a:rPr>
              <a:t>Branch Point</a:t>
            </a:r>
          </a:p>
        </p:txBody>
      </p:sp>
      <p:sp>
        <p:nvSpPr>
          <p:cNvPr id="7" name="Date Placeholder 6">
            <a:extLst>
              <a:ext uri="{FF2B5EF4-FFF2-40B4-BE49-F238E27FC236}">
                <a16:creationId xmlns:a16="http://schemas.microsoft.com/office/drawing/2014/main" id="{9D5B5176-0A0B-6227-7F0A-5CB936CC6E85}"/>
              </a:ext>
            </a:extLst>
          </p:cNvPr>
          <p:cNvSpPr>
            <a:spLocks noGrp="1"/>
          </p:cNvSpPr>
          <p:nvPr>
            <p:ph type="dt" sz="half" idx="10"/>
          </p:nvPr>
        </p:nvSpPr>
        <p:spPr/>
        <p:txBody>
          <a:bodyPr/>
          <a:lstStyle/>
          <a:p>
            <a:fld id="{C9EDC27F-034A-4572-B433-2B2ABD034543}" type="datetime1">
              <a:rPr lang="en-US" smtClean="0"/>
              <a:t>9/7/2024</a:t>
            </a:fld>
            <a:endParaRPr lang="en-US"/>
          </a:p>
        </p:txBody>
      </p:sp>
      <p:sp>
        <p:nvSpPr>
          <p:cNvPr id="8" name="Footer Placeholder 7">
            <a:extLst>
              <a:ext uri="{FF2B5EF4-FFF2-40B4-BE49-F238E27FC236}">
                <a16:creationId xmlns:a16="http://schemas.microsoft.com/office/drawing/2014/main" id="{AC1973CD-5E25-36A5-BD56-5CE384E3AD1D}"/>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8CAC6AD3-DFBA-EB25-1784-47D5321B50A1}"/>
              </a:ext>
            </a:extLst>
          </p:cNvPr>
          <p:cNvSpPr>
            <a:spLocks noGrp="1"/>
          </p:cNvSpPr>
          <p:nvPr>
            <p:ph type="sldNum" sz="quarter" idx="12"/>
          </p:nvPr>
        </p:nvSpPr>
        <p:spPr/>
        <p:txBody>
          <a:bodyPr/>
          <a:lstStyle/>
          <a:p>
            <a:fld id="{DC3BB032-4020-48F4-953B-341806DC4A2B}" type="slidenum">
              <a:rPr lang="en-US" smtClean="0"/>
              <a:t>31</a:t>
            </a:fld>
            <a:endParaRPr lang="en-US"/>
          </a:p>
        </p:txBody>
      </p:sp>
    </p:spTree>
    <p:extLst>
      <p:ext uri="{BB962C8B-B14F-4D97-AF65-F5344CB8AC3E}">
        <p14:creationId xmlns:p14="http://schemas.microsoft.com/office/powerpoint/2010/main" val="3464988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8340400" y="417768"/>
            <a:ext cx="4327646" cy="5770196"/>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73886" y="537374"/>
            <a:ext cx="7323527" cy="3743301"/>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4685" y="633124"/>
            <a:ext cx="2480092" cy="453073"/>
          </a:xfrm>
          <a:prstGeom prst="rect">
            <a:avLst/>
          </a:prstGeom>
        </p:spPr>
        <p:txBody>
          <a:bodyPr wrap="square">
            <a:spAutoFit/>
          </a:bodyPr>
          <a:lstStyle/>
          <a:p>
            <a:r>
              <a:rPr lang="en-US" sz="1172" dirty="0"/>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260549" y="-7627"/>
            <a:ext cx="5297861" cy="551241"/>
          </a:xfrm>
          <a:prstGeom prst="rect">
            <a:avLst/>
          </a:prstGeom>
          <a:noFill/>
        </p:spPr>
        <p:txBody>
          <a:bodyPr wrap="none" rtlCol="0">
            <a:spAutoFit/>
          </a:bodyPr>
          <a:lstStyle/>
          <a:p>
            <a:r>
              <a:rPr lang="en-US" sz="2982" dirty="0"/>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C99AA851-5DFC-421E-AA6B-16C9F660672B}" type="datetime1">
              <a:rPr lang="en-US" smtClean="0"/>
              <a:t>9/7/2024</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Drugs and Disease F2024 - Lecture 4</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32</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5013543" y="2275252"/>
            <a:ext cx="1041567" cy="321755"/>
          </a:xfrm>
          <a:prstGeom prst="rect">
            <a:avLst/>
          </a:prstGeom>
          <a:noFill/>
        </p:spPr>
        <p:txBody>
          <a:bodyPr wrap="none" rtlCol="0">
            <a:spAutoFit/>
          </a:bodyPr>
          <a:lstStyle/>
          <a:p>
            <a:r>
              <a:rPr lang="en-US" sz="1491" b="1" dirty="0">
                <a:solidFill>
                  <a:srgbClr val="C00000"/>
                </a:solidFill>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373886" y="5637586"/>
            <a:ext cx="7315200" cy="1323439"/>
          </a:xfrm>
          <a:prstGeom prst="rect">
            <a:avLst/>
          </a:prstGeom>
          <a:noFill/>
        </p:spPr>
        <p:txBody>
          <a:bodyPr wrap="square" rtlCol="0">
            <a:spAutoFit/>
          </a:bodyPr>
          <a:lstStyle/>
          <a:p>
            <a:r>
              <a:rPr lang="en-US" sz="2000" dirty="0"/>
              <a:t>Important </a:t>
            </a:r>
            <a:r>
              <a:rPr lang="en-US" sz="2000" b="1" dirty="0"/>
              <a:t>primary</a:t>
            </a:r>
            <a:r>
              <a:rPr lang="en-US" sz="2000" dirty="0"/>
              <a:t> lymphatic organs: bone marrow (B), thymus (T)-Generate all immune cell.</a:t>
            </a:r>
          </a:p>
          <a:p>
            <a:r>
              <a:rPr lang="en-US" sz="2000" dirty="0"/>
              <a:t>Important </a:t>
            </a:r>
            <a:r>
              <a:rPr lang="en-US" sz="2000" b="1" dirty="0"/>
              <a:t>secondary</a:t>
            </a:r>
            <a:r>
              <a:rPr lang="en-US" sz="2000" dirty="0"/>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9496451" y="6219319"/>
            <a:ext cx="2757352" cy="272703"/>
          </a:xfrm>
          <a:prstGeom prst="rect">
            <a:avLst/>
          </a:prstGeom>
        </p:spPr>
        <p:txBody>
          <a:bodyPr wrap="square">
            <a:spAutoFit/>
          </a:bodyPr>
          <a:lstStyle/>
          <a:p>
            <a:r>
              <a:rPr lang="en-US" sz="1172" dirty="0"/>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1547028" y="1472076"/>
            <a:ext cx="737736" cy="533245"/>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19" name="Oval 18">
            <a:extLst>
              <a:ext uri="{FF2B5EF4-FFF2-40B4-BE49-F238E27FC236}">
                <a16:creationId xmlns:a16="http://schemas.microsoft.com/office/drawing/2014/main" id="{F65167A4-8EB6-4AA0-B7E8-812084CFA459}"/>
              </a:ext>
            </a:extLst>
          </p:cNvPr>
          <p:cNvSpPr/>
          <p:nvPr/>
        </p:nvSpPr>
        <p:spPr>
          <a:xfrm>
            <a:off x="8437336" y="1391221"/>
            <a:ext cx="1059116" cy="42052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7" name="Rectangle 6">
            <a:extLst>
              <a:ext uri="{FF2B5EF4-FFF2-40B4-BE49-F238E27FC236}">
                <a16:creationId xmlns:a16="http://schemas.microsoft.com/office/drawing/2014/main" id="{82156442-FA3B-46FE-AA97-64F038ABE11F}"/>
              </a:ext>
            </a:extLst>
          </p:cNvPr>
          <p:cNvSpPr/>
          <p:nvPr/>
        </p:nvSpPr>
        <p:spPr>
          <a:xfrm>
            <a:off x="5013542" y="2485868"/>
            <a:ext cx="1610607" cy="551177"/>
          </a:xfrm>
          <a:prstGeom prst="rect">
            <a:avLst/>
          </a:prstGeom>
        </p:spPr>
        <p:txBody>
          <a:bodyPr wrap="square">
            <a:spAutoFit/>
          </a:bodyPr>
          <a:lstStyle/>
          <a:p>
            <a:r>
              <a:rPr lang="en-US" sz="1491" b="1" dirty="0">
                <a:solidFill>
                  <a:srgbClr val="C00000"/>
                </a:solidFill>
              </a:rPr>
              <a:t>Macrophage</a:t>
            </a:r>
          </a:p>
          <a:p>
            <a:r>
              <a:rPr lang="en-US" sz="1491" b="1" dirty="0">
                <a:solidFill>
                  <a:srgbClr val="C00000"/>
                </a:solidFill>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373886" y="4144492"/>
            <a:ext cx="9122565" cy="1477328"/>
          </a:xfrm>
          <a:prstGeom prst="rect">
            <a:avLst/>
          </a:prstGeom>
          <a:noFill/>
        </p:spPr>
        <p:txBody>
          <a:bodyPr wrap="square" rtlCol="0">
            <a:spAutoFit/>
          </a:bodyPr>
          <a:lstStyle/>
          <a:p>
            <a:r>
              <a:rPr lang="en-US" sz="1800" b="1" i="1" dirty="0">
                <a:solidFill>
                  <a:schemeClr val="tx2">
                    <a:lumMod val="60000"/>
                    <a:lumOff val="40000"/>
                  </a:schemeClr>
                </a:solidFill>
              </a:rPr>
              <a:t>Why is the innate system essential?</a:t>
            </a:r>
          </a:p>
          <a:p>
            <a:pPr marL="304324" indent="-304324">
              <a:buFont typeface="Arial" panose="020B0604020202020204" pitchFamily="34" charset="0"/>
              <a:buChar char="•"/>
            </a:pPr>
            <a:r>
              <a:rPr lang="en-US" sz="1800" i="1" dirty="0">
                <a:solidFill>
                  <a:schemeClr val="tx2">
                    <a:lumMod val="60000"/>
                    <a:lumOff val="40000"/>
                  </a:schemeClr>
                </a:solidFill>
              </a:rPr>
              <a:t>A pathogen doubles every hour.</a:t>
            </a:r>
          </a:p>
          <a:p>
            <a:pPr marL="304324" indent="-304324">
              <a:buFont typeface="Arial" panose="020B0604020202020204" pitchFamily="34" charset="0"/>
              <a:buChar char="•"/>
            </a:pPr>
            <a:r>
              <a:rPr lang="en-US" sz="1800" i="1" dirty="0">
                <a:solidFill>
                  <a:schemeClr val="tx2">
                    <a:lumMod val="60000"/>
                    <a:lumOff val="40000"/>
                  </a:schemeClr>
                </a:solidFill>
              </a:rPr>
              <a:t>It takes 7 days to produce antibody (after 1</a:t>
            </a:r>
            <a:r>
              <a:rPr lang="en-US" sz="1800" i="1" baseline="30000" dirty="0">
                <a:solidFill>
                  <a:schemeClr val="tx2">
                    <a:lumMod val="60000"/>
                    <a:lumOff val="40000"/>
                  </a:schemeClr>
                </a:solidFill>
              </a:rPr>
              <a:t>st</a:t>
            </a:r>
            <a:r>
              <a:rPr lang="en-US" sz="1800" i="1" dirty="0">
                <a:solidFill>
                  <a:schemeClr val="tx2">
                    <a:lumMod val="60000"/>
                    <a:lumOff val="40000"/>
                  </a:schemeClr>
                </a:solidFill>
              </a:rPr>
              <a:t> exposure)</a:t>
            </a:r>
          </a:p>
          <a:p>
            <a:pPr marL="304324" indent="-304324">
              <a:buFont typeface="Arial" panose="020B0604020202020204" pitchFamily="34" charset="0"/>
              <a:buChar char="•"/>
            </a:pPr>
            <a:r>
              <a:rPr lang="en-US" sz="1800" i="1" dirty="0">
                <a:solidFill>
                  <a:schemeClr val="tx2">
                    <a:lumMod val="60000"/>
                    <a:lumOff val="40000"/>
                  </a:schemeClr>
                </a:solidFill>
              </a:rPr>
              <a:t>How many bacteria would be present if they grew uncontrolled for 7 days: 2 </a:t>
            </a:r>
            <a:r>
              <a:rPr lang="en-US" sz="1800" i="1" baseline="30000" dirty="0">
                <a:solidFill>
                  <a:schemeClr val="tx2">
                    <a:lumMod val="60000"/>
                    <a:lumOff val="40000"/>
                  </a:schemeClr>
                </a:solidFill>
              </a:rPr>
              <a:t>24 x 7</a:t>
            </a:r>
            <a:r>
              <a:rPr lang="en-US" sz="1800" i="1" dirty="0">
                <a:solidFill>
                  <a:schemeClr val="tx2">
                    <a:lumMod val="60000"/>
                    <a:lumOff val="40000"/>
                  </a:schemeClr>
                </a:solidFill>
              </a:rPr>
              <a:t> = 3.7 x 10</a:t>
            </a:r>
            <a:r>
              <a:rPr lang="en-US" sz="1800" i="1" baseline="30000" dirty="0">
                <a:solidFill>
                  <a:schemeClr val="tx2">
                    <a:lumMod val="60000"/>
                    <a:lumOff val="40000"/>
                  </a:schemeClr>
                </a:solidFill>
              </a:rPr>
              <a:t>50</a:t>
            </a:r>
            <a:r>
              <a:rPr lang="en-US" sz="1800" i="1" dirty="0">
                <a:solidFill>
                  <a:schemeClr val="tx2">
                    <a:lumMod val="60000"/>
                    <a:lumOff val="40000"/>
                  </a:schemeClr>
                </a:solidFill>
              </a:rPr>
              <a:t> </a:t>
            </a:r>
          </a:p>
          <a:p>
            <a:r>
              <a:rPr lang="en-US" sz="1800" i="1" dirty="0">
                <a:solidFill>
                  <a:schemeClr val="tx2">
                    <a:lumMod val="60000"/>
                    <a:lumOff val="40000"/>
                  </a:schemeClr>
                </a:solidFill>
              </a:rPr>
              <a:t>(there are approximately 10</a:t>
            </a:r>
            <a:r>
              <a:rPr lang="en-US" sz="1800" i="1" baseline="30000" dirty="0">
                <a:solidFill>
                  <a:schemeClr val="tx2">
                    <a:lumMod val="60000"/>
                    <a:lumOff val="40000"/>
                  </a:schemeClr>
                </a:solidFill>
              </a:rPr>
              <a:t>13</a:t>
            </a:r>
            <a:r>
              <a:rPr lang="en-US" sz="1800" i="1" dirty="0">
                <a:solidFill>
                  <a:schemeClr val="tx2">
                    <a:lumMod val="60000"/>
                    <a:lumOff val="40000"/>
                  </a:schemeClr>
                </a:solidFill>
              </a:rPr>
              <a:t> cells in the human body)</a:t>
            </a:r>
          </a:p>
        </p:txBody>
      </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7"/>
          <a:stretch/>
        </p:blipFill>
        <p:spPr bwMode="auto">
          <a:xfrm>
            <a:off x="3327192" y="1067758"/>
            <a:ext cx="949377" cy="89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extLst>
              <p:ext uri="{D42A27DB-BD31-4B8C-83A1-F6EECF244321}">
                <p14:modId xmlns:p14="http://schemas.microsoft.com/office/powerpoint/2010/main" val="1927730462"/>
              </p:ext>
            </p:extLst>
          </p:nvPr>
        </p:nvGraphicFramePr>
        <p:xfrm>
          <a:off x="3164407" y="1339403"/>
          <a:ext cx="6128592" cy="4884276"/>
        </p:xfrm>
        <a:graphic>
          <a:graphicData uri="http://schemas.openxmlformats.org/presentationml/2006/ole">
            <mc:AlternateContent xmlns:mc="http://schemas.openxmlformats.org/markup-compatibility/2006">
              <mc:Choice xmlns:v="urn:schemas-microsoft-com:vml" Requires="v">
                <p:oleObj name="MDLDrawObject Class" r:id="rId4" imgW="6466889" imgH="5152959" progId="MDLDrawOLE.MDLDrawObject.1">
                  <p:embed/>
                </p:oleObj>
              </mc:Choice>
              <mc:Fallback>
                <p:oleObj name="MDLDrawObject Class" r:id="rId4"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5"/>
                      <a:srcRect/>
                      <a:stretch>
                        <a:fillRect/>
                      </a:stretch>
                    </p:blipFill>
                    <p:spPr bwMode="auto">
                      <a:xfrm>
                        <a:off x="3164407" y="1339403"/>
                        <a:ext cx="6128592" cy="4884276"/>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8716650" y="926135"/>
            <a:ext cx="1461175" cy="235715"/>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5" name="TextBox 4">
            <a:extLst>
              <a:ext uri="{FF2B5EF4-FFF2-40B4-BE49-F238E27FC236}">
                <a16:creationId xmlns:a16="http://schemas.microsoft.com/office/drawing/2014/main" id="{6DB63EA5-2677-4C56-B4B9-FF0F30A602C6}"/>
              </a:ext>
            </a:extLst>
          </p:cNvPr>
          <p:cNvSpPr txBox="1"/>
          <p:nvPr/>
        </p:nvSpPr>
        <p:spPr>
          <a:xfrm>
            <a:off x="8686616" y="591396"/>
            <a:ext cx="3555098"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Light chain sequences:</a:t>
            </a:r>
          </a:p>
          <a:p>
            <a:r>
              <a:rPr lang="en-US" sz="2000" b="1" dirty="0">
                <a:latin typeface="Courier New" panose="02070309020205020404" pitchFamily="49" charset="0"/>
                <a:cs typeface="Courier New" panose="02070309020205020404" pitchFamily="49" charset="0"/>
              </a:rPr>
              <a:t>M..TSERTQ</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highlight>
                  <a:srgbClr val="C0C0C0"/>
                </a:highlight>
                <a:latin typeface="Courier New" panose="02070309020205020404" pitchFamily="49" charset="0"/>
                <a:cs typeface="Courier New" panose="02070309020205020404" pitchFamily="49" charset="0"/>
              </a:rPr>
              <a:t>M..AAFQRT</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latin typeface="Courier New" panose="02070309020205020404" pitchFamily="49" charset="0"/>
                <a:cs typeface="Courier New" panose="02070309020205020404" pitchFamily="49" charset="0"/>
              </a:rPr>
              <a:t>1.....110.........210</a:t>
            </a:r>
            <a:endParaRPr lang="en-US" sz="1704"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1E59515-A84D-4FB3-8A82-6E7B154A62AD}"/>
              </a:ext>
            </a:extLst>
          </p:cNvPr>
          <p:cNvSpPr txBox="1"/>
          <p:nvPr/>
        </p:nvSpPr>
        <p:spPr>
          <a:xfrm>
            <a:off x="8635553" y="4773449"/>
            <a:ext cx="3952527"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Heavy chain sequences:</a:t>
            </a:r>
          </a:p>
          <a:p>
            <a:r>
              <a:rPr lang="en-US" sz="2000" dirty="0">
                <a:latin typeface="Courier New" panose="02070309020205020404" pitchFamily="49" charset="0"/>
                <a:cs typeface="Courier New" panose="02070309020205020404" pitchFamily="49" charset="0"/>
              </a:rPr>
              <a:t>M...AGLLIT</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latin typeface="Courier New" panose="02070309020205020404" pitchFamily="49" charset="0"/>
                <a:cs typeface="Courier New" panose="02070309020205020404" pitchFamily="49" charset="0"/>
              </a:rPr>
              <a:t>1......120...........449</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271" y="1067758"/>
            <a:ext cx="949377" cy="84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94901">
            <a:off x="9218002" y="3030395"/>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17671">
            <a:off x="6152095" y="3144909"/>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291B66D5-2E1E-46B3-ADEC-28358A22FCC3}" type="datetime1">
              <a:rPr lang="en-US" smtClean="0"/>
              <a:t>9/7/2024</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F2024 -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33</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2824793" y="2609370"/>
            <a:ext cx="2336986" cy="408125"/>
          </a:xfrm>
          <a:prstGeom prst="rect">
            <a:avLst/>
          </a:prstGeom>
          <a:noFill/>
        </p:spPr>
        <p:txBody>
          <a:bodyPr wrap="none" rtlCol="0">
            <a:spAutoFit/>
          </a:bodyPr>
          <a:lstStyle/>
          <a:p>
            <a:r>
              <a:rPr lang="en-US" sz="2052" dirty="0"/>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209360" y="279732"/>
            <a:ext cx="2955047" cy="6408165"/>
          </a:xfrm>
          <a:prstGeom prst="rect">
            <a:avLst/>
          </a:prstGeom>
          <a:noFill/>
        </p:spPr>
        <p:txBody>
          <a:bodyPr wrap="square" rtlCol="0">
            <a:spAutoFit/>
          </a:bodyPr>
          <a:lstStyle/>
          <a:p>
            <a:r>
              <a:rPr lang="en-US" sz="2052" dirty="0"/>
              <a:t>Each Antibody:</a:t>
            </a:r>
          </a:p>
          <a:p>
            <a:pPr marL="304324" indent="-304324">
              <a:buFont typeface="Wingdings" panose="05000000000000000000" pitchFamily="2" charset="2"/>
              <a:buChar char="§"/>
            </a:pPr>
            <a:r>
              <a:rPr lang="en-US" sz="2052" dirty="0"/>
              <a:t>Two identical light chains</a:t>
            </a:r>
          </a:p>
          <a:p>
            <a:pPr marL="304324" indent="-304324">
              <a:buFont typeface="Wingdings" panose="05000000000000000000" pitchFamily="2" charset="2"/>
              <a:buChar char="§"/>
            </a:pPr>
            <a:r>
              <a:rPr lang="en-US" sz="2052" dirty="0"/>
              <a:t>Two identical heavy chains</a:t>
            </a:r>
          </a:p>
          <a:p>
            <a:pPr marL="304324" indent="-304324">
              <a:buFont typeface="Wingdings" panose="05000000000000000000" pitchFamily="2" charset="2"/>
              <a:buChar char="§"/>
            </a:pPr>
            <a:r>
              <a:rPr lang="en-US" sz="2052" dirty="0"/>
              <a:t>First ~100 Amino acids on each chain are called the variable region and differ from antibody to antibody.</a:t>
            </a:r>
          </a:p>
          <a:p>
            <a:pPr marL="304324" indent="-304324">
              <a:buFont typeface="Wingdings" panose="05000000000000000000" pitchFamily="2" charset="2"/>
              <a:buChar char="§"/>
            </a:pPr>
            <a:r>
              <a:rPr lang="en-US" sz="2052" dirty="0"/>
              <a:t>Unique sequence for variable region of both heavy and light chains </a:t>
            </a:r>
            <a:r>
              <a:rPr lang="en-US" sz="2052" b="1" i="1" dirty="0"/>
              <a:t>– defines specificity – different antibodies bind different antigens.</a:t>
            </a:r>
          </a:p>
          <a:p>
            <a:pPr marL="304324" indent="-304324">
              <a:buFont typeface="Wingdings" panose="05000000000000000000" pitchFamily="2" charset="2"/>
              <a:buChar char="§"/>
            </a:pPr>
            <a:r>
              <a:rPr lang="en-US" sz="2052" dirty="0"/>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4041184" y="90851"/>
            <a:ext cx="5234510" cy="551241"/>
          </a:xfrm>
          <a:prstGeom prst="rect">
            <a:avLst/>
          </a:prstGeom>
          <a:noFill/>
        </p:spPr>
        <p:txBody>
          <a:bodyPr wrap="none" rtlCol="0">
            <a:spAutoFit/>
          </a:bodyPr>
          <a:lstStyle/>
          <a:p>
            <a:r>
              <a:rPr lang="en-US" sz="2982" dirty="0"/>
              <a:t>Antibody Structure and Diversity</a:t>
            </a:r>
          </a:p>
        </p:txBody>
      </p:sp>
      <p:sp>
        <p:nvSpPr>
          <p:cNvPr id="20" name="Rectangle 19">
            <a:extLst>
              <a:ext uri="{FF2B5EF4-FFF2-40B4-BE49-F238E27FC236}">
                <a16:creationId xmlns:a16="http://schemas.microsoft.com/office/drawing/2014/main" id="{30CCB1F1-D30C-F0EC-28D7-6A3051DDD999}"/>
              </a:ext>
            </a:extLst>
          </p:cNvPr>
          <p:cNvSpPr/>
          <p:nvPr/>
        </p:nvSpPr>
        <p:spPr>
          <a:xfrm>
            <a:off x="8768587" y="5141307"/>
            <a:ext cx="1457293" cy="2385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cxnSp>
        <p:nvCxnSpPr>
          <p:cNvPr id="7" name="Straight Arrow Connector 6">
            <a:extLst>
              <a:ext uri="{FF2B5EF4-FFF2-40B4-BE49-F238E27FC236}">
                <a16:creationId xmlns:a16="http://schemas.microsoft.com/office/drawing/2014/main" id="{63608E9D-43AA-C353-B892-4C1A60C4F3BB}"/>
              </a:ext>
            </a:extLst>
          </p:cNvPr>
          <p:cNvCxnSpPr/>
          <p:nvPr/>
        </p:nvCxnSpPr>
        <p:spPr>
          <a:xfrm flipH="1">
            <a:off x="5044281" y="1646237"/>
            <a:ext cx="152400" cy="28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719C7A-C7C5-651B-D032-4054FAB4D92A}"/>
              </a:ext>
            </a:extLst>
          </p:cNvPr>
          <p:cNvCxnSpPr/>
          <p:nvPr/>
        </p:nvCxnSpPr>
        <p:spPr>
          <a:xfrm>
            <a:off x="4206081" y="2305886"/>
            <a:ext cx="401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F73771-BA1C-4BA9-EFCB-241FAF296A0E}"/>
              </a:ext>
            </a:extLst>
          </p:cNvPr>
          <p:cNvCxnSpPr/>
          <p:nvPr/>
        </p:nvCxnSpPr>
        <p:spPr>
          <a:xfrm flipH="1">
            <a:off x="7406481" y="3733932"/>
            <a:ext cx="228600" cy="27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6386E0-467D-3CBA-6873-5CE44F3DE236}"/>
              </a:ext>
            </a:extLst>
          </p:cNvPr>
          <p:cNvCxnSpPr/>
          <p:nvPr/>
        </p:nvCxnSpPr>
        <p:spPr>
          <a:xfrm flipV="1">
            <a:off x="6847271" y="4389437"/>
            <a:ext cx="17921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F53521-8F73-6283-8574-8DC253AD05FE}"/>
              </a:ext>
            </a:extLst>
          </p:cNvPr>
          <p:cNvSpPr txBox="1"/>
          <p:nvPr/>
        </p:nvSpPr>
        <p:spPr>
          <a:xfrm>
            <a:off x="8902065" y="2188595"/>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27" name="Straight Arrow Connector 26">
            <a:extLst>
              <a:ext uri="{FF2B5EF4-FFF2-40B4-BE49-F238E27FC236}">
                <a16:creationId xmlns:a16="http://schemas.microsoft.com/office/drawing/2014/main" id="{0CFDCF79-8D72-E4E5-FD92-D34CE10DD6AA}"/>
              </a:ext>
            </a:extLst>
          </p:cNvPr>
          <p:cNvCxnSpPr/>
          <p:nvPr/>
        </p:nvCxnSpPr>
        <p:spPr>
          <a:xfrm flipV="1">
            <a:off x="95400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BDB732-D258-E8E4-1EEC-B2AA77087FBA}"/>
              </a:ext>
            </a:extLst>
          </p:cNvPr>
          <p:cNvCxnSpPr/>
          <p:nvPr/>
        </p:nvCxnSpPr>
        <p:spPr>
          <a:xfrm flipV="1">
            <a:off x="109878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37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546994" y="511888"/>
            <a:ext cx="5535289" cy="2059025"/>
          </a:xfrm>
          <a:prstGeom prst="rect">
            <a:avLst/>
          </a:prstGeom>
        </p:spPr>
        <p:txBody>
          <a:bodyPr wrap="square">
            <a:spAutoFit/>
          </a:bodyPr>
          <a:lstStyle/>
          <a:p>
            <a:r>
              <a:rPr lang="en-US" sz="2130" b="1" dirty="0"/>
              <a:t>B- Cells &amp; B-cell Receptor (BCR)</a:t>
            </a:r>
          </a:p>
          <a:p>
            <a:pPr marL="304324" indent="-304324">
              <a:buFont typeface="Wingdings" panose="05000000000000000000" pitchFamily="2" charset="2"/>
              <a:buChar char="§"/>
            </a:pPr>
            <a:r>
              <a:rPr lang="en-US" sz="2130" dirty="0"/>
              <a:t>Each B-cell has only one type of antibody as part of its BCR (B-cell receptor), i.e. the 10</a:t>
            </a:r>
            <a:r>
              <a:rPr lang="en-US" sz="2130" baseline="30000" dirty="0"/>
              <a:t>5</a:t>
            </a:r>
            <a:r>
              <a:rPr lang="en-US" sz="2130" dirty="0"/>
              <a:t> BCRs are </a:t>
            </a:r>
            <a:r>
              <a:rPr lang="en-US" sz="2130" i="1" dirty="0"/>
              <a:t>homogeneous</a:t>
            </a:r>
            <a:r>
              <a:rPr lang="en-US" sz="2130" dirty="0"/>
              <a:t> on the same cell.</a:t>
            </a:r>
          </a:p>
          <a:p>
            <a:pPr marL="304324" indent="-304324">
              <a:buFont typeface="Wingdings" panose="05000000000000000000" pitchFamily="2" charset="2"/>
              <a:buChar char="§"/>
            </a:pPr>
            <a:r>
              <a:rPr lang="en-US" sz="2130" dirty="0"/>
              <a:t>Approximately 10</a:t>
            </a:r>
            <a:r>
              <a:rPr lang="en-US" sz="2130" baseline="30000" dirty="0"/>
              <a:t>8</a:t>
            </a:r>
            <a:r>
              <a:rPr lang="en-US" sz="2130" dirty="0"/>
              <a:t> different specificities at any one time. i.e. </a:t>
            </a:r>
            <a:r>
              <a:rPr lang="en-US" sz="2130" i="1" dirty="0"/>
              <a:t>10</a:t>
            </a:r>
            <a:r>
              <a:rPr lang="en-US" sz="2130" i="1" baseline="30000" dirty="0"/>
              <a:t>8</a:t>
            </a:r>
            <a:r>
              <a:rPr lang="en-US" sz="2130" i="1" dirty="0"/>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E4E1714A-ED86-41D9-B743-39C10BC66569}" type="datetime1">
              <a:rPr lang="en-US" smtClean="0"/>
              <a:t>9/7/2024</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F2024 -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34</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81297" y="2956885"/>
            <a:ext cx="5641014" cy="3832161"/>
            <a:chOff x="6556910" y="3278456"/>
            <a:chExt cx="5296856" cy="3598361"/>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872664" cy="3094605"/>
              <a:chOff x="1586819" y="477413"/>
              <a:chExt cx="4872664"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60009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4" name="TextBox 13">
              <a:extLst>
                <a:ext uri="{FF2B5EF4-FFF2-40B4-BE49-F238E27FC236}">
                  <a16:creationId xmlns:a16="http://schemas.microsoft.com/office/drawing/2014/main" id="{FA18EABD-6D70-E063-7C4F-B4B29A384746}"/>
                </a:ext>
              </a:extLst>
            </p:cNvPr>
            <p:cNvSpPr txBox="1"/>
            <p:nvPr/>
          </p:nvSpPr>
          <p:spPr>
            <a:xfrm>
              <a:off x="6556910" y="5900542"/>
              <a:ext cx="2501978" cy="976275"/>
            </a:xfrm>
            <a:prstGeom prst="rect">
              <a:avLst/>
            </a:prstGeom>
            <a:noFill/>
          </p:spPr>
          <p:txBody>
            <a:bodyPr wrap="square" rtlCol="0">
              <a:spAutoFit/>
            </a:bodyPr>
            <a:lstStyle/>
            <a:p>
              <a:r>
                <a:rPr lang="en-US" sz="2052" dirty="0"/>
                <a:t>RTK – Receptor tyrosine kinase – signaling domain.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300090" y="59544"/>
            <a:ext cx="7944483" cy="551241"/>
          </a:xfrm>
          <a:prstGeom prst="rect">
            <a:avLst/>
          </a:prstGeom>
          <a:noFill/>
        </p:spPr>
        <p:txBody>
          <a:bodyPr wrap="none" rtlCol="0">
            <a:spAutoFit/>
          </a:bodyPr>
          <a:lstStyle/>
          <a:p>
            <a:r>
              <a:rPr lang="en-US" sz="2982" dirty="0"/>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471018" y="511888"/>
            <a:ext cx="6386943" cy="2059025"/>
          </a:xfrm>
          <a:prstGeom prst="rect">
            <a:avLst/>
          </a:prstGeom>
          <a:noFill/>
        </p:spPr>
        <p:txBody>
          <a:bodyPr wrap="square" rtlCol="0">
            <a:spAutoFit/>
          </a:bodyPr>
          <a:lstStyle/>
          <a:p>
            <a:r>
              <a:rPr lang="en-US" sz="2130" b="1" dirty="0"/>
              <a:t>Plasma Cells:</a:t>
            </a:r>
          </a:p>
          <a:p>
            <a:pPr marL="365189" indent="-365189">
              <a:buFont typeface="Arial" panose="020B0604020202020204" pitchFamily="34" charset="0"/>
              <a:buChar char="•"/>
            </a:pPr>
            <a:r>
              <a:rPr lang="en-US" sz="2130" dirty="0"/>
              <a:t>After activation, a B-cell develops into a plasma cell.</a:t>
            </a:r>
          </a:p>
          <a:p>
            <a:pPr marL="365189" indent="-365189">
              <a:buFont typeface="Arial" panose="020B0604020202020204" pitchFamily="34" charset="0"/>
              <a:buChar char="•"/>
            </a:pPr>
            <a:r>
              <a:rPr lang="en-US" sz="2130" dirty="0"/>
              <a:t>The antibody is secreted.</a:t>
            </a:r>
          </a:p>
          <a:p>
            <a:pPr marL="365189" indent="-365189">
              <a:buFont typeface="Arial" panose="020B0604020202020204" pitchFamily="34" charset="0"/>
              <a:buChar char="•"/>
            </a:pPr>
            <a:r>
              <a:rPr lang="en-US" sz="2130" dirty="0"/>
              <a:t>The same light chains are produced.</a:t>
            </a:r>
          </a:p>
          <a:p>
            <a:pPr marL="365189" indent="-365189">
              <a:buFont typeface="Arial" panose="020B0604020202020204" pitchFamily="34" charset="0"/>
              <a:buChar char="•"/>
            </a:pPr>
            <a:r>
              <a:rPr lang="en-US" sz="2130" dirty="0"/>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977050" y="2620954"/>
            <a:ext cx="5308813" cy="2564358"/>
            <a:chOff x="1586819" y="477414"/>
            <a:chExt cx="4872664" cy="2161451"/>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cxnSp>
        <p:nvCxnSpPr>
          <p:cNvPr id="3" name="Straight Arrow Connector 2">
            <a:extLst>
              <a:ext uri="{FF2B5EF4-FFF2-40B4-BE49-F238E27FC236}">
                <a16:creationId xmlns:a16="http://schemas.microsoft.com/office/drawing/2014/main" id="{6CA0A86A-46D9-FF2C-4442-065BCEF82653}"/>
              </a:ext>
            </a:extLst>
          </p:cNvPr>
          <p:cNvCxnSpPr/>
          <p:nvPr/>
        </p:nvCxnSpPr>
        <p:spPr>
          <a:xfrm flipV="1">
            <a:off x="1978979" y="5869494"/>
            <a:ext cx="321010" cy="2706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BFFC1-91FE-C1D3-B6F7-34E6BDD13F57}"/>
              </a:ext>
            </a:extLst>
          </p:cNvPr>
          <p:cNvSpPr txBox="1"/>
          <p:nvPr/>
        </p:nvSpPr>
        <p:spPr>
          <a:xfrm>
            <a:off x="5966959" y="5055885"/>
            <a:ext cx="5508776"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mRNA that codes for antibodies contains two types of sequences: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Exons – contain codons for the amino acids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Introns – removed before translation</a:t>
            </a:r>
          </a:p>
          <a:p>
            <a:r>
              <a:rPr lang="en-US" sz="2000" dirty="0">
                <a:latin typeface="Arial" panose="020B0604020202020204" pitchFamily="34" charset="0"/>
                <a:cs typeface="Arial" panose="020B0604020202020204" pitchFamily="34" charset="0"/>
              </a:rPr>
              <a:t>Different exons are used to produce membrane bound or soluble antibodies.</a:t>
            </a:r>
          </a:p>
        </p:txBody>
      </p:sp>
    </p:spTree>
    <p:extLst>
      <p:ext uri="{BB962C8B-B14F-4D97-AF65-F5344CB8AC3E}">
        <p14:creationId xmlns:p14="http://schemas.microsoft.com/office/powerpoint/2010/main" val="3612373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301081" y="71163"/>
            <a:ext cx="9174306" cy="551241"/>
          </a:xfrm>
          <a:prstGeom prst="rect">
            <a:avLst/>
          </a:prstGeom>
          <a:noFill/>
        </p:spPr>
        <p:txBody>
          <a:bodyPr wrap="none" rtlCol="0">
            <a:spAutoFit/>
          </a:bodyPr>
          <a:lstStyle/>
          <a:p>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606647"/>
            <a:ext cx="5437118"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nvGraphicFramePr>
        <p:xfrm>
          <a:off x="5518269" y="462669"/>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518269" y="462669"/>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43F7A343-7A79-4DB6-BE7F-2523879119FB}" type="datetime1">
              <a:rPr lang="en-US" smtClean="0"/>
              <a:t>9/7/2024</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333086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2460" y="50479"/>
            <a:ext cx="12796585"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12410" y="5182963"/>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37800"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046667"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71758" y="495898"/>
            <a:ext cx="5861659" cy="723916"/>
          </a:xfrm>
          <a:prstGeom prst="rect">
            <a:avLst/>
          </a:prstGeom>
          <a:solidFill>
            <a:schemeClr val="bg1"/>
          </a:solidFill>
        </p:spPr>
        <p:txBody>
          <a:bodyPr wrap="square" rtlCol="0">
            <a:spAutoFit/>
          </a:bodyPr>
          <a:lstStyle/>
          <a:p>
            <a:r>
              <a:rPr lang="en-US" sz="2052" dirty="0">
                <a:solidFill>
                  <a:srgbClr val="C00000"/>
                </a:solidFill>
                <a:latin typeface="Arial" panose="020B0604020202020204" pitchFamily="34" charset="0"/>
              </a:rPr>
              <a:t>Production of Heavy Chain Gene:</a:t>
            </a:r>
          </a:p>
          <a:p>
            <a:r>
              <a:rPr lang="en-US" sz="2052" dirty="0">
                <a:solidFill>
                  <a:srgbClr val="C00000"/>
                </a:solidFill>
                <a:latin typeface="Arial" panose="020B0604020202020204" pitchFamily="34" charset="0"/>
              </a:rPr>
              <a:t>V</a:t>
            </a:r>
            <a:r>
              <a:rPr lang="en-US" sz="2052" baseline="-25000" dirty="0">
                <a:solidFill>
                  <a:srgbClr val="C00000"/>
                </a:solidFill>
                <a:latin typeface="Arial" panose="020B0604020202020204" pitchFamily="34" charset="0"/>
              </a:rPr>
              <a:t>H</a:t>
            </a:r>
            <a:r>
              <a:rPr lang="en-US" sz="2052"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741290" y="523170"/>
            <a:ext cx="3150528" cy="1039708"/>
          </a:xfrm>
          <a:prstGeom prst="rect">
            <a:avLst/>
          </a:prstGeom>
          <a:noFill/>
        </p:spPr>
        <p:txBody>
          <a:bodyPr wrap="square" rtlCol="0">
            <a:spAutoFit/>
          </a:bodyPr>
          <a:lstStyle/>
          <a:p>
            <a:r>
              <a:rPr lang="en-US" sz="2052"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420FD5A2-BB4E-4B4A-86E4-1262D3C42915}" type="datetime1">
              <a:rPr lang="en-US" smtClean="0"/>
              <a:t>9/7/2024</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F2024 - Lecture 4</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3601230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719171" y="1734075"/>
            <a:ext cx="5434169" cy="993872"/>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132868" y="1041438"/>
            <a:ext cx="3852337"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760779" y="2997918"/>
            <a:ext cx="3035458" cy="551177"/>
          </a:xfrm>
          <a:prstGeom prst="rect">
            <a:avLst/>
          </a:prstGeom>
          <a:noFill/>
        </p:spPr>
        <p:txBody>
          <a:bodyPr wrap="square" rtlCol="0">
            <a:spAutoFit/>
          </a:bodyPr>
          <a:lstStyle/>
          <a:p>
            <a:r>
              <a:rPr lang="en-US" sz="1491"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6192420" y="2792629"/>
            <a:ext cx="248793" cy="22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6217190" y="4046183"/>
            <a:ext cx="3324240" cy="1141338"/>
          </a:xfrm>
          <a:prstGeom prst="rect">
            <a:avLst/>
          </a:prstGeom>
          <a:noFill/>
        </p:spPr>
        <p:txBody>
          <a:bodyPr wrap="square" rtlCol="0">
            <a:spAutoFit/>
          </a:bodyPr>
          <a:lstStyle/>
          <a:p>
            <a:r>
              <a:rPr lang="en-US" sz="1704"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6217191" y="5211707"/>
            <a:ext cx="3515271" cy="1665841"/>
          </a:xfrm>
          <a:prstGeom prst="rect">
            <a:avLst/>
          </a:prstGeom>
          <a:noFill/>
        </p:spPr>
        <p:txBody>
          <a:bodyPr wrap="square" rtlCol="0">
            <a:spAutoFit/>
          </a:bodyPr>
          <a:lstStyle/>
          <a:p>
            <a:r>
              <a:rPr lang="en-US" sz="1704"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02259" y="5039189"/>
            <a:ext cx="5594993" cy="1987082"/>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In the case of the light chain, the variable region is generated by VJ joining.</a:t>
            </a:r>
          </a:p>
          <a:p>
            <a:pPr marL="304324" indent="-304324">
              <a:buFont typeface="Arial" panose="020B0604020202020204" pitchFamily="34" charset="0"/>
              <a:buChar char="•"/>
            </a:pPr>
            <a:r>
              <a:rPr lang="en-US" sz="20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2000" dirty="0">
                <a:latin typeface="Arial" panose="020B0604020202020204" pitchFamily="34" charset="0"/>
              </a:rPr>
              <a:t>This is a permanent change to the DNA (</a:t>
            </a:r>
            <a:r>
              <a:rPr lang="en-US" sz="2000" b="1" i="1" dirty="0">
                <a:latin typeface="Arial" panose="020B0604020202020204" pitchFamily="34" charset="0"/>
              </a:rPr>
              <a:t>genome)</a:t>
            </a:r>
            <a:r>
              <a:rPr lang="en-US" sz="20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02259" y="24210"/>
            <a:ext cx="7912843"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698052"/>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759134" y="3026689"/>
            <a:ext cx="2850871" cy="551177"/>
          </a:xfrm>
          <a:prstGeom prst="rect">
            <a:avLst/>
          </a:prstGeom>
          <a:noFill/>
        </p:spPr>
        <p:txBody>
          <a:bodyPr wrap="square" rtlCol="0">
            <a:spAutoFit/>
          </a:bodyPr>
          <a:lstStyle/>
          <a:p>
            <a:r>
              <a:rPr lang="en-US" sz="1491"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6228798" y="3686038"/>
            <a:ext cx="2287806"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622596" y="2541823"/>
            <a:ext cx="1122423"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708363" y="1750839"/>
            <a:ext cx="3207460" cy="458673"/>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549" y="295197"/>
            <a:ext cx="2232698" cy="3107617"/>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9541429" y="376445"/>
            <a:ext cx="196693" cy="11361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738122" y="701049"/>
            <a:ext cx="689055" cy="24345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9541429" y="1417624"/>
            <a:ext cx="1215216" cy="15802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102475" y="1472719"/>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482558" y="1464105"/>
            <a:ext cx="877163" cy="321755"/>
          </a:xfrm>
          <a:prstGeom prst="rect">
            <a:avLst/>
          </a:prstGeom>
          <a:solidFill>
            <a:schemeClr val="bg1"/>
          </a:solidFill>
        </p:spPr>
        <p:txBody>
          <a:bodyPr wrap="none" rtlCol="0">
            <a:spAutoFit/>
          </a:bodyPr>
          <a:lstStyle/>
          <a:p>
            <a:r>
              <a:rPr lang="en-US" sz="1491" dirty="0">
                <a:latin typeface="Arial" panose="020B0604020202020204" pitchFamily="34" charset="0"/>
                <a:sym typeface="Wingdings" panose="05000000000000000000" pitchFamily="2" charset="2"/>
              </a:rPr>
              <a:t>1</a:t>
            </a:r>
            <a:r>
              <a:rPr lang="en-US" sz="1491" dirty="0">
                <a:latin typeface="Arial" panose="020B0604020202020204" pitchFamily="34" charset="0"/>
              </a:rPr>
              <a:t>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4046110" y="2409409"/>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915544" y="1832026"/>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719171" y="1827821"/>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Date Placeholder 5">
            <a:extLst>
              <a:ext uri="{FF2B5EF4-FFF2-40B4-BE49-F238E27FC236}">
                <a16:creationId xmlns:a16="http://schemas.microsoft.com/office/drawing/2014/main" id="{8E28DC9E-744F-E0D1-8964-36FFE8E0CCA7}"/>
              </a:ext>
            </a:extLst>
          </p:cNvPr>
          <p:cNvSpPr>
            <a:spLocks noGrp="1"/>
          </p:cNvSpPr>
          <p:nvPr>
            <p:ph type="dt" sz="half" idx="10"/>
          </p:nvPr>
        </p:nvSpPr>
        <p:spPr/>
        <p:txBody>
          <a:bodyPr/>
          <a:lstStyle/>
          <a:p>
            <a:fld id="{00022302-AD31-4B6B-B865-45DA18732673}" type="datetime1">
              <a:rPr lang="en-US" smtClean="0"/>
              <a:t>9/7/2024</a:t>
            </a:fld>
            <a:endParaRPr lang="en-US"/>
          </a:p>
        </p:txBody>
      </p:sp>
      <p:sp>
        <p:nvSpPr>
          <p:cNvPr id="8" name="Footer Placeholder 7">
            <a:extLst>
              <a:ext uri="{FF2B5EF4-FFF2-40B4-BE49-F238E27FC236}">
                <a16:creationId xmlns:a16="http://schemas.microsoft.com/office/drawing/2014/main" id="{89E93309-6FD2-FB64-EDD2-F2A2C3099F9A}"/>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A530259E-40AC-B1A3-83F5-FE1FAAD165FB}"/>
              </a:ext>
            </a:extLst>
          </p:cNvPr>
          <p:cNvSpPr>
            <a:spLocks noGrp="1"/>
          </p:cNvSpPr>
          <p:nvPr>
            <p:ph type="sldNum" sz="quarter" idx="12"/>
          </p:nvPr>
        </p:nvSpPr>
        <p:spPr/>
        <p:txBody>
          <a:bodyPr/>
          <a:lstStyle/>
          <a:p>
            <a:fld id="{DC3BB032-4020-48F4-953B-341806DC4A2B}" type="slidenum">
              <a:rPr lang="en-US" smtClean="0"/>
              <a:t>37</a:t>
            </a:fld>
            <a:endParaRPr lang="en-US"/>
          </a:p>
        </p:txBody>
      </p:sp>
    </p:spTree>
    <p:extLst>
      <p:ext uri="{BB962C8B-B14F-4D97-AF65-F5344CB8AC3E}">
        <p14:creationId xmlns:p14="http://schemas.microsoft.com/office/powerpoint/2010/main" val="2149307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1029459" y="53454"/>
            <a:ext cx="196729" cy="4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381" tIns="48691" rIns="97381" bIns="48691" numCol="1" anchor="ctr" anchorCtr="0" compatLnSpc="1">
            <a:prstTxWarp prst="textNoShape">
              <a:avLst/>
            </a:prstTxWarp>
            <a:spAutoFit/>
          </a:bodyPr>
          <a:lstStyle/>
          <a:p>
            <a:endParaRPr lang="en-US" sz="2052"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nvGraphicFramePr>
        <p:xfrm>
          <a:off x="371929" y="790429"/>
          <a:ext cx="8807340" cy="1676389"/>
        </p:xfrm>
        <a:graphic>
          <a:graphicData uri="http://schemas.openxmlformats.org/presentationml/2006/ole">
            <mc:AlternateContent xmlns:mc="http://schemas.openxmlformats.org/markup-compatibility/2006">
              <mc:Choice xmlns:v="urn:schemas-microsoft-com:vml" Requires="v">
                <p:oleObj name="MDLDrawObject Class" r:id="rId2" imgW="10039264" imgH="1542656" progId="MDLDrawOLE.MDLDrawObject.1">
                  <p:embed/>
                </p:oleObj>
              </mc:Choice>
              <mc:Fallback>
                <p:oleObj name="MDLDrawObject Class" r:id="rId2" imgW="10039264" imgH="1542656"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71929" y="790429"/>
                        <a:ext cx="8807340" cy="1676389"/>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445143" y="1355688"/>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93582" y="1694035"/>
            <a:ext cx="11831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422849" y="2957301"/>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6981758" y="2983309"/>
            <a:ext cx="1496630" cy="354584"/>
          </a:xfrm>
          <a:prstGeom prst="rect">
            <a:avLst/>
          </a:prstGeom>
          <a:noFill/>
        </p:spPr>
        <p:txBody>
          <a:bodyPr wrap="square" rtlCol="0">
            <a:spAutoFit/>
          </a:bodyPr>
          <a:lstStyle/>
          <a:p>
            <a:r>
              <a:rPr lang="en-US" sz="1704"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981758" y="3770905"/>
            <a:ext cx="1496629" cy="616836"/>
          </a:xfrm>
          <a:prstGeom prst="rect">
            <a:avLst/>
          </a:prstGeom>
          <a:noFill/>
        </p:spPr>
        <p:txBody>
          <a:bodyPr wrap="square" rtlCol="0">
            <a:spAutoFit/>
          </a:bodyPr>
          <a:lstStyle/>
          <a:p>
            <a:r>
              <a:rPr lang="en-US" sz="1704" dirty="0">
                <a:latin typeface="Arial" panose="020B0604020202020204" pitchFamily="34" charset="0"/>
              </a:rPr>
              <a:t>mRNA Splicing</a:t>
            </a:r>
          </a:p>
        </p:txBody>
      </p:sp>
      <p:sp>
        <p:nvSpPr>
          <p:cNvPr id="16" name="TextBox 15">
            <a:extLst>
              <a:ext uri="{FF2B5EF4-FFF2-40B4-BE49-F238E27FC236}">
                <a16:creationId xmlns:a16="http://schemas.microsoft.com/office/drawing/2014/main" id="{0D88DA5D-525C-4BC9-BFB0-2C4F2EC384A5}"/>
              </a:ext>
            </a:extLst>
          </p:cNvPr>
          <p:cNvSpPr txBox="1"/>
          <p:nvPr/>
        </p:nvSpPr>
        <p:spPr>
          <a:xfrm>
            <a:off x="7083060" y="4550362"/>
            <a:ext cx="1294024" cy="354584"/>
          </a:xfrm>
          <a:prstGeom prst="rect">
            <a:avLst/>
          </a:prstGeom>
          <a:noFill/>
        </p:spPr>
        <p:txBody>
          <a:bodyPr wrap="square" rtlCol="0">
            <a:spAutoFit/>
          </a:bodyPr>
          <a:lstStyle/>
          <a:p>
            <a:r>
              <a:rPr lang="en-US" sz="1704"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864048" y="5681041"/>
            <a:ext cx="4947188" cy="354584"/>
          </a:xfrm>
          <a:prstGeom prst="rect">
            <a:avLst/>
          </a:prstGeom>
          <a:noFill/>
        </p:spPr>
        <p:txBody>
          <a:bodyPr wrap="none" rtlCol="0">
            <a:spAutoFit/>
          </a:bodyPr>
          <a:lstStyle/>
          <a:p>
            <a:r>
              <a:rPr lang="en-US" sz="1704" dirty="0">
                <a:latin typeface="Arial" panose="020B0604020202020204" pitchFamily="34" charset="0"/>
              </a:rPr>
              <a:t>Export to cell surface (ER -&gt;  </a:t>
            </a:r>
            <a:r>
              <a:rPr lang="en-US" sz="1704" dirty="0" err="1">
                <a:latin typeface="Arial" panose="020B0604020202020204" pitchFamily="34" charset="0"/>
              </a:rPr>
              <a:t>golgi</a:t>
            </a:r>
            <a:r>
              <a:rPr lang="en-US" sz="1704"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422849" y="3687660"/>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422849" y="4521959"/>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744554" y="5650451"/>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880729" y="4127310"/>
            <a:ext cx="4293399" cy="2506003"/>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9495130" y="2271799"/>
            <a:ext cx="2495875" cy="356914"/>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53201" y="2207830"/>
            <a:ext cx="1810826" cy="1039708"/>
          </a:xfrm>
          <a:prstGeom prst="rect">
            <a:avLst/>
          </a:prstGeom>
          <a:noFill/>
        </p:spPr>
        <p:txBody>
          <a:bodyPr wrap="square" rtlCol="0">
            <a:spAutoFit/>
          </a:bodyPr>
          <a:lstStyle/>
          <a:p>
            <a:r>
              <a:rPr lang="en-US" sz="2052"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1133373" y="1624330"/>
            <a:ext cx="1810826" cy="1039708"/>
          </a:xfrm>
          <a:prstGeom prst="rect">
            <a:avLst/>
          </a:prstGeom>
          <a:noFill/>
        </p:spPr>
        <p:txBody>
          <a:bodyPr wrap="square" rtlCol="0">
            <a:spAutoFit/>
          </a:bodyPr>
          <a:lstStyle/>
          <a:p>
            <a:r>
              <a:rPr lang="en-US" sz="2052"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993627" y="1258914"/>
            <a:ext cx="4584780" cy="349563"/>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10286016" y="1533117"/>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446928"/>
            <a:ext cx="1324402" cy="408125"/>
          </a:xfrm>
          <a:prstGeom prst="rect">
            <a:avLst/>
          </a:prstGeom>
          <a:noFill/>
        </p:spPr>
        <p:txBody>
          <a:bodyPr wrap="none" rtlCol="0">
            <a:spAutoFit/>
          </a:bodyPr>
          <a:lstStyle/>
          <a:p>
            <a:r>
              <a:rPr lang="en-US" sz="2052"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9206" y="1693046"/>
            <a:ext cx="899605" cy="408125"/>
          </a:xfrm>
          <a:prstGeom prst="rect">
            <a:avLst/>
          </a:prstGeom>
          <a:noFill/>
        </p:spPr>
        <p:txBody>
          <a:bodyPr wrap="none" rtlCol="0">
            <a:spAutoFit/>
          </a:bodyPr>
          <a:lstStyle/>
          <a:p>
            <a:r>
              <a:rPr lang="en-US" sz="2052"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10319011" y="2774838"/>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10319011" y="350519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10319011" y="4339496"/>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993627" y="4910913"/>
            <a:ext cx="2292389" cy="65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518269" y="5004732"/>
            <a:ext cx="2043045" cy="54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389897" y="89315"/>
            <a:ext cx="7436651" cy="485646"/>
          </a:xfrm>
          <a:prstGeom prst="rect">
            <a:avLst/>
          </a:prstGeom>
          <a:noFill/>
        </p:spPr>
        <p:txBody>
          <a:bodyPr wrap="none" rtlCol="0">
            <a:spAutoFit/>
          </a:bodyPr>
          <a:lstStyle/>
          <a:p>
            <a:r>
              <a:rPr lang="en-US" sz="2556" dirty="0">
                <a:latin typeface="Arial" panose="020B0604020202020204" pitchFamily="34" charset="0"/>
              </a:rPr>
              <a:t>Antibody Production – From Stem Cells to B-Cells</a:t>
            </a:r>
          </a:p>
        </p:txBody>
      </p:sp>
      <p:sp>
        <p:nvSpPr>
          <p:cNvPr id="13" name="Date Placeholder 12">
            <a:extLst>
              <a:ext uri="{FF2B5EF4-FFF2-40B4-BE49-F238E27FC236}">
                <a16:creationId xmlns:a16="http://schemas.microsoft.com/office/drawing/2014/main" id="{FE173D27-AAC8-BD5F-D247-3110AF2E1DFF}"/>
              </a:ext>
            </a:extLst>
          </p:cNvPr>
          <p:cNvSpPr>
            <a:spLocks noGrp="1"/>
          </p:cNvSpPr>
          <p:nvPr>
            <p:ph type="dt" sz="half" idx="10"/>
          </p:nvPr>
        </p:nvSpPr>
        <p:spPr/>
        <p:txBody>
          <a:bodyPr/>
          <a:lstStyle/>
          <a:p>
            <a:fld id="{DB3B20EF-0F4F-4AD8-B6FC-A142D1AD36BB}" type="datetime1">
              <a:rPr lang="en-US" smtClean="0"/>
              <a:t>9/7/2024</a:t>
            </a:fld>
            <a:endParaRPr lang="en-US"/>
          </a:p>
        </p:txBody>
      </p:sp>
      <p:sp>
        <p:nvSpPr>
          <p:cNvPr id="24" name="Footer Placeholder 23">
            <a:extLst>
              <a:ext uri="{FF2B5EF4-FFF2-40B4-BE49-F238E27FC236}">
                <a16:creationId xmlns:a16="http://schemas.microsoft.com/office/drawing/2014/main" id="{7BA2C902-4F4F-287B-6658-63DBAB7D861B}"/>
              </a:ext>
            </a:extLst>
          </p:cNvPr>
          <p:cNvSpPr>
            <a:spLocks noGrp="1"/>
          </p:cNvSpPr>
          <p:nvPr>
            <p:ph type="ftr" sz="quarter" idx="11"/>
          </p:nvPr>
        </p:nvSpPr>
        <p:spPr/>
        <p:txBody>
          <a:bodyPr/>
          <a:lstStyle/>
          <a:p>
            <a:r>
              <a:rPr lang="en-US"/>
              <a:t>Drugs and Disease F2024 - Lecture 4</a:t>
            </a:r>
          </a:p>
        </p:txBody>
      </p:sp>
      <p:sp>
        <p:nvSpPr>
          <p:cNvPr id="33" name="Slide Number Placeholder 32">
            <a:extLst>
              <a:ext uri="{FF2B5EF4-FFF2-40B4-BE49-F238E27FC236}">
                <a16:creationId xmlns:a16="http://schemas.microsoft.com/office/drawing/2014/main" id="{44B0B62B-E98E-5599-A0C1-BADEC363DE42}"/>
              </a:ext>
            </a:extLst>
          </p:cNvPr>
          <p:cNvSpPr>
            <a:spLocks noGrp="1"/>
          </p:cNvSpPr>
          <p:nvPr>
            <p:ph type="sldNum" sz="quarter" idx="12"/>
          </p:nvPr>
        </p:nvSpPr>
        <p:spPr/>
        <p:txBody>
          <a:bodyPr/>
          <a:lstStyle/>
          <a:p>
            <a:fld id="{DC3BB032-4020-48F4-953B-341806DC4A2B}" type="slidenum">
              <a:rPr lang="en-US" smtClean="0"/>
              <a:t>38</a:t>
            </a:fld>
            <a:endParaRPr lang="en-US"/>
          </a:p>
        </p:txBody>
      </p:sp>
    </p:spTree>
    <p:extLst>
      <p:ext uri="{BB962C8B-B14F-4D97-AF65-F5344CB8AC3E}">
        <p14:creationId xmlns:p14="http://schemas.microsoft.com/office/powerpoint/2010/main" val="3504491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D233BE7-BBCB-7B0C-2C42-E5A2B5117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230" y="2231975"/>
            <a:ext cx="7885702" cy="4287850"/>
          </a:xfrm>
          <a:prstGeom prst="rect">
            <a:avLst/>
          </a:prstGeom>
        </p:spPr>
      </p:pic>
      <p:sp>
        <p:nvSpPr>
          <p:cNvPr id="5" name="Rectangle 4"/>
          <p:cNvSpPr/>
          <p:nvPr/>
        </p:nvSpPr>
        <p:spPr>
          <a:xfrm>
            <a:off x="3513484" y="656278"/>
            <a:ext cx="4296880" cy="354584"/>
          </a:xfrm>
          <a:prstGeom prst="rect">
            <a:avLst/>
          </a:prstGeom>
        </p:spPr>
        <p:txBody>
          <a:bodyPr wrap="square">
            <a:spAutoFit/>
          </a:bodyPr>
          <a:lstStyle/>
          <a:p>
            <a:r>
              <a:rPr lang="en-US" sz="1704"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1081881" y="137471"/>
            <a:ext cx="7746185" cy="485646"/>
          </a:xfrm>
          <a:prstGeom prst="rect">
            <a:avLst/>
          </a:prstGeom>
        </p:spPr>
        <p:txBody>
          <a:bodyPr wrap="square">
            <a:spAutoFit/>
          </a:bodyPr>
          <a:lstStyle/>
          <a:p>
            <a:r>
              <a:rPr lang="en-US" sz="2556" dirty="0">
                <a:latin typeface="Arial" panose="020B0604020202020204" pitchFamily="34" charset="0"/>
                <a:ea typeface="Comic Sans MS" charset="0"/>
                <a:cs typeface="Arial" panose="020B0604020202020204" pitchFamily="34" charset="0"/>
              </a:rPr>
              <a:t>Antigen Capture by B-Cells - Endocytic Pathways</a:t>
            </a:r>
          </a:p>
        </p:txBody>
      </p:sp>
      <p:sp>
        <p:nvSpPr>
          <p:cNvPr id="2" name="Rectangle 1"/>
          <p:cNvSpPr/>
          <p:nvPr/>
        </p:nvSpPr>
        <p:spPr>
          <a:xfrm>
            <a:off x="8602008" y="6706225"/>
            <a:ext cx="1379567" cy="486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9" name="TextBox 8">
            <a:extLst>
              <a:ext uri="{FF2B5EF4-FFF2-40B4-BE49-F238E27FC236}">
                <a16:creationId xmlns:a16="http://schemas.microsoft.com/office/drawing/2014/main" id="{86EC75E0-CF8C-4991-9C3C-3417C7758AC0}"/>
              </a:ext>
            </a:extLst>
          </p:cNvPr>
          <p:cNvSpPr txBox="1"/>
          <p:nvPr/>
        </p:nvSpPr>
        <p:spPr>
          <a:xfrm>
            <a:off x="63116" y="3602609"/>
            <a:ext cx="3727600" cy="3400931"/>
          </a:xfrm>
          <a:prstGeom prst="rect">
            <a:avLst/>
          </a:prstGeom>
          <a:noFill/>
        </p:spPr>
        <p:txBody>
          <a:bodyPr wrap="square" rtlCol="0">
            <a:spAutoFit/>
          </a:bodyPr>
          <a:lstStyle/>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binds to variable domains of antibody on the BCR (B-cell receptor)</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is internalized and digested into peptides</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Peptides are loaded on to class II MHC</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Peptide-MHC displayed on membrane for  presentation to T-cells</a:t>
            </a:r>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926612" y="205411"/>
            <a:ext cx="3869919" cy="2823041"/>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5394480" y="6563026"/>
            <a:ext cx="6492081" cy="408125"/>
          </a:xfrm>
          <a:prstGeom prst="rect">
            <a:avLst/>
          </a:prstGeom>
          <a:noFill/>
        </p:spPr>
        <p:txBody>
          <a:bodyPr wrap="square">
            <a:spAutoFit/>
          </a:bodyPr>
          <a:lstStyle/>
          <a:p>
            <a:r>
              <a:rPr lang="en-US" sz="2052" i="1" dirty="0">
                <a:latin typeface="Arial" panose="020B0604020202020204" pitchFamily="34" charset="0"/>
              </a:rPr>
              <a:t>Journal of Cell Science</a:t>
            </a:r>
            <a:r>
              <a:rPr lang="en-US" sz="2052" dirty="0">
                <a:latin typeface="Arial" panose="020B0604020202020204" pitchFamily="34" charset="0"/>
              </a:rPr>
              <a:t> </a:t>
            </a:r>
            <a:r>
              <a:rPr lang="en-US" sz="2052" dirty="0" err="1">
                <a:latin typeface="Arial" panose="020B0604020202020204" pitchFamily="34" charset="0"/>
              </a:rPr>
              <a:t>doi</a:t>
            </a:r>
            <a:r>
              <a:rPr lang="en-US" sz="2052" dirty="0">
                <a:latin typeface="Arial" panose="020B0604020202020204" pitchFamily="34" charset="0"/>
              </a:rPr>
              <a:t>: </a:t>
            </a:r>
            <a:r>
              <a:rPr lang="en-US" sz="2052" dirty="0">
                <a:solidFill>
                  <a:srgbClr val="BC2635"/>
                </a:solidFill>
                <a:latin typeface="Arial" panose="020B0604020202020204" pitchFamily="34" charset="0"/>
                <a:hlinkClick r:id="rId7"/>
              </a:rPr>
              <a:t>10.1242/jcs.235192</a:t>
            </a:r>
            <a:endParaRPr lang="en-US" sz="2052" dirty="0">
              <a:latin typeface="Arial" panose="020B0604020202020204" pitchFamily="34" charset="0"/>
            </a:endParaRPr>
          </a:p>
        </p:txBody>
      </p:sp>
      <p:sp>
        <p:nvSpPr>
          <p:cNvPr id="4" name="TextBox 3">
            <a:extLst>
              <a:ext uri="{FF2B5EF4-FFF2-40B4-BE49-F238E27FC236}">
                <a16:creationId xmlns:a16="http://schemas.microsoft.com/office/drawing/2014/main" id="{06D12E8F-9FA6-5B57-2443-C99BFA6E9158}"/>
              </a:ext>
            </a:extLst>
          </p:cNvPr>
          <p:cNvSpPr txBox="1"/>
          <p:nvPr/>
        </p:nvSpPr>
        <p:spPr>
          <a:xfrm>
            <a:off x="10062726" y="3135580"/>
            <a:ext cx="2733805" cy="3566041"/>
          </a:xfrm>
          <a:prstGeom prst="rect">
            <a:avLst/>
          </a:prstGeom>
          <a:noFill/>
        </p:spPr>
        <p:txBody>
          <a:bodyPr wrap="square" rtlCol="0">
            <a:spAutoFit/>
          </a:bodyPr>
          <a:lstStyle/>
          <a:p>
            <a:r>
              <a:rPr lang="en-US" sz="2052" dirty="0"/>
              <a:t>Bacteria labeled with Green fluorescent protein. </a:t>
            </a:r>
          </a:p>
          <a:p>
            <a:pPr marL="514350" indent="-514350">
              <a:buFont typeface="+mj-lt"/>
              <a:buAutoNum type="romanUcPeriod"/>
            </a:pPr>
            <a:r>
              <a:rPr lang="en-US" sz="2052" dirty="0"/>
              <a:t>Capture of the bacteria</a:t>
            </a:r>
          </a:p>
          <a:p>
            <a:pPr marL="514350" indent="-514350">
              <a:buFont typeface="+mj-lt"/>
              <a:buAutoNum type="romanUcPeriod"/>
            </a:pPr>
            <a:r>
              <a:rPr lang="en-US" sz="2052" dirty="0"/>
              <a:t>Internalization (endocytosis)</a:t>
            </a:r>
          </a:p>
          <a:p>
            <a:pPr marL="514350" indent="-514350">
              <a:buFont typeface="+mj-lt"/>
              <a:buAutoNum type="romanUcPeriod"/>
            </a:pPr>
            <a:r>
              <a:rPr lang="en-US" sz="2052" dirty="0"/>
              <a:t>Degradation of the bacterial proteins, producing peptides.</a:t>
            </a:r>
          </a:p>
        </p:txBody>
      </p:sp>
      <p:sp>
        <p:nvSpPr>
          <p:cNvPr id="12" name="Date Placeholder 11">
            <a:extLst>
              <a:ext uri="{FF2B5EF4-FFF2-40B4-BE49-F238E27FC236}">
                <a16:creationId xmlns:a16="http://schemas.microsoft.com/office/drawing/2014/main" id="{64B48C6F-963C-7B06-AF22-6D8E75F8F0BC}"/>
              </a:ext>
            </a:extLst>
          </p:cNvPr>
          <p:cNvSpPr>
            <a:spLocks noGrp="1"/>
          </p:cNvSpPr>
          <p:nvPr>
            <p:ph type="dt" sz="half" idx="10"/>
          </p:nvPr>
        </p:nvSpPr>
        <p:spPr/>
        <p:txBody>
          <a:bodyPr/>
          <a:lstStyle/>
          <a:p>
            <a:fld id="{088CDD9B-ADAC-45DA-A933-986CDAF74EFF}" type="datetime1">
              <a:rPr lang="en-US" smtClean="0"/>
              <a:t>9/7/2024</a:t>
            </a:fld>
            <a:endParaRPr lang="en-US"/>
          </a:p>
        </p:txBody>
      </p:sp>
      <p:sp>
        <p:nvSpPr>
          <p:cNvPr id="13" name="Footer Placeholder 12">
            <a:extLst>
              <a:ext uri="{FF2B5EF4-FFF2-40B4-BE49-F238E27FC236}">
                <a16:creationId xmlns:a16="http://schemas.microsoft.com/office/drawing/2014/main" id="{3A87A716-8608-C304-D910-7CDFF89CCE67}"/>
              </a:ext>
            </a:extLst>
          </p:cNvPr>
          <p:cNvSpPr>
            <a:spLocks noGrp="1"/>
          </p:cNvSpPr>
          <p:nvPr>
            <p:ph type="ftr" sz="quarter" idx="11"/>
          </p:nvPr>
        </p:nvSpPr>
        <p:spPr/>
        <p:txBody>
          <a:bodyPr/>
          <a:lstStyle/>
          <a:p>
            <a:r>
              <a:rPr lang="en-US"/>
              <a:t>Drugs and Disease F2024 - Lecture 4</a:t>
            </a:r>
          </a:p>
        </p:txBody>
      </p:sp>
      <p:sp>
        <p:nvSpPr>
          <p:cNvPr id="14" name="Slide Number Placeholder 13">
            <a:extLst>
              <a:ext uri="{FF2B5EF4-FFF2-40B4-BE49-F238E27FC236}">
                <a16:creationId xmlns:a16="http://schemas.microsoft.com/office/drawing/2014/main" id="{795986DE-05B1-3DA3-22AD-E996BDC8B15F}"/>
              </a:ext>
            </a:extLst>
          </p:cNvPr>
          <p:cNvSpPr>
            <a:spLocks noGrp="1"/>
          </p:cNvSpPr>
          <p:nvPr>
            <p:ph type="sldNum" sz="quarter" idx="12"/>
          </p:nvPr>
        </p:nvSpPr>
        <p:spPr/>
        <p:txBody>
          <a:bodyPr/>
          <a:lstStyle/>
          <a:p>
            <a:fld id="{DC3BB032-4020-48F4-953B-341806DC4A2B}" type="slidenum">
              <a:rPr lang="en-US" smtClean="0"/>
              <a:t>39</a:t>
            </a:fld>
            <a:endParaRPr lang="en-US"/>
          </a:p>
        </p:txBody>
      </p:sp>
      <p:graphicFrame>
        <p:nvGraphicFramePr>
          <p:cNvPr id="6" name="Object 5">
            <a:extLst>
              <a:ext uri="{FF2B5EF4-FFF2-40B4-BE49-F238E27FC236}">
                <a16:creationId xmlns:a16="http://schemas.microsoft.com/office/drawing/2014/main" id="{E634150A-1782-5118-1532-246D3E175743}"/>
              </a:ext>
            </a:extLst>
          </p:cNvPr>
          <p:cNvGraphicFramePr>
            <a:graphicFrameLocks noChangeAspect="1"/>
          </p:cNvGraphicFramePr>
          <p:nvPr>
            <p:extLst>
              <p:ext uri="{D42A27DB-BD31-4B8C-83A1-F6EECF244321}">
                <p14:modId xmlns:p14="http://schemas.microsoft.com/office/powerpoint/2010/main" val="4293415362"/>
              </p:ext>
            </p:extLst>
          </p:nvPr>
        </p:nvGraphicFramePr>
        <p:xfrm>
          <a:off x="487363" y="674688"/>
          <a:ext cx="1355725" cy="2884487"/>
        </p:xfrm>
        <a:graphic>
          <a:graphicData uri="http://schemas.openxmlformats.org/presentationml/2006/ole">
            <mc:AlternateContent xmlns:mc="http://schemas.openxmlformats.org/markup-compatibility/2006">
              <mc:Choice xmlns:v="urn:schemas-microsoft-com:vml" Requires="v">
                <p:oleObj name="MDLDrawObject Class" r:id="rId8" imgW="2227703" imgH="4733202" progId="MDLDrawOLE.MDLDrawObject.1">
                  <p:embed/>
                </p:oleObj>
              </mc:Choice>
              <mc:Fallback>
                <p:oleObj name="MDLDrawObject Class" r:id="rId8" imgW="2227703" imgH="4733202"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9"/>
                      <a:stretch>
                        <a:fillRect/>
                      </a:stretch>
                    </p:blipFill>
                    <p:spPr>
                      <a:xfrm>
                        <a:off x="487363" y="674688"/>
                        <a:ext cx="1355725" cy="2884487"/>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97A3A62C-2A7C-8BBF-0804-068ACC101422}"/>
              </a:ext>
            </a:extLst>
          </p:cNvPr>
          <p:cNvGrpSpPr/>
          <p:nvPr/>
        </p:nvGrpSpPr>
        <p:grpSpPr>
          <a:xfrm>
            <a:off x="5908041" y="2415772"/>
            <a:ext cx="391475" cy="407895"/>
            <a:chOff x="7804382" y="1486052"/>
            <a:chExt cx="391475" cy="407895"/>
          </a:xfrm>
        </p:grpSpPr>
        <p:sp>
          <p:nvSpPr>
            <p:cNvPr id="11" name="Oval 10">
              <a:extLst>
                <a:ext uri="{FF2B5EF4-FFF2-40B4-BE49-F238E27FC236}">
                  <a16:creationId xmlns:a16="http://schemas.microsoft.com/office/drawing/2014/main" id="{1E989616-C42B-18AF-B922-0E83497C04A7}"/>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4AAFE7-A9E0-A766-B546-9DEF646123CC}"/>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A49D8E38-902B-FCBE-ABD0-07B5D04B4281}"/>
              </a:ext>
            </a:extLst>
          </p:cNvPr>
          <p:cNvGrpSpPr/>
          <p:nvPr/>
        </p:nvGrpSpPr>
        <p:grpSpPr>
          <a:xfrm>
            <a:off x="5198742" y="3856037"/>
            <a:ext cx="391475" cy="407895"/>
            <a:chOff x="7804382" y="1486052"/>
            <a:chExt cx="391475" cy="407895"/>
          </a:xfrm>
        </p:grpSpPr>
        <p:sp>
          <p:nvSpPr>
            <p:cNvPr id="18" name="Oval 17">
              <a:extLst>
                <a:ext uri="{FF2B5EF4-FFF2-40B4-BE49-F238E27FC236}">
                  <a16:creationId xmlns:a16="http://schemas.microsoft.com/office/drawing/2014/main" id="{7F8661F1-CE9B-C064-CC6E-717B346C3A06}"/>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9F6941-CB11-1ED1-A4DC-9B1804EFDFF4}"/>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2</a:t>
              </a:r>
            </a:p>
          </p:txBody>
        </p:sp>
      </p:grpSp>
      <p:grpSp>
        <p:nvGrpSpPr>
          <p:cNvPr id="20" name="Group 19">
            <a:extLst>
              <a:ext uri="{FF2B5EF4-FFF2-40B4-BE49-F238E27FC236}">
                <a16:creationId xmlns:a16="http://schemas.microsoft.com/office/drawing/2014/main" id="{9577B28D-83AF-3E31-9A7D-14211F3FAD1F}"/>
              </a:ext>
            </a:extLst>
          </p:cNvPr>
          <p:cNvGrpSpPr/>
          <p:nvPr/>
        </p:nvGrpSpPr>
        <p:grpSpPr>
          <a:xfrm>
            <a:off x="5940112" y="5318441"/>
            <a:ext cx="391475" cy="407895"/>
            <a:chOff x="7804382" y="1486052"/>
            <a:chExt cx="391475" cy="407895"/>
          </a:xfrm>
        </p:grpSpPr>
        <p:sp>
          <p:nvSpPr>
            <p:cNvPr id="21" name="Oval 20">
              <a:extLst>
                <a:ext uri="{FF2B5EF4-FFF2-40B4-BE49-F238E27FC236}">
                  <a16:creationId xmlns:a16="http://schemas.microsoft.com/office/drawing/2014/main" id="{E6D7B439-90A5-9A6F-CC5B-F3DE80DECA83}"/>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1B0515-78CF-AA30-ABFE-CCC6ED85FB0A}"/>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3</a:t>
              </a:r>
            </a:p>
          </p:txBody>
        </p:sp>
      </p:grpSp>
      <p:grpSp>
        <p:nvGrpSpPr>
          <p:cNvPr id="23" name="Group 22">
            <a:extLst>
              <a:ext uri="{FF2B5EF4-FFF2-40B4-BE49-F238E27FC236}">
                <a16:creationId xmlns:a16="http://schemas.microsoft.com/office/drawing/2014/main" id="{FA483620-C609-3C53-8604-80FE57FA7341}"/>
              </a:ext>
            </a:extLst>
          </p:cNvPr>
          <p:cNvGrpSpPr/>
          <p:nvPr/>
        </p:nvGrpSpPr>
        <p:grpSpPr>
          <a:xfrm>
            <a:off x="7711281" y="2599295"/>
            <a:ext cx="391475" cy="407895"/>
            <a:chOff x="7804382" y="1486052"/>
            <a:chExt cx="391475" cy="407895"/>
          </a:xfrm>
        </p:grpSpPr>
        <p:sp>
          <p:nvSpPr>
            <p:cNvPr id="24" name="Oval 23">
              <a:extLst>
                <a:ext uri="{FF2B5EF4-FFF2-40B4-BE49-F238E27FC236}">
                  <a16:creationId xmlns:a16="http://schemas.microsoft.com/office/drawing/2014/main" id="{197B3EC5-AE9B-584C-D1AC-1D884477519F}"/>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A782A4-DDC9-9358-0CB2-4CEB5E8BBD92}"/>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4</a:t>
              </a:r>
            </a:p>
          </p:txBody>
        </p:sp>
      </p:gr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886" y="24981"/>
            <a:ext cx="4257512" cy="2380240"/>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26183" y="2648803"/>
            <a:ext cx="7467600" cy="4247317"/>
          </a:xfrm>
          <a:prstGeom prst="rect">
            <a:avLst/>
          </a:prstGeom>
        </p:spPr>
        <p:txBody>
          <a:bodyPr wrap="square">
            <a:spAutoFit/>
          </a:bodyPr>
          <a:lstStyle/>
          <a:p>
            <a:pPr marL="184281" indent="-184281"/>
            <a:r>
              <a:rPr lang="en-US" sz="1800" dirty="0"/>
              <a:t>• CAG – at least 10 diseases (Huntington disease, spinal and bulbar muscular atrophy, </a:t>
            </a:r>
            <a:r>
              <a:rPr lang="en-US" sz="1800" dirty="0" err="1"/>
              <a:t>dentatorubral-pallidoluysian</a:t>
            </a:r>
            <a:r>
              <a:rPr lang="en-US" sz="1800" dirty="0"/>
              <a:t> atrophy and seven SCAs)</a:t>
            </a:r>
          </a:p>
          <a:p>
            <a:pPr marL="184281" indent="-184281"/>
            <a:r>
              <a:rPr lang="en-US" sz="1800" dirty="0"/>
              <a:t>• CGG – fragile X, fragile X tremor ataxia syndrome, other fragile sites (GCC, CCG)</a:t>
            </a:r>
          </a:p>
          <a:p>
            <a:pPr marL="184281" indent="-184281"/>
            <a:r>
              <a:rPr lang="en-US" sz="1800" dirty="0"/>
              <a:t>• CTG – myotonic dystrophy type 1, Huntington disease-like 2, spinocerebellar ataxia type 8, Fuchs corneal dystrophy</a:t>
            </a:r>
          </a:p>
          <a:p>
            <a:pPr marL="184281" indent="-184281"/>
            <a:r>
              <a:rPr lang="en-US" sz="1800" dirty="0"/>
              <a:t>• GAA – Friedreich ataxia</a:t>
            </a:r>
          </a:p>
          <a:p>
            <a:pPr marL="184281" indent="-184281"/>
            <a:r>
              <a:rPr lang="en-US" sz="1800" dirty="0"/>
              <a:t>• GCC – FRAXE mental retardation</a:t>
            </a:r>
          </a:p>
          <a:p>
            <a:pPr marL="184281" indent="-184281"/>
            <a:r>
              <a:rPr lang="en-US" sz="1800" dirty="0"/>
              <a:t>• GCG – </a:t>
            </a:r>
            <a:r>
              <a:rPr lang="en-US" sz="1800" dirty="0" err="1"/>
              <a:t>oculopharyngeal</a:t>
            </a:r>
            <a:r>
              <a:rPr lang="en-US" sz="1800" dirty="0"/>
              <a:t> muscular dystrophy</a:t>
            </a:r>
          </a:p>
          <a:p>
            <a:pPr marL="184281" indent="-184281"/>
            <a:r>
              <a:rPr lang="en-US" sz="1800" dirty="0"/>
              <a:t>• CCTG – myotonic dystrophy type 1</a:t>
            </a:r>
          </a:p>
          <a:p>
            <a:pPr marL="184281" indent="-184281"/>
            <a:r>
              <a:rPr lang="en-US" sz="1800" dirty="0"/>
              <a:t>• ATTCT – spinocerebellar ataxia type 10</a:t>
            </a:r>
          </a:p>
          <a:p>
            <a:pPr marL="184281" indent="-184281"/>
            <a:r>
              <a:rPr lang="en-US" sz="1800" dirty="0"/>
              <a:t>• TGGAA – spinocerebellar ataxia type 31</a:t>
            </a:r>
          </a:p>
          <a:p>
            <a:pPr marL="184281" indent="-184281"/>
            <a:r>
              <a:rPr lang="en-US" sz="1800" dirty="0"/>
              <a:t>• GGCCTG – spinocerebellar ataxia type 36</a:t>
            </a:r>
          </a:p>
          <a:p>
            <a:pPr marL="184281" indent="-184281"/>
            <a:r>
              <a:rPr lang="en-US" sz="1800" dirty="0"/>
              <a:t>• GGGGCC – C9ORF72 frontotemporal dementia/amyotrophic lateral sclerosis</a:t>
            </a:r>
          </a:p>
          <a:p>
            <a:pPr marL="184281" indent="-184281"/>
            <a:r>
              <a:rPr lang="en-US" sz="1800"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301004" y="-28538"/>
            <a:ext cx="8623323" cy="551241"/>
          </a:xfrm>
          <a:prstGeom prst="rect">
            <a:avLst/>
          </a:prstGeom>
        </p:spPr>
        <p:txBody>
          <a:bodyPr wrap="none">
            <a:spAutoFit/>
          </a:bodyPr>
          <a:lstStyle/>
          <a:p>
            <a:r>
              <a:rPr lang="en-US" sz="2982" dirty="0"/>
              <a:t>Repeat Expansion Diseases – Errors in DNA Replication</a:t>
            </a:r>
          </a:p>
        </p:txBody>
      </p:sp>
      <p:sp>
        <p:nvSpPr>
          <p:cNvPr id="2" name="TextBox 1">
            <a:extLst>
              <a:ext uri="{FF2B5EF4-FFF2-40B4-BE49-F238E27FC236}">
                <a16:creationId xmlns:a16="http://schemas.microsoft.com/office/drawing/2014/main" id="{4ABF027C-03B3-0F0D-5A92-20176D5B3EF9}"/>
              </a:ext>
            </a:extLst>
          </p:cNvPr>
          <p:cNvSpPr txBox="1"/>
          <p:nvPr/>
        </p:nvSpPr>
        <p:spPr>
          <a:xfrm>
            <a:off x="8605975" y="5802352"/>
            <a:ext cx="3435392" cy="167129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repeats can be detected by:</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DNA sequencing</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PCR</a:t>
            </a:r>
          </a:p>
          <a:p>
            <a:endParaRPr lang="en-US" sz="2000" dirty="0">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4138700" y="534669"/>
            <a:ext cx="4275409" cy="210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19E6B95-0EA8-621D-EA39-68A47C1DEB94}"/>
              </a:ext>
            </a:extLst>
          </p:cNvPr>
          <p:cNvSpPr txBox="1"/>
          <p:nvPr/>
        </p:nvSpPr>
        <p:spPr>
          <a:xfrm>
            <a:off x="8547907" y="808037"/>
            <a:ext cx="4192573" cy="4401205"/>
          </a:xfrm>
          <a:prstGeom prst="rect">
            <a:avLst/>
          </a:prstGeom>
          <a:noFill/>
        </p:spPr>
        <p:txBody>
          <a:bodyPr wrap="square" rtlCol="0">
            <a:spAutoFit/>
          </a:bodyPr>
          <a:lstStyle/>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in coding regions of genes will generate long stretches of the same amino acid.</a:t>
            </a:r>
          </a:p>
          <a:p>
            <a:pPr defTabSz="973836">
              <a:defRPr/>
            </a:pPr>
            <a:r>
              <a:rPr lang="en-US" sz="2000" dirty="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CAGCAGCAG = </a:t>
            </a:r>
            <a:r>
              <a:rPr lang="en-US" sz="1800" dirty="0" err="1">
                <a:solidFill>
                  <a:prstClr val="black"/>
                </a:solidFill>
                <a:latin typeface="Arial" panose="020B0604020202020204" pitchFamily="34" charset="0"/>
                <a:cs typeface="Arial" panose="020B0604020202020204" pitchFamily="34" charset="0"/>
              </a:rPr>
              <a:t>GluGluGlu</a:t>
            </a:r>
            <a:endParaRPr lang="en-US" sz="2000" dirty="0">
              <a:solidFill>
                <a:prstClr val="black"/>
              </a:solidFill>
              <a:latin typeface="Arial" panose="020B0604020202020204" pitchFamily="34" charset="0"/>
              <a:cs typeface="Arial" panose="020B0604020202020204" pitchFamily="34" charset="0"/>
            </a:endParaRP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outside of coding regions can affect gene expression by changing binding of transcription factors.</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These repeats can grow due to slippage of primer during replication</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More repeats = more chance of developing disease.</a:t>
            </a:r>
          </a:p>
        </p:txBody>
      </p:sp>
      <p:sp>
        <p:nvSpPr>
          <p:cNvPr id="5" name="Date Placeholder 4">
            <a:extLst>
              <a:ext uri="{FF2B5EF4-FFF2-40B4-BE49-F238E27FC236}">
                <a16:creationId xmlns:a16="http://schemas.microsoft.com/office/drawing/2014/main" id="{22B89690-6897-2F1B-A8A6-7E0BF019721D}"/>
              </a:ext>
            </a:extLst>
          </p:cNvPr>
          <p:cNvSpPr>
            <a:spLocks noGrp="1"/>
          </p:cNvSpPr>
          <p:nvPr>
            <p:ph type="dt" sz="half" idx="10"/>
          </p:nvPr>
        </p:nvSpPr>
        <p:spPr/>
        <p:txBody>
          <a:bodyPr/>
          <a:lstStyle/>
          <a:p>
            <a:fld id="{25D8754F-193A-4CBB-AC4A-DB0600807E27}" type="datetime1">
              <a:rPr lang="en-US" smtClean="0"/>
              <a:t>9/7/2024</a:t>
            </a:fld>
            <a:endParaRPr lang="en-US"/>
          </a:p>
        </p:txBody>
      </p:sp>
      <p:sp>
        <p:nvSpPr>
          <p:cNvPr id="6" name="Footer Placeholder 5">
            <a:extLst>
              <a:ext uri="{FF2B5EF4-FFF2-40B4-BE49-F238E27FC236}">
                <a16:creationId xmlns:a16="http://schemas.microsoft.com/office/drawing/2014/main" id="{BF7817E1-CF76-BB87-EAEB-A11E1F3CE1A0}"/>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A2DE4E90-D04A-200D-38D5-47B39EFD5FE5}"/>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785526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5297663" y="505955"/>
            <a:ext cx="3067092" cy="3139321"/>
          </a:xfrm>
          <a:prstGeom prst="rect">
            <a:avLst/>
          </a:prstGeom>
        </p:spPr>
        <p:txBody>
          <a:bodyPr wrap="square">
            <a:spAutoFit/>
          </a:bodyPr>
          <a:lstStyle/>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B-cells develop into antibody secreting </a:t>
            </a:r>
            <a:r>
              <a:rPr lang="en-US" sz="1800" i="1" dirty="0">
                <a:solidFill>
                  <a:srgbClr val="C00000"/>
                </a:solidFill>
                <a:latin typeface="Arial" panose="020B0604020202020204" pitchFamily="34" charset="0"/>
                <a:ea typeface="Times New Roman" panose="02020603050405020304" pitchFamily="18" charset="0"/>
                <a:cs typeface="Arial" panose="020B0604020202020204" pitchFamily="34" charset="0"/>
              </a:rPr>
              <a:t>plasma cells</a:t>
            </a:r>
            <a:r>
              <a:rPr lang="en-US" sz="1800" dirty="0">
                <a:latin typeface="Arial" panose="020B0604020202020204" pitchFamily="34" charset="0"/>
                <a:ea typeface="Times New Roman" panose="02020603050405020304" pitchFamily="18" charset="0"/>
                <a:cs typeface="Arial" panose="020B0604020202020204" pitchFamily="34" charset="0"/>
              </a:rPr>
              <a:t>. </a:t>
            </a:r>
          </a:p>
          <a:p>
            <a:pPr marL="499091" indent="-304324">
              <a:buFont typeface="Arial" panose="020B0604020202020204" pitchFamily="34" charset="0"/>
              <a:buChar char="•"/>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 and T-helper cells develop  into</a:t>
            </a:r>
            <a:r>
              <a:rPr lang="en-US" sz="1800" b="1" dirty="0">
                <a:latin typeface="Arial" panose="020B0604020202020204" pitchFamily="34" charset="0"/>
                <a:ea typeface="Times New Roman" panose="02020603050405020304" pitchFamily="18" charset="0"/>
                <a:cs typeface="Arial" panose="020B0604020202020204" pitchFamily="34" charset="0"/>
              </a:rPr>
              <a:t> memory</a:t>
            </a:r>
            <a:r>
              <a:rPr lang="en-US" sz="1800" dirty="0">
                <a:latin typeface="Arial" panose="020B0604020202020204" pitchFamily="34" charset="0"/>
                <a:ea typeface="Times New Roman" panose="02020603050405020304" pitchFamily="18" charset="0"/>
                <a:cs typeface="Arial" panose="020B0604020202020204" pitchFamily="34" charset="0"/>
              </a:rPr>
              <a:t> cells, that are long-lived and are quickly activated by the same pathogen. </a:t>
            </a:r>
            <a:r>
              <a:rPr lang="en-US" sz="1800" b="1" i="1" dirty="0">
                <a:latin typeface="Arial" panose="020B0604020202020204" pitchFamily="34" charset="0"/>
                <a:ea typeface="Times New Roman" panose="02020603050405020304" pitchFamily="18" charset="0"/>
                <a:cs typeface="Arial" panose="020B0604020202020204" pitchFamily="34" charset="0"/>
              </a:rPr>
              <a:t>This is the basis of vaccination.</a:t>
            </a:r>
          </a:p>
        </p:txBody>
      </p:sp>
      <p:sp>
        <p:nvSpPr>
          <p:cNvPr id="7" name="TextBox 6">
            <a:extLst>
              <a:ext uri="{FF2B5EF4-FFF2-40B4-BE49-F238E27FC236}">
                <a16:creationId xmlns:a16="http://schemas.microsoft.com/office/drawing/2014/main" id="{B837A72B-DAC9-4604-879B-8D7DAEFF51F6}"/>
              </a:ext>
            </a:extLst>
          </p:cNvPr>
          <p:cNvSpPr txBox="1"/>
          <p:nvPr/>
        </p:nvSpPr>
        <p:spPr>
          <a:xfrm>
            <a:off x="3291681" y="38473"/>
            <a:ext cx="7620000" cy="485646"/>
          </a:xfrm>
          <a:prstGeom prst="rect">
            <a:avLst/>
          </a:prstGeom>
          <a:noFill/>
        </p:spPr>
        <p:txBody>
          <a:bodyPr wrap="square" rtlCol="0">
            <a:spAutoFit/>
          </a:bodyPr>
          <a:lstStyle/>
          <a:p>
            <a:r>
              <a:rPr lang="en-US" sz="2556" dirty="0">
                <a:latin typeface="Arial" panose="020B0604020202020204" pitchFamily="34" charset="0"/>
              </a:rPr>
              <a:t>Activation of B cells by Antigen - Lymph Node</a:t>
            </a:r>
          </a:p>
        </p:txBody>
      </p:sp>
      <p:grpSp>
        <p:nvGrpSpPr>
          <p:cNvPr id="8" name="Group 7">
            <a:extLst>
              <a:ext uri="{FF2B5EF4-FFF2-40B4-BE49-F238E27FC236}">
                <a16:creationId xmlns:a16="http://schemas.microsoft.com/office/drawing/2014/main" id="{2289EFF6-AADF-4CB3-BA2A-063730993163}"/>
              </a:ext>
            </a:extLst>
          </p:cNvPr>
          <p:cNvGrpSpPr/>
          <p:nvPr/>
        </p:nvGrpSpPr>
        <p:grpSpPr>
          <a:xfrm>
            <a:off x="472281" y="735667"/>
            <a:ext cx="4625739" cy="3284654"/>
            <a:chOff x="4888352" y="2597264"/>
            <a:chExt cx="4343524"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715273" cy="346799"/>
            </a:xfrm>
            <a:prstGeom prst="rect">
              <a:avLst/>
            </a:prstGeom>
            <a:noFill/>
          </p:spPr>
          <p:txBody>
            <a:bodyPr wrap="none" rtlCol="0">
              <a:spAutoFit/>
            </a:bodyPr>
            <a:lstStyle/>
            <a:p>
              <a:r>
                <a:rPr lang="en-US" sz="1800" dirty="0">
                  <a:latin typeface="Arial" panose="020B0604020202020204" pitchFamily="34" charset="0"/>
                </a:rPr>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413143" cy="606898"/>
            </a:xfrm>
            <a:prstGeom prst="rect">
              <a:avLst/>
            </a:prstGeom>
            <a:noFill/>
          </p:spPr>
          <p:txBody>
            <a:bodyPr wrap="none" rtlCol="0">
              <a:spAutoFit/>
            </a:bodyPr>
            <a:lstStyle/>
            <a:p>
              <a:r>
                <a:rPr lang="en-US" sz="1800" b="1" dirty="0">
                  <a:latin typeface="Arial" panose="020B0604020202020204" pitchFamily="34" charset="0"/>
                </a:rPr>
                <a:t>Peptide</a:t>
              </a:r>
              <a:r>
                <a:rPr lang="en-US" sz="1800" dirty="0">
                  <a:latin typeface="Arial" panose="020B0604020202020204" pitchFamily="34" charset="0"/>
                </a:rPr>
                <a:t> from pathogen</a:t>
              </a:r>
            </a:p>
            <a:p>
              <a:r>
                <a:rPr lang="en-US" sz="1800" dirty="0">
                  <a:latin typeface="Arial" panose="020B0604020202020204" pitchFamily="34" charset="0"/>
                </a:rPr>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46799"/>
            </a:xfrm>
            <a:prstGeom prst="rect">
              <a:avLst/>
            </a:prstGeom>
            <a:solidFill>
              <a:schemeClr val="bg1"/>
            </a:solidFill>
          </p:spPr>
          <p:txBody>
            <a:bodyPr wrap="square" rtlCol="0">
              <a:spAutoFit/>
            </a:bodyPr>
            <a:lstStyle/>
            <a:p>
              <a:r>
                <a:rPr lang="en-US" sz="1800" dirty="0">
                  <a:latin typeface="Arial" panose="020B0604020202020204" pitchFamily="34" charset="0"/>
                </a:rPr>
                <a:t>T</a:t>
              </a:r>
              <a:r>
                <a:rPr lang="en-US" sz="1800" baseline="-25000" dirty="0">
                  <a:latin typeface="Arial" panose="020B0604020202020204" pitchFamily="34" charset="0"/>
                </a:rPr>
                <a:t>H </a:t>
              </a:r>
              <a:r>
                <a:rPr lang="en-US" sz="1800" dirty="0">
                  <a:latin typeface="Arial" panose="020B0604020202020204" pitchFamily="34" charset="0"/>
                </a:rPr>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70664"/>
              <a:ext cx="326711"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280746" cy="346799"/>
            </a:xfrm>
            <a:prstGeom prst="rect">
              <a:avLst/>
            </a:prstGeom>
            <a:noFill/>
          </p:spPr>
          <p:txBody>
            <a:bodyPr wrap="none" rtlCol="0">
              <a:spAutoFit/>
            </a:bodyPr>
            <a:lstStyle/>
            <a:p>
              <a:r>
                <a:rPr lang="en-US" sz="1800" dirty="0">
                  <a:latin typeface="Arial" panose="020B0604020202020204" pitchFamily="34" charset="0"/>
                </a:rPr>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691004"/>
              <a:ext cx="823525"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436141B8-D36B-4937-BC23-EBB73140BD64}"/>
              </a:ext>
            </a:extLst>
          </p:cNvPr>
          <p:cNvSpPr txBox="1"/>
          <p:nvPr/>
        </p:nvSpPr>
        <p:spPr>
          <a:xfrm>
            <a:off x="283664" y="4095698"/>
            <a:ext cx="4876800" cy="1477328"/>
          </a:xfrm>
          <a:prstGeom prst="rect">
            <a:avLst/>
          </a:prstGeom>
          <a:noFill/>
        </p:spPr>
        <p:txBody>
          <a:bodyPr wrap="square" rtlCol="0">
            <a:spAutoFit/>
          </a:bodyPr>
          <a:lstStyle/>
          <a:p>
            <a:r>
              <a:rPr lang="en-US" sz="1800" dirty="0">
                <a:solidFill>
                  <a:srgbClr val="C00000"/>
                </a:solidFill>
                <a:latin typeface="Arial" panose="020B0604020202020204" pitchFamily="34" charset="0"/>
              </a:rPr>
              <a:t>Events:</a:t>
            </a:r>
          </a:p>
          <a:p>
            <a:pPr marL="365189" indent="-365189">
              <a:buFont typeface="+mj-lt"/>
              <a:buAutoNum type="arabicPeriod"/>
            </a:pPr>
            <a:r>
              <a:rPr lang="en-US" sz="1800" dirty="0">
                <a:latin typeface="Arial" panose="020B0604020202020204" pitchFamily="34" charset="0"/>
              </a:rPr>
              <a:t>Recognition of MHC II-peptide by TCR</a:t>
            </a:r>
          </a:p>
          <a:p>
            <a:pPr marL="365189" indent="-365189">
              <a:buFont typeface="+mj-lt"/>
              <a:buAutoNum type="arabicPeriod"/>
            </a:pPr>
            <a:r>
              <a:rPr lang="en-US" sz="1800" dirty="0">
                <a:latin typeface="Arial" panose="020B0604020202020204" pitchFamily="34" charset="0"/>
              </a:rPr>
              <a:t>Tyrosine kinase signaling in T</a:t>
            </a:r>
            <a:r>
              <a:rPr lang="en-US" sz="1800" baseline="-25000" dirty="0">
                <a:latin typeface="Arial" panose="020B0604020202020204" pitchFamily="34" charset="0"/>
              </a:rPr>
              <a:t>H</a:t>
            </a:r>
            <a:r>
              <a:rPr lang="en-US" sz="1800" dirty="0">
                <a:latin typeface="Arial" panose="020B0604020202020204" pitchFamily="34" charset="0"/>
              </a:rPr>
              <a:t> cell</a:t>
            </a:r>
          </a:p>
          <a:p>
            <a:pPr marL="365189" indent="-365189">
              <a:buFont typeface="+mj-lt"/>
              <a:buAutoNum type="arabicPeriod"/>
            </a:pPr>
            <a:r>
              <a:rPr lang="en-US" sz="1800" dirty="0">
                <a:latin typeface="Arial" panose="020B0604020202020204" pitchFamily="34" charset="0"/>
              </a:rPr>
              <a:t>Cytokines (protein messengers) produced.</a:t>
            </a:r>
          </a:p>
          <a:p>
            <a:pPr marL="365189" indent="-365189">
              <a:buFont typeface="+mj-lt"/>
              <a:buAutoNum type="arabicPeriod"/>
            </a:pPr>
            <a:r>
              <a:rPr lang="en-US" sz="1800" dirty="0">
                <a:latin typeface="Arial" panose="020B0604020202020204" pitchFamily="34" charset="0"/>
              </a:rPr>
              <a:t>Cytokines activate B-cells.</a:t>
            </a:r>
          </a:p>
        </p:txBody>
      </p:sp>
      <p:grpSp>
        <p:nvGrpSpPr>
          <p:cNvPr id="20" name="Group 19">
            <a:extLst>
              <a:ext uri="{FF2B5EF4-FFF2-40B4-BE49-F238E27FC236}">
                <a16:creationId xmlns:a16="http://schemas.microsoft.com/office/drawing/2014/main" id="{6CA69BAF-2BA8-4718-D66E-1E237635DA9A}"/>
              </a:ext>
            </a:extLst>
          </p:cNvPr>
          <p:cNvGrpSpPr/>
          <p:nvPr/>
        </p:nvGrpSpPr>
        <p:grpSpPr>
          <a:xfrm>
            <a:off x="282760" y="524119"/>
            <a:ext cx="5142520" cy="5259081"/>
            <a:chOff x="282760" y="524119"/>
            <a:chExt cx="5572473" cy="5259081"/>
          </a:xfrm>
        </p:grpSpPr>
        <p:sp>
          <p:nvSpPr>
            <p:cNvPr id="11" name="TextBox 10">
              <a:extLst>
                <a:ext uri="{FF2B5EF4-FFF2-40B4-BE49-F238E27FC236}">
                  <a16:creationId xmlns:a16="http://schemas.microsoft.com/office/drawing/2014/main" id="{A04A1A5C-D7A1-4B2B-9F0C-0765AE6E68E8}"/>
                </a:ext>
              </a:extLst>
            </p:cNvPr>
            <p:cNvSpPr txBox="1"/>
            <p:nvPr/>
          </p:nvSpPr>
          <p:spPr>
            <a:xfrm>
              <a:off x="2528085" y="1278202"/>
              <a:ext cx="3327148" cy="646331"/>
            </a:xfrm>
            <a:prstGeom prst="rect">
              <a:avLst/>
            </a:prstGeom>
            <a:noFill/>
          </p:spPr>
          <p:txBody>
            <a:bodyPr wrap="square" rtlCol="0">
              <a:spAutoFit/>
            </a:bodyPr>
            <a:lstStyle/>
            <a:p>
              <a:r>
                <a:rPr lang="en-US" sz="1800" dirty="0">
                  <a:latin typeface="Arial" panose="020B0604020202020204" pitchFamily="34" charset="0"/>
                </a:rPr>
                <a:t>MHC II - Major histocompatibility complex</a:t>
              </a:r>
            </a:p>
          </p:txBody>
        </p:sp>
        <p:sp>
          <p:nvSpPr>
            <p:cNvPr id="22" name="Rectangle 21">
              <a:extLst>
                <a:ext uri="{FF2B5EF4-FFF2-40B4-BE49-F238E27FC236}">
                  <a16:creationId xmlns:a16="http://schemas.microsoft.com/office/drawing/2014/main" id="{2990B3D1-59AD-45E2-9D48-364CB7D2C8AC}"/>
                </a:ext>
              </a:extLst>
            </p:cNvPr>
            <p:cNvSpPr/>
            <p:nvPr/>
          </p:nvSpPr>
          <p:spPr>
            <a:xfrm>
              <a:off x="282760" y="524119"/>
              <a:ext cx="5489903" cy="52590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TextBox 13">
            <a:extLst>
              <a:ext uri="{FF2B5EF4-FFF2-40B4-BE49-F238E27FC236}">
                <a16:creationId xmlns:a16="http://schemas.microsoft.com/office/drawing/2014/main" id="{94398B9F-3250-75AE-D98D-07C0EDA7DF8F}"/>
              </a:ext>
            </a:extLst>
          </p:cNvPr>
          <p:cNvSpPr txBox="1"/>
          <p:nvPr/>
        </p:nvSpPr>
        <p:spPr>
          <a:xfrm>
            <a:off x="319881" y="6054061"/>
            <a:ext cx="11721398" cy="723916"/>
          </a:xfrm>
          <a:prstGeom prst="rect">
            <a:avLst/>
          </a:prstGeom>
          <a:noFill/>
        </p:spPr>
        <p:txBody>
          <a:bodyPr wrap="square" rtlCol="0">
            <a:spAutoFit/>
          </a:bodyPr>
          <a:lstStyle/>
          <a:p>
            <a:pPr marL="342900" indent="-342900">
              <a:buFont typeface="Arial" panose="020B0604020202020204" pitchFamily="34" charset="0"/>
              <a:buChar char="•"/>
            </a:pPr>
            <a:r>
              <a:rPr lang="en-US" sz="2052" dirty="0">
                <a:latin typeface="Arial" panose="020B0604020202020204" pitchFamily="34" charset="0"/>
              </a:rPr>
              <a:t>Soluble antibody from plasma cells has the same light and heavy chains as the original B-cell.</a:t>
            </a:r>
          </a:p>
          <a:p>
            <a:pPr marL="342900" indent="-342900">
              <a:buFont typeface="Arial" panose="020B0604020202020204" pitchFamily="34" charset="0"/>
              <a:buChar char="•"/>
            </a:pPr>
            <a:r>
              <a:rPr lang="en-US" sz="2052" dirty="0">
                <a:latin typeface="Arial" panose="020B0604020202020204" pitchFamily="34" charset="0"/>
              </a:rPr>
              <a:t>Membrane anchors are missing, so antibody is secreted outside the cell.</a:t>
            </a:r>
          </a:p>
        </p:txBody>
      </p:sp>
      <p:sp>
        <p:nvSpPr>
          <p:cNvPr id="16" name="Date Placeholder 15">
            <a:extLst>
              <a:ext uri="{FF2B5EF4-FFF2-40B4-BE49-F238E27FC236}">
                <a16:creationId xmlns:a16="http://schemas.microsoft.com/office/drawing/2014/main" id="{9B2BEB86-498B-B609-887D-4DC9E8D68875}"/>
              </a:ext>
            </a:extLst>
          </p:cNvPr>
          <p:cNvSpPr>
            <a:spLocks noGrp="1"/>
          </p:cNvSpPr>
          <p:nvPr>
            <p:ph type="dt" sz="half" idx="10"/>
          </p:nvPr>
        </p:nvSpPr>
        <p:spPr/>
        <p:txBody>
          <a:bodyPr/>
          <a:lstStyle/>
          <a:p>
            <a:fld id="{BF2A61E4-6B6B-40E8-9FB6-F3A94CEE09FE}" type="datetime1">
              <a:rPr lang="en-US" smtClean="0"/>
              <a:t>9/7/2024</a:t>
            </a:fld>
            <a:endParaRPr lang="en-US"/>
          </a:p>
        </p:txBody>
      </p:sp>
      <p:sp>
        <p:nvSpPr>
          <p:cNvPr id="17" name="Footer Placeholder 16">
            <a:extLst>
              <a:ext uri="{FF2B5EF4-FFF2-40B4-BE49-F238E27FC236}">
                <a16:creationId xmlns:a16="http://schemas.microsoft.com/office/drawing/2014/main" id="{1953DBA3-7D47-29E4-C09F-C6F6D837EC1F}"/>
              </a:ext>
            </a:extLst>
          </p:cNvPr>
          <p:cNvSpPr>
            <a:spLocks noGrp="1"/>
          </p:cNvSpPr>
          <p:nvPr>
            <p:ph type="ftr" sz="quarter" idx="11"/>
          </p:nvPr>
        </p:nvSpPr>
        <p:spPr/>
        <p:txBody>
          <a:bodyPr/>
          <a:lstStyle/>
          <a:p>
            <a:r>
              <a:rPr lang="en-US"/>
              <a:t>Drugs and Disease F2024 - Lecture 4</a:t>
            </a:r>
          </a:p>
        </p:txBody>
      </p:sp>
      <p:sp>
        <p:nvSpPr>
          <p:cNvPr id="18" name="Slide Number Placeholder 17">
            <a:extLst>
              <a:ext uri="{FF2B5EF4-FFF2-40B4-BE49-F238E27FC236}">
                <a16:creationId xmlns:a16="http://schemas.microsoft.com/office/drawing/2014/main" id="{1E06F0FF-7226-8942-E2FD-E295ADC9A302}"/>
              </a:ext>
            </a:extLst>
          </p:cNvPr>
          <p:cNvSpPr>
            <a:spLocks noGrp="1"/>
          </p:cNvSpPr>
          <p:nvPr>
            <p:ph type="sldNum" sz="quarter" idx="12"/>
          </p:nvPr>
        </p:nvSpPr>
        <p:spPr/>
        <p:txBody>
          <a:bodyPr/>
          <a:lstStyle/>
          <a:p>
            <a:fld id="{DC3BB032-4020-48F4-953B-341806DC4A2B}" type="slidenum">
              <a:rPr lang="en-US" smtClean="0"/>
              <a:t>40</a:t>
            </a:fld>
            <a:endParaRPr lang="en-US"/>
          </a:p>
        </p:txBody>
      </p:sp>
      <p:graphicFrame>
        <p:nvGraphicFramePr>
          <p:cNvPr id="25" name="Object 24">
            <a:extLst>
              <a:ext uri="{FF2B5EF4-FFF2-40B4-BE49-F238E27FC236}">
                <a16:creationId xmlns:a16="http://schemas.microsoft.com/office/drawing/2014/main" id="{395C6420-4A45-0BBD-731B-0F9F9D6648CD}"/>
              </a:ext>
            </a:extLst>
          </p:cNvPr>
          <p:cNvGraphicFramePr>
            <a:graphicFrameLocks noChangeAspect="1"/>
          </p:cNvGraphicFramePr>
          <p:nvPr>
            <p:extLst>
              <p:ext uri="{D42A27DB-BD31-4B8C-83A1-F6EECF244321}">
                <p14:modId xmlns:p14="http://schemas.microsoft.com/office/powerpoint/2010/main" val="1354493390"/>
              </p:ext>
            </p:extLst>
          </p:nvPr>
        </p:nvGraphicFramePr>
        <p:xfrm>
          <a:off x="5574540" y="1417637"/>
          <a:ext cx="7267524" cy="4182174"/>
        </p:xfrm>
        <a:graphic>
          <a:graphicData uri="http://schemas.openxmlformats.org/presentationml/2006/ole">
            <mc:AlternateContent xmlns:mc="http://schemas.openxmlformats.org/markup-compatibility/2006">
              <mc:Choice xmlns:v="urn:schemas-microsoft-com:vml" Requires="v">
                <p:oleObj name="MDLDrawObject Class" r:id="rId3" imgW="8610156" imgH="4951949" progId="MDLDrawOLE.MDLDrawObject.1">
                  <p:embed/>
                </p:oleObj>
              </mc:Choice>
              <mc:Fallback>
                <p:oleObj name="MDLDrawObject Class" r:id="rId3" imgW="8610156" imgH="4951949"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574540" y="1417637"/>
                        <a:ext cx="7267524" cy="4182174"/>
                      </a:xfrm>
                      <a:prstGeom prst="rect">
                        <a:avLst/>
                      </a:prstGeom>
                    </p:spPr>
                  </p:pic>
                </p:oleObj>
              </mc:Fallback>
            </mc:AlternateContent>
          </a:graphicData>
        </a:graphic>
      </p:graphicFrame>
    </p:spTree>
    <p:extLst>
      <p:ext uri="{BB962C8B-B14F-4D97-AF65-F5344CB8AC3E}">
        <p14:creationId xmlns:p14="http://schemas.microsoft.com/office/powerpoint/2010/main" val="1884734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824E7-E1EB-4EA3-B061-06F42C9942E3}"/>
              </a:ext>
            </a:extLst>
          </p:cNvPr>
          <p:cNvSpPr txBox="1"/>
          <p:nvPr/>
        </p:nvSpPr>
        <p:spPr>
          <a:xfrm>
            <a:off x="380673" y="704505"/>
            <a:ext cx="3595727" cy="6092373"/>
          </a:xfrm>
          <a:prstGeom prst="rect">
            <a:avLst/>
          </a:prstGeom>
          <a:noFill/>
        </p:spPr>
        <p:txBody>
          <a:bodyPr wrap="square" rtlCol="0">
            <a:spAutoFit/>
          </a:bodyPr>
          <a:lstStyle/>
          <a:p>
            <a:r>
              <a:rPr lang="en-US" sz="2052" b="1" dirty="0">
                <a:latin typeface="Arial" panose="020B0604020202020204" pitchFamily="34" charset="0"/>
              </a:rPr>
              <a:t>Can you:</a:t>
            </a:r>
          </a:p>
          <a:p>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the genes for the heavy and light chain are generated, and how this give rise to many different antibodies?</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Do you understand the process of B-cell activation, including presentation of foreign peptides on MHC II and the role of the T-helper cell.</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antibodies inactivate pathogens?</a:t>
            </a:r>
          </a:p>
          <a:p>
            <a:endParaRPr lang="en-US" sz="2052" dirty="0">
              <a:latin typeface="Arial" panose="020B0604020202020204" pitchFamily="34" charset="0"/>
            </a:endParaRPr>
          </a:p>
        </p:txBody>
      </p:sp>
      <p:graphicFrame>
        <p:nvGraphicFramePr>
          <p:cNvPr id="7" name="Object 6">
            <a:extLst>
              <a:ext uri="{FF2B5EF4-FFF2-40B4-BE49-F238E27FC236}">
                <a16:creationId xmlns:a16="http://schemas.microsoft.com/office/drawing/2014/main" id="{0711AE9B-7D9F-0192-21B8-169BDD126252}"/>
              </a:ext>
            </a:extLst>
          </p:cNvPr>
          <p:cNvGraphicFramePr>
            <a:graphicFrameLocks noChangeAspect="1"/>
          </p:cNvGraphicFramePr>
          <p:nvPr/>
        </p:nvGraphicFramePr>
        <p:xfrm>
          <a:off x="4430012" y="187098"/>
          <a:ext cx="7080426" cy="6828519"/>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7" name="Object 6">
                        <a:extLst>
                          <a:ext uri="{FF2B5EF4-FFF2-40B4-BE49-F238E27FC236}">
                            <a16:creationId xmlns:a16="http://schemas.microsoft.com/office/drawing/2014/main" id="{0711AE9B-7D9F-0192-21B8-169BDD126252}"/>
                          </a:ext>
                        </a:extLst>
                      </p:cNvPr>
                      <p:cNvPicPr/>
                      <p:nvPr/>
                    </p:nvPicPr>
                    <p:blipFill>
                      <a:blip r:embed="rId3"/>
                      <a:stretch>
                        <a:fillRect/>
                      </a:stretch>
                    </p:blipFill>
                    <p:spPr>
                      <a:xfrm>
                        <a:off x="4430012" y="187098"/>
                        <a:ext cx="7080426" cy="6828519"/>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ADF93935-8903-B1E9-16A3-1CBBEBEBEF21}"/>
              </a:ext>
            </a:extLst>
          </p:cNvPr>
          <p:cNvSpPr>
            <a:spLocks noGrp="1"/>
          </p:cNvSpPr>
          <p:nvPr>
            <p:ph type="dt" sz="half" idx="10"/>
          </p:nvPr>
        </p:nvSpPr>
        <p:spPr/>
        <p:txBody>
          <a:bodyPr/>
          <a:lstStyle/>
          <a:p>
            <a:fld id="{3C715E05-646C-4EF2-84E4-4337E29C39A4}" type="datetime1">
              <a:rPr lang="en-US" smtClean="0"/>
              <a:t>9/7/2024</a:t>
            </a:fld>
            <a:endParaRPr lang="en-US"/>
          </a:p>
        </p:txBody>
      </p:sp>
      <p:sp>
        <p:nvSpPr>
          <p:cNvPr id="8" name="Footer Placeholder 7">
            <a:extLst>
              <a:ext uri="{FF2B5EF4-FFF2-40B4-BE49-F238E27FC236}">
                <a16:creationId xmlns:a16="http://schemas.microsoft.com/office/drawing/2014/main" id="{C3190FEC-C85E-6EC9-B503-D9CFA080F4D2}"/>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9C0F6777-B33B-0F74-5800-537572A132F0}"/>
              </a:ext>
            </a:extLst>
          </p:cNvPr>
          <p:cNvSpPr>
            <a:spLocks noGrp="1"/>
          </p:cNvSpPr>
          <p:nvPr>
            <p:ph type="sldNum" sz="quarter" idx="12"/>
          </p:nvPr>
        </p:nvSpPr>
        <p:spPr/>
        <p:txBody>
          <a:bodyPr/>
          <a:lstStyle/>
          <a:p>
            <a:fld id="{DC3BB032-4020-48F4-953B-341806DC4A2B}" type="slidenum">
              <a:rPr lang="en-US" smtClean="0"/>
              <a:t>41</a:t>
            </a:fld>
            <a:endParaRPr lang="en-US"/>
          </a:p>
        </p:txBody>
      </p:sp>
    </p:spTree>
    <p:extLst>
      <p:ext uri="{BB962C8B-B14F-4D97-AF65-F5344CB8AC3E}">
        <p14:creationId xmlns:p14="http://schemas.microsoft.com/office/powerpoint/2010/main" val="2543686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418679" y="1099786"/>
            <a:ext cx="4312768" cy="2031325"/>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r>
              <a:rPr lang="en-US" sz="1800" dirty="0">
                <a:latin typeface="Arial" panose="020B0604020202020204" pitchFamily="34" charset="0"/>
              </a:rPr>
              <a:t>1. How does your immune system fight viruses?</a:t>
            </a:r>
          </a:p>
          <a:p>
            <a:r>
              <a:rPr lang="en-US" sz="1800" dirty="0">
                <a:latin typeface="Arial" panose="020B0604020202020204" pitchFamily="34" charset="0"/>
              </a:rPr>
              <a:t>2. How does your immune system detect and destroy cancer cells?</a:t>
            </a:r>
          </a:p>
          <a:p>
            <a:r>
              <a:rPr lang="en-US" sz="1800"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320914" y="3511679"/>
            <a:ext cx="2675646" cy="2934458"/>
          </a:xfrm>
          <a:prstGeom prst="rect">
            <a:avLst/>
          </a:prstGeom>
          <a:noFill/>
        </p:spPr>
        <p:txBody>
          <a:bodyPr wrap="square" rtlCol="0">
            <a:spAutoFit/>
          </a:bodyPr>
          <a:lstStyle/>
          <a:p>
            <a:r>
              <a:rPr lang="en-US" sz="2052" b="1" dirty="0">
                <a:latin typeface="Arial" panose="020B0604020202020204" pitchFamily="34" charset="0"/>
              </a:rPr>
              <a:t>Cell Types:</a:t>
            </a:r>
          </a:p>
          <a:p>
            <a:endParaRPr lang="en-US" sz="2052" b="1" dirty="0">
              <a:latin typeface="Arial" panose="020B0604020202020204" pitchFamily="34" charset="0"/>
            </a:endParaRPr>
          </a:p>
          <a:p>
            <a:r>
              <a:rPr lang="en-US" sz="2052" b="1" dirty="0">
                <a:latin typeface="Arial" panose="020B0604020202020204" pitchFamily="34" charset="0"/>
              </a:rPr>
              <a:t>Innate</a:t>
            </a:r>
          </a:p>
          <a:p>
            <a:pPr marL="304324" indent="-304324">
              <a:buFont typeface="Arial" panose="020B0604020202020204" pitchFamily="34" charset="0"/>
              <a:buChar char="•"/>
            </a:pPr>
            <a:r>
              <a:rPr lang="en-US" sz="2052" dirty="0">
                <a:latin typeface="Arial" panose="020B0604020202020204" pitchFamily="34" charset="0"/>
              </a:rPr>
              <a:t>Natural Killer (NK) cell</a:t>
            </a:r>
          </a:p>
          <a:p>
            <a:endParaRPr lang="en-US" sz="2052" b="1" dirty="0">
              <a:latin typeface="Arial" panose="020B0604020202020204" pitchFamily="34" charset="0"/>
            </a:endParaRPr>
          </a:p>
          <a:p>
            <a:r>
              <a:rPr lang="en-US" sz="2052" b="1" dirty="0">
                <a:latin typeface="Arial" panose="020B0604020202020204" pitchFamily="34" charset="0"/>
              </a:rPr>
              <a:t>Acquired</a:t>
            </a: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H</a:t>
            </a: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C</a:t>
            </a:r>
            <a:r>
              <a:rPr lang="en-US" sz="2052" dirty="0">
                <a:latin typeface="Arial" panose="020B0604020202020204" pitchFamily="34" charset="0"/>
              </a:rPr>
              <a:t>, T</a:t>
            </a:r>
            <a:r>
              <a:rPr lang="en-US" sz="2052"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883055" y="2594223"/>
            <a:ext cx="3766317" cy="3867614"/>
          </a:xfrm>
          <a:prstGeom prst="rect">
            <a:avLst/>
          </a:prstGeom>
        </p:spPr>
      </p:pic>
      <p:pic>
        <p:nvPicPr>
          <p:cNvPr id="12" name="Picture 11">
            <a:extLst>
              <a:ext uri="{FF2B5EF4-FFF2-40B4-BE49-F238E27FC236}">
                <a16:creationId xmlns:a16="http://schemas.microsoft.com/office/drawing/2014/main" id="{A2AC22AC-9357-485B-97AA-543B44AE1779}"/>
              </a:ext>
            </a:extLst>
          </p:cNvPr>
          <p:cNvPicPr>
            <a:picLocks noChangeAspect="1"/>
          </p:cNvPicPr>
          <p:nvPr/>
        </p:nvPicPr>
        <p:blipFill rotWithShape="1">
          <a:blip r:embed="rId3"/>
          <a:srcRect r="6967" b="9988"/>
          <a:stretch/>
        </p:blipFill>
        <p:spPr>
          <a:xfrm>
            <a:off x="2933461" y="3280764"/>
            <a:ext cx="2802148" cy="2711163"/>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823869" y="1412453"/>
            <a:ext cx="3029638" cy="1754326"/>
          </a:xfrm>
          <a:prstGeom prst="rect">
            <a:avLst/>
          </a:prstGeom>
          <a:noFill/>
        </p:spPr>
        <p:txBody>
          <a:bodyPr wrap="square" rtlCol="0">
            <a:spAutoFit/>
          </a:bodyPr>
          <a:lstStyle/>
          <a:p>
            <a:r>
              <a:rPr lang="en-US" sz="1800" dirty="0">
                <a:latin typeface="Arial" panose="020B0604020202020204" pitchFamily="34" charset="0"/>
              </a:rPr>
              <a:t>Activation of Tc cells requires:</a:t>
            </a:r>
          </a:p>
          <a:p>
            <a:pPr marL="365189" indent="-365189">
              <a:buAutoNum type="arabicPeriod"/>
            </a:pPr>
            <a:r>
              <a:rPr lang="en-US" sz="1800" dirty="0">
                <a:latin typeface="Arial" panose="020B0604020202020204" pitchFamily="34" charset="0"/>
              </a:rPr>
              <a:t>Recognition of </a:t>
            </a:r>
            <a:r>
              <a:rPr lang="en-US" sz="1800" b="1" i="1" dirty="0">
                <a:latin typeface="Arial" panose="020B0604020202020204" pitchFamily="34" charset="0"/>
              </a:rPr>
              <a:t>foreign</a:t>
            </a:r>
            <a:r>
              <a:rPr lang="en-US" sz="1800" dirty="0">
                <a:latin typeface="Arial" panose="020B0604020202020204" pitchFamily="34" charset="0"/>
              </a:rPr>
              <a:t> peptide on MHC I.</a:t>
            </a:r>
          </a:p>
          <a:p>
            <a:pPr marL="365189" indent="-365189">
              <a:buAutoNum type="arabicPeriod"/>
            </a:pPr>
            <a:r>
              <a:rPr lang="en-US" sz="1800" dirty="0">
                <a:latin typeface="Arial" panose="020B0604020202020204" pitchFamily="34" charset="0"/>
              </a:rPr>
              <a:t>Assistance from T-helper cells.</a:t>
            </a:r>
          </a:p>
        </p:txBody>
      </p:sp>
      <p:sp>
        <p:nvSpPr>
          <p:cNvPr id="5" name="TextBox 4">
            <a:extLst>
              <a:ext uri="{FF2B5EF4-FFF2-40B4-BE49-F238E27FC236}">
                <a16:creationId xmlns:a16="http://schemas.microsoft.com/office/drawing/2014/main" id="{B5C7E367-971B-4275-814B-E7D2435F323D}"/>
              </a:ext>
            </a:extLst>
          </p:cNvPr>
          <p:cNvSpPr txBox="1"/>
          <p:nvPr/>
        </p:nvSpPr>
        <p:spPr>
          <a:xfrm>
            <a:off x="2996559" y="5879884"/>
            <a:ext cx="3285836" cy="1075679"/>
          </a:xfrm>
          <a:prstGeom prst="rect">
            <a:avLst/>
          </a:prstGeom>
          <a:noFill/>
        </p:spPr>
        <p:txBody>
          <a:bodyPr wrap="none" rtlCol="0">
            <a:spAutoFit/>
          </a:bodyPr>
          <a:lstStyle/>
          <a:p>
            <a:r>
              <a:rPr lang="en-US" sz="2130" dirty="0">
                <a:latin typeface="Arial" panose="020B0604020202020204" pitchFamily="34" charset="0"/>
              </a:rPr>
              <a:t>NK: Innate</a:t>
            </a:r>
          </a:p>
          <a:p>
            <a:pPr marL="304324" indent="-304324">
              <a:buFont typeface="Arial" panose="020B0604020202020204" pitchFamily="34" charset="0"/>
              <a:buChar char="•"/>
            </a:pPr>
            <a:r>
              <a:rPr lang="en-US" sz="2130" dirty="0">
                <a:latin typeface="Arial" panose="020B0604020202020204" pitchFamily="34" charset="0"/>
              </a:rPr>
              <a:t>Kill virally infected cells</a:t>
            </a:r>
          </a:p>
          <a:p>
            <a:pPr marL="304324" indent="-304324">
              <a:buFont typeface="Arial" panose="020B0604020202020204" pitchFamily="34" charset="0"/>
              <a:buChar char="•"/>
            </a:pPr>
            <a:r>
              <a:rPr lang="en-US" sz="2130" dirty="0">
                <a:latin typeface="Arial" panose="020B0604020202020204" pitchFamily="34" charset="0"/>
              </a:rPr>
              <a:t>Kill cancer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989516" y="4100087"/>
            <a:ext cx="2642033" cy="2215991"/>
          </a:xfrm>
          <a:prstGeom prst="rect">
            <a:avLst/>
          </a:prstGeom>
          <a:noFill/>
        </p:spPr>
        <p:txBody>
          <a:bodyPr wrap="square" rtlCol="0">
            <a:spAutoFit/>
          </a:bodyPr>
          <a:lstStyle/>
          <a:p>
            <a:r>
              <a:rPr lang="en-US" sz="1800" dirty="0">
                <a:latin typeface="Arial" panose="020B0604020202020204" pitchFamily="34" charset="0"/>
              </a:rPr>
              <a:t>Activated Tc cell becomes a cytotoxic T-lymphocyte T</a:t>
            </a:r>
            <a:r>
              <a:rPr lang="en-US" sz="1800" baseline="-25000" dirty="0">
                <a:latin typeface="Arial" panose="020B0604020202020204" pitchFamily="34" charset="0"/>
              </a:rPr>
              <a:t>CTL</a:t>
            </a:r>
          </a:p>
          <a:p>
            <a:endParaRPr lang="en-US" sz="1800" baseline="-25000" dirty="0">
              <a:latin typeface="Arial" panose="020B0604020202020204" pitchFamily="34" charset="0"/>
            </a:endParaRPr>
          </a:p>
          <a:p>
            <a:r>
              <a:rPr lang="en-US" sz="1800" dirty="0">
                <a:latin typeface="Arial" panose="020B0604020202020204" pitchFamily="34" charset="0"/>
              </a:rPr>
              <a:t>T</a:t>
            </a:r>
            <a:r>
              <a:rPr lang="en-US" sz="1800" baseline="-25000" dirty="0">
                <a:latin typeface="Arial" panose="020B0604020202020204" pitchFamily="34" charset="0"/>
              </a:rPr>
              <a:t>CTL</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Kill virally infected cells</a:t>
            </a:r>
          </a:p>
          <a:p>
            <a:pPr marL="304324" indent="-304324">
              <a:buFont typeface="Arial" panose="020B0604020202020204" pitchFamily="34" charset="0"/>
              <a:buChar char="•"/>
            </a:pPr>
            <a:r>
              <a:rPr lang="en-US" sz="1800"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6190363" y="1473305"/>
            <a:ext cx="3653070" cy="866679"/>
            <a:chOff x="5041931" y="992601"/>
            <a:chExt cx="3430197" cy="813803"/>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53367"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52054"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28739"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 </a:t>
              </a:r>
              <a:r>
                <a:rPr lang="en-US" sz="213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438143" y="37658"/>
            <a:ext cx="5743124" cy="551241"/>
          </a:xfrm>
          <a:prstGeom prst="rect">
            <a:avLst/>
          </a:prstGeom>
          <a:noFill/>
        </p:spPr>
        <p:txBody>
          <a:bodyPr wrap="square">
            <a:spAutoFit/>
          </a:bodyPr>
          <a:lstStyle/>
          <a:p>
            <a:r>
              <a:rPr lang="en-US" sz="2982" dirty="0">
                <a:latin typeface="Arial" panose="020B0604020202020204" pitchFamily="34" charset="0"/>
              </a:rPr>
              <a:t>Cell Based Immunology</a:t>
            </a:r>
          </a:p>
        </p:txBody>
      </p:sp>
      <p:sp>
        <p:nvSpPr>
          <p:cNvPr id="7" name="Date Placeholder 6">
            <a:extLst>
              <a:ext uri="{FF2B5EF4-FFF2-40B4-BE49-F238E27FC236}">
                <a16:creationId xmlns:a16="http://schemas.microsoft.com/office/drawing/2014/main" id="{C39476D4-4A10-AA97-32D1-211796A2D9E0}"/>
              </a:ext>
            </a:extLst>
          </p:cNvPr>
          <p:cNvSpPr>
            <a:spLocks noGrp="1"/>
          </p:cNvSpPr>
          <p:nvPr>
            <p:ph type="dt" sz="half" idx="10"/>
          </p:nvPr>
        </p:nvSpPr>
        <p:spPr/>
        <p:txBody>
          <a:bodyPr/>
          <a:lstStyle/>
          <a:p>
            <a:fld id="{43FC13F3-ABE2-4FAB-A906-58FAA14316BD}" type="datetime1">
              <a:rPr lang="en-US" smtClean="0"/>
              <a:t>9/7/2024</a:t>
            </a:fld>
            <a:endParaRPr lang="en-US"/>
          </a:p>
        </p:txBody>
      </p:sp>
      <p:sp>
        <p:nvSpPr>
          <p:cNvPr id="13" name="Footer Placeholder 12">
            <a:extLst>
              <a:ext uri="{FF2B5EF4-FFF2-40B4-BE49-F238E27FC236}">
                <a16:creationId xmlns:a16="http://schemas.microsoft.com/office/drawing/2014/main" id="{B55BB4E4-66AD-47E6-EB7A-26A961DBAC25}"/>
              </a:ext>
            </a:extLst>
          </p:cNvPr>
          <p:cNvSpPr>
            <a:spLocks noGrp="1"/>
          </p:cNvSpPr>
          <p:nvPr>
            <p:ph type="ftr" sz="quarter" idx="11"/>
          </p:nvPr>
        </p:nvSpPr>
        <p:spPr/>
        <p:txBody>
          <a:bodyPr/>
          <a:lstStyle/>
          <a:p>
            <a:r>
              <a:rPr lang="en-US"/>
              <a:t>Drugs and Disease F2024 - Lecture 4</a:t>
            </a:r>
          </a:p>
        </p:txBody>
      </p:sp>
      <p:sp>
        <p:nvSpPr>
          <p:cNvPr id="21" name="Slide Number Placeholder 20">
            <a:extLst>
              <a:ext uri="{FF2B5EF4-FFF2-40B4-BE49-F238E27FC236}">
                <a16:creationId xmlns:a16="http://schemas.microsoft.com/office/drawing/2014/main" id="{1FDD353E-285A-63CE-89E8-ABBF479B1146}"/>
              </a:ext>
            </a:extLst>
          </p:cNvPr>
          <p:cNvSpPr>
            <a:spLocks noGrp="1"/>
          </p:cNvSpPr>
          <p:nvPr>
            <p:ph type="sldNum" sz="quarter" idx="12"/>
          </p:nvPr>
        </p:nvSpPr>
        <p:spPr/>
        <p:txBody>
          <a:bodyPr/>
          <a:lstStyle/>
          <a:p>
            <a:fld id="{DC3BB032-4020-48F4-953B-341806DC4A2B}" type="slidenum">
              <a:rPr lang="en-US" smtClean="0"/>
              <a:t>42</a:t>
            </a:fld>
            <a:endParaRPr lang="en-US"/>
          </a:p>
        </p:txBody>
      </p:sp>
    </p:spTree>
    <p:extLst>
      <p:ext uri="{BB962C8B-B14F-4D97-AF65-F5344CB8AC3E}">
        <p14:creationId xmlns:p14="http://schemas.microsoft.com/office/powerpoint/2010/main" val="3327238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9F9D47-457F-A328-3D25-33381DE3A382}"/>
              </a:ext>
            </a:extLst>
          </p:cNvPr>
          <p:cNvGrpSpPr/>
          <p:nvPr/>
        </p:nvGrpSpPr>
        <p:grpSpPr>
          <a:xfrm>
            <a:off x="370210" y="798140"/>
            <a:ext cx="4954880" cy="6223753"/>
            <a:chOff x="4244979" y="213360"/>
            <a:chExt cx="5016525" cy="6301185"/>
          </a:xfrm>
        </p:grpSpPr>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775" r="12414" b="4709"/>
            <a:stretch>
              <a:fillRect/>
            </a:stretch>
          </p:blipFill>
          <p:spPr>
            <a:xfrm>
              <a:off x="4244979" y="213360"/>
              <a:ext cx="5016525" cy="6273704"/>
            </a:xfrm>
            <a:prstGeom prst="rect">
              <a:avLst/>
            </a:prstGeom>
          </p:spPr>
        </p:pic>
        <p:sp>
          <p:nvSpPr>
            <p:cNvPr id="7" name="TextBox 3"/>
            <p:cNvSpPr txBox="1">
              <a:spLocks noChangeArrowheads="1"/>
            </p:cNvSpPr>
            <p:nvPr/>
          </p:nvSpPr>
          <p:spPr bwMode="auto">
            <a:xfrm>
              <a:off x="6831956" y="771753"/>
              <a:ext cx="821210"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Antigen</a:t>
              </a:r>
            </a:p>
          </p:txBody>
        </p:sp>
        <p:sp>
          <p:nvSpPr>
            <p:cNvPr id="11" name="TextBox 12"/>
            <p:cNvSpPr txBox="1">
              <a:spLocks noChangeArrowheads="1"/>
            </p:cNvSpPr>
            <p:nvPr/>
          </p:nvSpPr>
          <p:spPr bwMode="auto">
            <a:xfrm>
              <a:off x="6358881" y="2224316"/>
              <a:ext cx="944555" cy="44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4"/>
                </a:lnSpc>
              </a:pPr>
              <a:r>
                <a:rPr lang="en-US" sz="1704" b="1" dirty="0">
                  <a:solidFill>
                    <a:srgbClr val="000000"/>
                  </a:solidFill>
                  <a:latin typeface="Arial" panose="020B0604020202020204" pitchFamily="34" charset="0"/>
                </a:rPr>
                <a:t>Peptide</a:t>
              </a:r>
            </a:p>
            <a:p>
              <a:pPr eaLnBrk="0" hangingPunct="0">
                <a:lnSpc>
                  <a:spcPts val="1704"/>
                </a:lnSpc>
              </a:pPr>
              <a:r>
                <a:rPr lang="en-US" sz="1704" b="1" dirty="0">
                  <a:solidFill>
                    <a:srgbClr val="000000"/>
                  </a:solidFill>
                  <a:latin typeface="Arial" panose="020B0604020202020204" pitchFamily="34" charset="0"/>
                </a:rPr>
                <a:t>fragment</a:t>
              </a:r>
            </a:p>
          </p:txBody>
        </p:sp>
        <p:sp>
          <p:nvSpPr>
            <p:cNvPr id="12" name="TextBox 14"/>
            <p:cNvSpPr txBox="1">
              <a:spLocks noChangeArrowheads="1"/>
            </p:cNvSpPr>
            <p:nvPr/>
          </p:nvSpPr>
          <p:spPr bwMode="auto">
            <a:xfrm>
              <a:off x="4320531" y="3316515"/>
              <a:ext cx="1129571"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Endosome</a:t>
              </a:r>
            </a:p>
          </p:txBody>
        </p:sp>
        <p:sp>
          <p:nvSpPr>
            <p:cNvPr id="13" name="TextBox 15"/>
            <p:cNvSpPr txBox="1">
              <a:spLocks noChangeArrowheads="1"/>
            </p:cNvSpPr>
            <p:nvPr/>
          </p:nvSpPr>
          <p:spPr bwMode="auto">
            <a:xfrm>
              <a:off x="5652443" y="3108553"/>
              <a:ext cx="1890733" cy="6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4"/>
                </a:lnSpc>
              </a:pPr>
              <a:r>
                <a:rPr lang="en-US" sz="1704" b="1" dirty="0">
                  <a:solidFill>
                    <a:srgbClr val="000000"/>
                  </a:solidFill>
                  <a:latin typeface="Arial" panose="020B0604020202020204" pitchFamily="34" charset="0"/>
                </a:rPr>
                <a:t>Major</a:t>
              </a:r>
            </a:p>
            <a:p>
              <a:pPr eaLnBrk="0" hangingPunct="0">
                <a:lnSpc>
                  <a:spcPts val="1704"/>
                </a:lnSpc>
              </a:pPr>
              <a:r>
                <a:rPr lang="en-US" sz="1704" b="1" dirty="0">
                  <a:solidFill>
                    <a:srgbClr val="000000"/>
                  </a:solidFill>
                  <a:latin typeface="Arial" panose="020B0604020202020204" pitchFamily="34" charset="0"/>
                </a:rPr>
                <a:t>histocompatibility</a:t>
              </a:r>
            </a:p>
            <a:p>
              <a:pPr eaLnBrk="0" hangingPunct="0">
                <a:lnSpc>
                  <a:spcPts val="1704"/>
                </a:lnSpc>
              </a:pPr>
              <a:r>
                <a:rPr lang="en-US" sz="1704" b="1" dirty="0">
                  <a:solidFill>
                    <a:srgbClr val="000000"/>
                  </a:solidFill>
                  <a:latin typeface="Arial" panose="020B0604020202020204" pitchFamily="34" charset="0"/>
                </a:rPr>
                <a:t>(MHC) protein</a:t>
              </a:r>
            </a:p>
          </p:txBody>
        </p:sp>
        <p:sp>
          <p:nvSpPr>
            <p:cNvPr id="16" name="TextBox 25"/>
            <p:cNvSpPr txBox="1">
              <a:spLocks noChangeArrowheads="1"/>
            </p:cNvSpPr>
            <p:nvPr/>
          </p:nvSpPr>
          <p:spPr bwMode="auto">
            <a:xfrm>
              <a:off x="4320530" y="5078640"/>
              <a:ext cx="1389243"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Dendritic cell</a:t>
              </a:r>
            </a:p>
          </p:txBody>
        </p:sp>
        <p:sp>
          <p:nvSpPr>
            <p:cNvPr id="17" name="TextBox 26"/>
            <p:cNvSpPr txBox="1">
              <a:spLocks noChangeArrowheads="1"/>
            </p:cNvSpPr>
            <p:nvPr/>
          </p:nvSpPr>
          <p:spPr bwMode="auto">
            <a:xfrm>
              <a:off x="6358880" y="5664428"/>
              <a:ext cx="1312964"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MHC protein</a:t>
              </a:r>
            </a:p>
          </p:txBody>
        </p:sp>
        <p:sp>
          <p:nvSpPr>
            <p:cNvPr id="19" name="TextBox 28"/>
            <p:cNvSpPr txBox="1">
              <a:spLocks noChangeArrowheads="1"/>
            </p:cNvSpPr>
            <p:nvPr/>
          </p:nvSpPr>
          <p:spPr bwMode="auto">
            <a:xfrm>
              <a:off x="6358881" y="5983516"/>
              <a:ext cx="944555" cy="53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Peptide</a:t>
              </a:r>
            </a:p>
            <a:p>
              <a:pPr eaLnBrk="0" hangingPunct="0"/>
              <a:r>
                <a:rPr lang="en-US" sz="1704" b="1" dirty="0">
                  <a:solidFill>
                    <a:srgbClr val="000000"/>
                  </a:solidFill>
                  <a:latin typeface="Arial" panose="020B0604020202020204" pitchFamily="34" charset="0"/>
                </a:rPr>
                <a:t>fragment</a:t>
              </a:r>
            </a:p>
          </p:txBody>
        </p:sp>
        <p:sp>
          <p:nvSpPr>
            <p:cNvPr id="20" name="Freeform 19"/>
            <p:cNvSpPr/>
            <p:nvPr/>
          </p:nvSpPr>
          <p:spPr>
            <a:xfrm>
              <a:off x="5971707" y="6078614"/>
              <a:ext cx="321538" cy="38100"/>
            </a:xfrm>
            <a:custGeom>
              <a:avLst/>
              <a:gdLst>
                <a:gd name="connsiteX0" fmla="*/ 9525 w 321538"/>
                <a:gd name="connsiteY0" fmla="*/ 12661 h 38100"/>
                <a:gd name="connsiteX1" fmla="*/ 312013 w 321538"/>
                <a:gd name="connsiteY1" fmla="*/ 9525 h 38100"/>
              </a:gdLst>
              <a:ahLst/>
              <a:cxnLst>
                <a:cxn ang="0">
                  <a:pos x="connsiteX0" y="connsiteY0"/>
                </a:cxn>
                <a:cxn ang="1">
                  <a:pos x="connsiteX1" y="connsiteY1"/>
                </a:cxn>
              </a:cxnLst>
              <a:rect l="l" t="t" r="r" b="b"/>
              <a:pathLst>
                <a:path w="321538" h="38100">
                  <a:moveTo>
                    <a:pt x="9525" y="12661"/>
                  </a:moveTo>
                  <a:lnTo>
                    <a:pt x="312013"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1" name="Freeform 3"/>
            <p:cNvSpPr/>
            <p:nvPr/>
          </p:nvSpPr>
          <p:spPr>
            <a:xfrm>
              <a:off x="4748772" y="3012504"/>
              <a:ext cx="119980" cy="270002"/>
            </a:xfrm>
            <a:custGeom>
              <a:avLst/>
              <a:gdLst>
                <a:gd name="connsiteX0" fmla="*/ 9525 w 119980"/>
                <a:gd name="connsiteY0" fmla="*/ 260476 h 270002"/>
                <a:gd name="connsiteX1" fmla="*/ 110455 w 119980"/>
                <a:gd name="connsiteY1" fmla="*/ 9525 h 270002"/>
              </a:gdLst>
              <a:ahLst/>
              <a:cxnLst>
                <a:cxn ang="0">
                  <a:pos x="connsiteX0" y="connsiteY0"/>
                </a:cxn>
                <a:cxn ang="1">
                  <a:pos x="connsiteX1" y="connsiteY1"/>
                </a:cxn>
              </a:cxnLst>
              <a:rect l="l" t="t" r="r" b="b"/>
              <a:pathLst>
                <a:path w="119980" h="270002">
                  <a:moveTo>
                    <a:pt x="9525" y="260476"/>
                  </a:moveTo>
                  <a:lnTo>
                    <a:pt x="11045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2" name="Freeform 3"/>
            <p:cNvSpPr/>
            <p:nvPr/>
          </p:nvSpPr>
          <p:spPr>
            <a:xfrm>
              <a:off x="5603421" y="2765197"/>
              <a:ext cx="747191" cy="445376"/>
            </a:xfrm>
            <a:custGeom>
              <a:avLst/>
              <a:gdLst>
                <a:gd name="connsiteX0" fmla="*/ 9525 w 747191"/>
                <a:gd name="connsiteY0" fmla="*/ 9525 h 445376"/>
                <a:gd name="connsiteX1" fmla="*/ 737666 w 747191"/>
                <a:gd name="connsiteY1" fmla="*/ 435851 h 445376"/>
              </a:gdLst>
              <a:ahLst/>
              <a:cxnLst>
                <a:cxn ang="0">
                  <a:pos x="connsiteX0" y="connsiteY0"/>
                </a:cxn>
                <a:cxn ang="1">
                  <a:pos x="connsiteX1" y="connsiteY1"/>
                </a:cxn>
              </a:cxnLst>
              <a:rect l="l" t="t" r="r" b="b"/>
              <a:pathLst>
                <a:path w="747191" h="445376">
                  <a:moveTo>
                    <a:pt x="9525" y="9525"/>
                  </a:moveTo>
                  <a:lnTo>
                    <a:pt x="737666" y="435851"/>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4" name="Freeform 3"/>
            <p:cNvSpPr/>
            <p:nvPr/>
          </p:nvSpPr>
          <p:spPr>
            <a:xfrm>
              <a:off x="5885475" y="5756618"/>
              <a:ext cx="407771" cy="86702"/>
            </a:xfrm>
            <a:custGeom>
              <a:avLst/>
              <a:gdLst>
                <a:gd name="connsiteX0" fmla="*/ 9525 w 407771"/>
                <a:gd name="connsiteY0" fmla="*/ 77177 h 86702"/>
                <a:gd name="connsiteX1" fmla="*/ 398246 w 407771"/>
                <a:gd name="connsiteY1" fmla="*/ 9525 h 86702"/>
              </a:gdLst>
              <a:ahLst/>
              <a:cxnLst>
                <a:cxn ang="0">
                  <a:pos x="connsiteX0" y="connsiteY0"/>
                </a:cxn>
                <a:cxn ang="1">
                  <a:pos x="connsiteX1" y="connsiteY1"/>
                </a:cxn>
              </a:cxnLst>
              <a:rect l="l" t="t" r="r" b="b"/>
              <a:pathLst>
                <a:path w="407771" h="86702">
                  <a:moveTo>
                    <a:pt x="9525" y="77177"/>
                  </a:moveTo>
                  <a:lnTo>
                    <a:pt x="398246"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grpSp>
      <p:sp>
        <p:nvSpPr>
          <p:cNvPr id="6" name="Title 5"/>
          <p:cNvSpPr>
            <a:spLocks noGrp="1"/>
          </p:cNvSpPr>
          <p:nvPr>
            <p:ph type="title" idx="4294967295"/>
          </p:nvPr>
        </p:nvSpPr>
        <p:spPr>
          <a:xfrm>
            <a:off x="867812" y="92229"/>
            <a:ext cx="11734800" cy="684213"/>
          </a:xfrm>
        </p:spPr>
        <p:txBody>
          <a:bodyPr>
            <a:noAutofit/>
          </a:bodyPr>
          <a:lstStyle/>
          <a:p>
            <a:pPr>
              <a:spcBef>
                <a:spcPts val="1172"/>
              </a:spcBef>
              <a:spcAft>
                <a:spcPts val="426"/>
              </a:spcAft>
              <a:defRPr/>
            </a:pPr>
            <a:r>
              <a:rPr lang="en-US" altLang="en-US" sz="2400" dirty="0"/>
              <a:t>Activation of Tc-Cells</a:t>
            </a:r>
            <a:br>
              <a:rPr lang="en-US" altLang="en-US" sz="2400" dirty="0"/>
            </a:br>
            <a:r>
              <a:rPr lang="en-US" altLang="en-US" sz="2400" dirty="0"/>
              <a:t>A. Dendritic Cells Acquire Antigen from Viruses and Cancerous Cells</a:t>
            </a:r>
          </a:p>
        </p:txBody>
      </p:sp>
      <p:sp>
        <p:nvSpPr>
          <p:cNvPr id="8" name="TextBox 4"/>
          <p:cNvSpPr txBox="1">
            <a:spLocks noChangeArrowheads="1"/>
          </p:cNvSpPr>
          <p:nvPr/>
        </p:nvSpPr>
        <p:spPr bwMode="auto">
          <a:xfrm>
            <a:off x="3818335" y="1362858"/>
            <a:ext cx="43969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1. Dendritic cell ingests antigen via </a:t>
            </a:r>
            <a:r>
              <a:rPr lang="en-US" sz="1800" b="1" i="1" dirty="0">
                <a:solidFill>
                  <a:srgbClr val="000000"/>
                </a:solidFill>
                <a:latin typeface="Arial" panose="020B0604020202020204" pitchFamily="34" charset="0"/>
              </a:rPr>
              <a:t>phagocytosis</a:t>
            </a:r>
            <a:r>
              <a:rPr lang="en-US" sz="1800" dirty="0">
                <a:solidFill>
                  <a:srgbClr val="000000"/>
                </a:solidFill>
                <a:latin typeface="Arial" panose="020B0604020202020204" pitchFamily="34" charset="0"/>
              </a:rPr>
              <a:t> (intact virus, cell debris from cancer cell).</a:t>
            </a:r>
          </a:p>
        </p:txBody>
      </p:sp>
      <p:sp>
        <p:nvSpPr>
          <p:cNvPr id="9" name="TextBox 7"/>
          <p:cNvSpPr txBox="1">
            <a:spLocks noChangeArrowheads="1"/>
          </p:cNvSpPr>
          <p:nvPr/>
        </p:nvSpPr>
        <p:spPr bwMode="auto">
          <a:xfrm>
            <a:off x="3663028" y="2802730"/>
            <a:ext cx="3911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2. Enzymes break antigen proteins into peptide fragments.</a:t>
            </a:r>
          </a:p>
        </p:txBody>
      </p:sp>
      <p:sp>
        <p:nvSpPr>
          <p:cNvPr id="14" name="TextBox 18"/>
          <p:cNvSpPr txBox="1">
            <a:spLocks noChangeArrowheads="1"/>
          </p:cNvSpPr>
          <p:nvPr/>
        </p:nvSpPr>
        <p:spPr bwMode="auto">
          <a:xfrm>
            <a:off x="3706653" y="4024526"/>
            <a:ext cx="49952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3. Peptide fragments are loaded onto </a:t>
            </a:r>
            <a:r>
              <a:rPr lang="en-US" sz="1800" b="1" i="1" dirty="0">
                <a:solidFill>
                  <a:srgbClr val="000000"/>
                </a:solidFill>
                <a:latin typeface="Arial" panose="020B0604020202020204" pitchFamily="34" charset="0"/>
              </a:rPr>
              <a:t>both</a:t>
            </a:r>
            <a:r>
              <a:rPr lang="en-US" sz="1800" dirty="0">
                <a:solidFill>
                  <a:srgbClr val="000000"/>
                </a:solidFill>
                <a:latin typeface="Arial" panose="020B0604020202020204" pitchFamily="34" charset="0"/>
              </a:rPr>
              <a:t> class I and class II MHC proteins in endosomes.</a:t>
            </a:r>
          </a:p>
        </p:txBody>
      </p:sp>
      <p:sp>
        <p:nvSpPr>
          <p:cNvPr id="15" name="TextBox 22"/>
          <p:cNvSpPr txBox="1">
            <a:spLocks noChangeArrowheads="1"/>
          </p:cNvSpPr>
          <p:nvPr/>
        </p:nvSpPr>
        <p:spPr bwMode="auto">
          <a:xfrm>
            <a:off x="3892749" y="5383956"/>
            <a:ext cx="42885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4. MHC I &amp; II –peptide complex is transported to cell surface.</a:t>
            </a:r>
          </a:p>
        </p:txBody>
      </p:sp>
      <p:sp>
        <p:nvSpPr>
          <p:cNvPr id="18" name="TextBox 27"/>
          <p:cNvSpPr txBox="1">
            <a:spLocks noChangeArrowheads="1"/>
          </p:cNvSpPr>
          <p:nvPr/>
        </p:nvSpPr>
        <p:spPr bwMode="auto">
          <a:xfrm>
            <a:off x="3848651" y="6298894"/>
            <a:ext cx="56914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fr-FR" sz="1800" dirty="0">
                <a:solidFill>
                  <a:srgbClr val="000000"/>
                </a:solidFill>
                <a:latin typeface="Arial" panose="020B0604020202020204" pitchFamily="34" charset="0"/>
              </a:rPr>
              <a:t>5. MHC </a:t>
            </a:r>
            <a:r>
              <a:rPr lang="fr-FR" sz="1800" dirty="0" err="1">
                <a:solidFill>
                  <a:srgbClr val="000000"/>
                </a:solidFill>
                <a:latin typeface="Arial" panose="020B0604020202020204" pitchFamily="34" charset="0"/>
              </a:rPr>
              <a:t>protein</a:t>
            </a:r>
            <a:r>
              <a:rPr lang="fr-FR" sz="1800" dirty="0">
                <a:solidFill>
                  <a:srgbClr val="000000"/>
                </a:solidFill>
                <a:latin typeface="Arial" panose="020B0604020202020204" pitchFamily="34" charset="0"/>
              </a:rPr>
              <a:t> </a:t>
            </a:r>
            <a:r>
              <a:rPr lang="fr-FR" sz="1800" dirty="0" err="1">
                <a:solidFill>
                  <a:srgbClr val="000000"/>
                </a:solidFill>
                <a:latin typeface="Arial" panose="020B0604020202020204" pitchFamily="34" charset="0"/>
              </a:rPr>
              <a:t>presents</a:t>
            </a:r>
            <a:r>
              <a:rPr lang="fr-FR" sz="1800" dirty="0">
                <a:solidFill>
                  <a:srgbClr val="000000"/>
                </a:solidFill>
                <a:latin typeface="Arial" panose="020B0604020202020204" pitchFamily="34" charset="0"/>
              </a:rPr>
              <a:t> peptide fragment on </a:t>
            </a:r>
            <a:r>
              <a:rPr lang="fr-FR" sz="1800" dirty="0" err="1">
                <a:solidFill>
                  <a:srgbClr val="000000"/>
                </a:solidFill>
                <a:latin typeface="Arial" panose="020B0604020202020204" pitchFamily="34" charset="0"/>
              </a:rPr>
              <a:t>cell</a:t>
            </a:r>
            <a:endParaRPr lang="fr-FR" sz="1800" dirty="0">
              <a:solidFill>
                <a:srgbClr val="000000"/>
              </a:solidFill>
              <a:latin typeface="Arial" panose="020B0604020202020204" pitchFamily="34" charset="0"/>
            </a:endParaRPr>
          </a:p>
          <a:p>
            <a:pPr eaLnBrk="0" hangingPunct="0"/>
            <a:r>
              <a:rPr lang="fr-FR" sz="1800" dirty="0">
                <a:solidFill>
                  <a:srgbClr val="000000"/>
                </a:solidFill>
                <a:latin typeface="Arial" panose="020B0604020202020204" pitchFamily="34" charset="0"/>
              </a:rPr>
              <a:t>Surface to T-H and T-C </a:t>
            </a:r>
            <a:r>
              <a:rPr lang="fr-FR" sz="1800" dirty="0" err="1">
                <a:solidFill>
                  <a:srgbClr val="000000"/>
                </a:solidFill>
                <a:latin typeface="Arial" panose="020B0604020202020204" pitchFamily="34" charset="0"/>
              </a:rPr>
              <a:t>cells</a:t>
            </a:r>
            <a:r>
              <a:rPr lang="fr-FR" sz="1800" dirty="0">
                <a:solidFill>
                  <a:srgbClr val="000000"/>
                </a:solidFill>
                <a:latin typeface="Arial" panose="020B0604020202020204" pitchFamily="34" charset="0"/>
              </a:rPr>
              <a:t>.</a:t>
            </a:r>
            <a:endParaRPr lang="en-US" sz="1800" dirty="0">
              <a:solidFill>
                <a:srgbClr val="000000"/>
              </a:solidFill>
              <a:latin typeface="Arial" panose="020B0604020202020204" pitchFamily="34" charset="0"/>
            </a:endParaRPr>
          </a:p>
        </p:txBody>
      </p:sp>
      <p:sp>
        <p:nvSpPr>
          <p:cNvPr id="23" name="Freeform 3"/>
          <p:cNvSpPr/>
          <p:nvPr/>
        </p:nvSpPr>
        <p:spPr>
          <a:xfrm>
            <a:off x="1737699" y="2879665"/>
            <a:ext cx="729710" cy="284515"/>
          </a:xfrm>
          <a:custGeom>
            <a:avLst/>
            <a:gdLst>
              <a:gd name="connsiteX0" fmla="*/ 9525 w 685190"/>
              <a:gd name="connsiteY0" fmla="*/ 257632 h 267157"/>
              <a:gd name="connsiteX1" fmla="*/ 675665 w 685190"/>
              <a:gd name="connsiteY1" fmla="*/ 9525 h 267157"/>
            </a:gdLst>
            <a:ahLst/>
            <a:cxnLst>
              <a:cxn ang="0">
                <a:pos x="connsiteX0" y="connsiteY0"/>
              </a:cxn>
              <a:cxn ang="1">
                <a:pos x="connsiteX1" y="connsiteY1"/>
              </a:cxn>
            </a:cxnLst>
            <a:rect l="l" t="t" r="r" b="b"/>
            <a:pathLst>
              <a:path w="685190" h="267157">
                <a:moveTo>
                  <a:pt x="9525" y="257632"/>
                </a:moveTo>
                <a:lnTo>
                  <a:pt x="67566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5" name="Date Placeholder 4">
            <a:extLst>
              <a:ext uri="{FF2B5EF4-FFF2-40B4-BE49-F238E27FC236}">
                <a16:creationId xmlns:a16="http://schemas.microsoft.com/office/drawing/2014/main" id="{9FA87FFA-B6AE-6827-0C74-EAABBF0F169F}"/>
              </a:ext>
            </a:extLst>
          </p:cNvPr>
          <p:cNvSpPr>
            <a:spLocks noGrp="1"/>
          </p:cNvSpPr>
          <p:nvPr>
            <p:ph type="dt" sz="half" idx="10"/>
          </p:nvPr>
        </p:nvSpPr>
        <p:spPr/>
        <p:txBody>
          <a:bodyPr/>
          <a:lstStyle/>
          <a:p>
            <a:fld id="{6A4A4DB8-3D97-4719-A698-175BFFC34B02}" type="datetime1">
              <a:rPr lang="en-US" smtClean="0"/>
              <a:t>9/7/2024</a:t>
            </a:fld>
            <a:endParaRPr lang="en-US"/>
          </a:p>
        </p:txBody>
      </p:sp>
      <p:sp>
        <p:nvSpPr>
          <p:cNvPr id="25" name="Footer Placeholder 24">
            <a:extLst>
              <a:ext uri="{FF2B5EF4-FFF2-40B4-BE49-F238E27FC236}">
                <a16:creationId xmlns:a16="http://schemas.microsoft.com/office/drawing/2014/main" id="{93D29B50-0D46-F47A-E854-46ADEA15677D}"/>
              </a:ext>
            </a:extLst>
          </p:cNvPr>
          <p:cNvSpPr>
            <a:spLocks noGrp="1"/>
          </p:cNvSpPr>
          <p:nvPr>
            <p:ph type="ftr" sz="quarter" idx="11"/>
          </p:nvPr>
        </p:nvSpPr>
        <p:spPr/>
        <p:txBody>
          <a:bodyPr/>
          <a:lstStyle/>
          <a:p>
            <a:r>
              <a:rPr lang="en-US"/>
              <a:t>Drugs and Disease F2024 - Lecture 4</a:t>
            </a:r>
          </a:p>
        </p:txBody>
      </p:sp>
      <p:sp>
        <p:nvSpPr>
          <p:cNvPr id="27" name="Slide Number Placeholder 26">
            <a:extLst>
              <a:ext uri="{FF2B5EF4-FFF2-40B4-BE49-F238E27FC236}">
                <a16:creationId xmlns:a16="http://schemas.microsoft.com/office/drawing/2014/main" id="{BA1E357D-C9FA-63B5-72EB-D3DA30FFB059}"/>
              </a:ext>
            </a:extLst>
          </p:cNvPr>
          <p:cNvSpPr>
            <a:spLocks noGrp="1"/>
          </p:cNvSpPr>
          <p:nvPr>
            <p:ph type="sldNum" sz="quarter" idx="12"/>
          </p:nvPr>
        </p:nvSpPr>
        <p:spPr/>
        <p:txBody>
          <a:bodyPr/>
          <a:lstStyle/>
          <a:p>
            <a:fld id="{DC3BB032-4020-48F4-953B-341806DC4A2B}" type="slidenum">
              <a:rPr lang="en-US" smtClean="0"/>
              <a:t>43</a:t>
            </a:fld>
            <a:endParaRPr lang="en-US"/>
          </a:p>
        </p:txBody>
      </p:sp>
    </p:spTree>
    <p:extLst>
      <p:ext uri="{BB962C8B-B14F-4D97-AF65-F5344CB8AC3E}">
        <p14:creationId xmlns:p14="http://schemas.microsoft.com/office/powerpoint/2010/main" val="26135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36CDB85-DFFB-B022-321F-8E7C040DB93F}"/>
              </a:ext>
            </a:extLst>
          </p:cNvPr>
          <p:cNvGrpSpPr/>
          <p:nvPr/>
        </p:nvGrpSpPr>
        <p:grpSpPr>
          <a:xfrm>
            <a:off x="6429277" y="862941"/>
            <a:ext cx="6376601" cy="5319282"/>
            <a:chOff x="6096000" y="488657"/>
            <a:chExt cx="5987565" cy="4994753"/>
          </a:xfrm>
        </p:grpSpPr>
        <p:pic>
          <p:nvPicPr>
            <p:cNvPr id="38" name="Picture 37">
              <a:extLst>
                <a:ext uri="{FF2B5EF4-FFF2-40B4-BE49-F238E27FC236}">
                  <a16:creationId xmlns:a16="http://schemas.microsoft.com/office/drawing/2014/main" id="{F108C763-82E0-C1B0-B82A-C6E125C519DC}"/>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2014" r="2131" b="24136"/>
            <a:stretch>
              <a:fillRect/>
            </a:stretch>
          </p:blipFill>
          <p:spPr>
            <a:xfrm>
              <a:off x="7042802" y="488657"/>
              <a:ext cx="4838204" cy="4994753"/>
            </a:xfrm>
            <a:prstGeom prst="rect">
              <a:avLst/>
            </a:prstGeom>
          </p:spPr>
        </p:pic>
        <p:sp>
          <p:nvSpPr>
            <p:cNvPr id="5" name="TextBox 3">
              <a:extLst>
                <a:ext uri="{FF2B5EF4-FFF2-40B4-BE49-F238E27FC236}">
                  <a16:creationId xmlns:a16="http://schemas.microsoft.com/office/drawing/2014/main" id="{8D4C6A00-BC99-F785-4554-36066786620C}"/>
                </a:ext>
              </a:extLst>
            </p:cNvPr>
            <p:cNvSpPr txBox="1">
              <a:spLocks noChangeArrowheads="1"/>
            </p:cNvSpPr>
            <p:nvPr/>
          </p:nvSpPr>
          <p:spPr bwMode="auto">
            <a:xfrm>
              <a:off x="6671241" y="1512072"/>
              <a:ext cx="155337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Dendritic cell</a:t>
              </a:r>
            </a:p>
          </p:txBody>
        </p:sp>
        <p:sp>
          <p:nvSpPr>
            <p:cNvPr id="25" name="TextBox 15">
              <a:extLst>
                <a:ext uri="{FF2B5EF4-FFF2-40B4-BE49-F238E27FC236}">
                  <a16:creationId xmlns:a16="http://schemas.microsoft.com/office/drawing/2014/main" id="{F4C92A6D-65CA-2892-70D2-33B500B5AE54}"/>
                </a:ext>
              </a:extLst>
            </p:cNvPr>
            <p:cNvSpPr txBox="1">
              <a:spLocks noChangeArrowheads="1"/>
            </p:cNvSpPr>
            <p:nvPr/>
          </p:nvSpPr>
          <p:spPr bwMode="auto">
            <a:xfrm>
              <a:off x="8814459" y="1565737"/>
              <a:ext cx="1431449"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Class I MHC</a:t>
              </a:r>
            </a:p>
            <a:p>
              <a:pPr eaLnBrk="0" hangingPunct="0"/>
              <a:r>
                <a:rPr lang="en-US" sz="2000" b="1" dirty="0">
                  <a:solidFill>
                    <a:srgbClr val="000000"/>
                  </a:solidFill>
                  <a:latin typeface="Arial" panose="020B0604020202020204" pitchFamily="34" charset="0"/>
                </a:rPr>
                <a:t>+ peptide</a:t>
              </a:r>
            </a:p>
          </p:txBody>
        </p:sp>
        <p:sp>
          <p:nvSpPr>
            <p:cNvPr id="27" name="TextBox 17">
              <a:extLst>
                <a:ext uri="{FF2B5EF4-FFF2-40B4-BE49-F238E27FC236}">
                  <a16:creationId xmlns:a16="http://schemas.microsoft.com/office/drawing/2014/main" id="{B9A235C9-6B3C-3195-FBAE-33E23DD3EDEA}"/>
                </a:ext>
              </a:extLst>
            </p:cNvPr>
            <p:cNvSpPr txBox="1">
              <a:spLocks noChangeArrowheads="1"/>
            </p:cNvSpPr>
            <p:nvPr/>
          </p:nvSpPr>
          <p:spPr bwMode="auto">
            <a:xfrm>
              <a:off x="6096000" y="1903864"/>
              <a:ext cx="1458270" cy="1444996"/>
            </a:xfrm>
            <a:prstGeom prst="rect">
              <a:avLst/>
            </a:prstGeom>
            <a:solidFill>
              <a:schemeClr val="bg1">
                <a:alpha val="53000"/>
              </a:schemeClr>
            </a:solidFill>
            <a:ln>
              <a:noFill/>
            </a:ln>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Class II MHC + peptide</a:t>
              </a:r>
            </a:p>
            <a:p>
              <a:pPr eaLnBrk="0" hangingPunct="0"/>
              <a:endParaRPr lang="en-US" sz="2000" b="1" dirty="0">
                <a:solidFill>
                  <a:srgbClr val="000000"/>
                </a:solidFill>
                <a:latin typeface="Arial" panose="020B0604020202020204" pitchFamily="34" charset="0"/>
              </a:endParaRPr>
            </a:p>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H</a:t>
              </a:r>
              <a:r>
                <a:rPr lang="en-US" sz="2000" b="1" dirty="0">
                  <a:solidFill>
                    <a:srgbClr val="000000"/>
                  </a:solidFill>
                  <a:latin typeface="Arial" panose="020B0604020202020204" pitchFamily="34" charset="0"/>
                </a:rPr>
                <a:t> interaction</a:t>
              </a:r>
            </a:p>
          </p:txBody>
        </p:sp>
        <p:sp>
          <p:nvSpPr>
            <p:cNvPr id="30" name="TextBox 20">
              <a:extLst>
                <a:ext uri="{FF2B5EF4-FFF2-40B4-BE49-F238E27FC236}">
                  <a16:creationId xmlns:a16="http://schemas.microsoft.com/office/drawing/2014/main" id="{8E182DB3-37F5-0FE7-E999-A094D9B7FFF9}"/>
                </a:ext>
              </a:extLst>
            </p:cNvPr>
            <p:cNvSpPr txBox="1">
              <a:spLocks noChangeArrowheads="1"/>
            </p:cNvSpPr>
            <p:nvPr/>
          </p:nvSpPr>
          <p:spPr bwMode="auto">
            <a:xfrm rot="197867">
              <a:off x="9478392" y="2419218"/>
              <a:ext cx="75109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C</a:t>
              </a:r>
              <a:r>
                <a:rPr lang="en-US" sz="2000" b="1" dirty="0">
                  <a:solidFill>
                    <a:srgbClr val="000000"/>
                  </a:solidFill>
                  <a:latin typeface="Arial" panose="020B0604020202020204" pitchFamily="34" charset="0"/>
                </a:rPr>
                <a:t> cell</a:t>
              </a:r>
            </a:p>
          </p:txBody>
        </p:sp>
        <p:sp>
          <p:nvSpPr>
            <p:cNvPr id="32" name="TextBox 22">
              <a:extLst>
                <a:ext uri="{FF2B5EF4-FFF2-40B4-BE49-F238E27FC236}">
                  <a16:creationId xmlns:a16="http://schemas.microsoft.com/office/drawing/2014/main" id="{916F1EB5-1EF0-A967-ABAB-557B5AB73678}"/>
                </a:ext>
              </a:extLst>
            </p:cNvPr>
            <p:cNvSpPr txBox="1">
              <a:spLocks noChangeArrowheads="1"/>
            </p:cNvSpPr>
            <p:nvPr/>
          </p:nvSpPr>
          <p:spPr bwMode="auto">
            <a:xfrm>
              <a:off x="8271915" y="3621467"/>
              <a:ext cx="75109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H</a:t>
              </a:r>
              <a:r>
                <a:rPr lang="en-US" sz="2000" b="1" dirty="0">
                  <a:solidFill>
                    <a:srgbClr val="000000"/>
                  </a:solidFill>
                  <a:latin typeface="Arial" panose="020B0604020202020204" pitchFamily="34" charset="0"/>
                </a:rPr>
                <a:t> cell</a:t>
              </a:r>
            </a:p>
          </p:txBody>
        </p:sp>
        <p:sp>
          <p:nvSpPr>
            <p:cNvPr id="33" name="TextBox 26">
              <a:extLst>
                <a:ext uri="{FF2B5EF4-FFF2-40B4-BE49-F238E27FC236}">
                  <a16:creationId xmlns:a16="http://schemas.microsoft.com/office/drawing/2014/main" id="{43355AF9-4926-C49F-071B-E4BE1C91C92A}"/>
                </a:ext>
              </a:extLst>
            </p:cNvPr>
            <p:cNvSpPr txBox="1">
              <a:spLocks noChangeArrowheads="1"/>
            </p:cNvSpPr>
            <p:nvPr/>
          </p:nvSpPr>
          <p:spPr bwMode="auto">
            <a:xfrm>
              <a:off x="9807538" y="3046087"/>
              <a:ext cx="196429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Cytotoxic T cells</a:t>
              </a:r>
            </a:p>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CTL</a:t>
              </a:r>
            </a:p>
          </p:txBody>
        </p:sp>
        <p:cxnSp>
          <p:nvCxnSpPr>
            <p:cNvPr id="40" name="Straight Arrow Connector 39">
              <a:extLst>
                <a:ext uri="{FF2B5EF4-FFF2-40B4-BE49-F238E27FC236}">
                  <a16:creationId xmlns:a16="http://schemas.microsoft.com/office/drawing/2014/main" id="{B79C5C79-5510-EC76-DF0E-F036ABF41296}"/>
                </a:ext>
              </a:extLst>
            </p:cNvPr>
            <p:cNvCxnSpPr>
              <a:cxnSpLocks/>
              <a:stCxn id="27" idx="3"/>
            </p:cNvCxnSpPr>
            <p:nvPr/>
          </p:nvCxnSpPr>
          <p:spPr>
            <a:xfrm>
              <a:off x="7554270" y="2626363"/>
              <a:ext cx="141396" cy="289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096E7E-A19E-E70C-7A1A-FD9A228BF365}"/>
                </a:ext>
              </a:extLst>
            </p:cNvPr>
            <p:cNvCxnSpPr>
              <a:cxnSpLocks/>
            </p:cNvCxnSpPr>
            <p:nvPr/>
          </p:nvCxnSpPr>
          <p:spPr>
            <a:xfrm flipH="1">
              <a:off x="8552308" y="1986208"/>
              <a:ext cx="185292" cy="143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03D4C5-9B1D-CDBF-0917-1BD98697F28C}"/>
                </a:ext>
              </a:extLst>
            </p:cNvPr>
            <p:cNvSpPr txBox="1"/>
            <p:nvPr/>
          </p:nvSpPr>
          <p:spPr>
            <a:xfrm>
              <a:off x="10249730" y="890340"/>
              <a:ext cx="1833835" cy="1531696"/>
            </a:xfrm>
            <a:prstGeom prst="rect">
              <a:avLst/>
            </a:prstGeom>
            <a:noFill/>
            <a:ln>
              <a:solidFill>
                <a:srgbClr val="C00000"/>
              </a:solidFill>
            </a:ln>
          </p:spPr>
          <p:txBody>
            <a:bodyPr wrap="square" rtlCol="0">
              <a:spAutoFit/>
            </a:bodyPr>
            <a:lstStyle/>
            <a:p>
              <a:r>
                <a:rPr lang="en-US" sz="2000" i="1" dirty="0">
                  <a:solidFill>
                    <a:srgbClr val="C00000"/>
                  </a:solidFill>
                  <a:latin typeface="Arial" panose="020B0604020202020204" pitchFamily="34" charset="0"/>
                </a:rPr>
                <a:t>Only foreign proteins on self-MHC are recognized by T-cells</a:t>
              </a:r>
            </a:p>
          </p:txBody>
        </p:sp>
      </p:grpSp>
      <p:sp>
        <p:nvSpPr>
          <p:cNvPr id="48" name="TextBox 47">
            <a:extLst>
              <a:ext uri="{FF2B5EF4-FFF2-40B4-BE49-F238E27FC236}">
                <a16:creationId xmlns:a16="http://schemas.microsoft.com/office/drawing/2014/main" id="{D81EC3C3-178D-8154-FBF5-890D4F2EBA55}"/>
              </a:ext>
            </a:extLst>
          </p:cNvPr>
          <p:cNvSpPr txBox="1"/>
          <p:nvPr/>
        </p:nvSpPr>
        <p:spPr>
          <a:xfrm>
            <a:off x="281053" y="1084250"/>
            <a:ext cx="5523769" cy="2246769"/>
          </a:xfrm>
          <a:prstGeom prst="rect">
            <a:avLst/>
          </a:prstGeom>
          <a:solidFill>
            <a:schemeClr val="bg1">
              <a:alpha val="85000"/>
            </a:schemeClr>
          </a:solidFill>
        </p:spPr>
        <p:txBody>
          <a:bodyPr wrap="square" rtlCol="0">
            <a:spAutoFit/>
          </a:bodyPr>
          <a:lstStyle/>
          <a:p>
            <a:r>
              <a:rPr lang="en-US" sz="2000" dirty="0">
                <a:latin typeface="Arial" panose="020B0604020202020204" pitchFamily="34" charset="0"/>
              </a:rPr>
              <a:t>Activation of Tc cells requires:</a:t>
            </a:r>
          </a:p>
          <a:p>
            <a:pPr marL="365189" indent="-365189">
              <a:buAutoNum type="arabicPeriod"/>
            </a:pPr>
            <a:r>
              <a:rPr lang="en-US" sz="2000" dirty="0">
                <a:latin typeface="Arial" panose="020B0604020202020204" pitchFamily="34" charset="0"/>
              </a:rPr>
              <a:t>Recognition of foreign peptide on MHC I by TCR on Tc cell</a:t>
            </a:r>
          </a:p>
          <a:p>
            <a:pPr marL="365189" indent="-365189">
              <a:buAutoNum type="arabicPeriod"/>
            </a:pPr>
            <a:endParaRPr lang="en-US" sz="2000" dirty="0">
              <a:latin typeface="Arial" panose="020B0604020202020204" pitchFamily="34" charset="0"/>
            </a:endParaRPr>
          </a:p>
          <a:p>
            <a:pPr marL="365189" indent="-365189">
              <a:buAutoNum type="arabicPeriod"/>
            </a:pPr>
            <a:r>
              <a:rPr lang="en-US" sz="2000" dirty="0">
                <a:latin typeface="Arial" panose="020B0604020202020204" pitchFamily="34" charset="0"/>
              </a:rPr>
              <a:t>Assistance from T-helper cells via secreted messengers (small proteins called cytokines)</a:t>
            </a:r>
          </a:p>
        </p:txBody>
      </p:sp>
      <p:grpSp>
        <p:nvGrpSpPr>
          <p:cNvPr id="49" name="Group 48">
            <a:extLst>
              <a:ext uri="{FF2B5EF4-FFF2-40B4-BE49-F238E27FC236}">
                <a16:creationId xmlns:a16="http://schemas.microsoft.com/office/drawing/2014/main" id="{37795543-0F5E-6BCD-329B-21F2DEAA9074}"/>
              </a:ext>
            </a:extLst>
          </p:cNvPr>
          <p:cNvGrpSpPr/>
          <p:nvPr/>
        </p:nvGrpSpPr>
        <p:grpSpPr>
          <a:xfrm>
            <a:off x="8487919" y="2711456"/>
            <a:ext cx="360525" cy="408125"/>
            <a:chOff x="3459161" y="1449056"/>
            <a:chExt cx="338529" cy="383226"/>
          </a:xfrm>
        </p:grpSpPr>
        <p:sp>
          <p:nvSpPr>
            <p:cNvPr id="50" name="Oval 49">
              <a:extLst>
                <a:ext uri="{FF2B5EF4-FFF2-40B4-BE49-F238E27FC236}">
                  <a16:creationId xmlns:a16="http://schemas.microsoft.com/office/drawing/2014/main" id="{E5F7CFE3-799A-CBDF-6958-D7C3A796129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TextBox 50">
              <a:extLst>
                <a:ext uri="{FF2B5EF4-FFF2-40B4-BE49-F238E27FC236}">
                  <a16:creationId xmlns:a16="http://schemas.microsoft.com/office/drawing/2014/main" id="{186D1552-8801-04C1-C947-33E71A773BF1}"/>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52" name="Group 51">
            <a:extLst>
              <a:ext uri="{FF2B5EF4-FFF2-40B4-BE49-F238E27FC236}">
                <a16:creationId xmlns:a16="http://schemas.microsoft.com/office/drawing/2014/main" id="{08ED7017-D795-728B-B129-1F085C7D14B3}"/>
              </a:ext>
            </a:extLst>
          </p:cNvPr>
          <p:cNvGrpSpPr/>
          <p:nvPr/>
        </p:nvGrpSpPr>
        <p:grpSpPr>
          <a:xfrm>
            <a:off x="9246618" y="4625715"/>
            <a:ext cx="360525" cy="408125"/>
            <a:chOff x="3459161" y="1449056"/>
            <a:chExt cx="338529" cy="383226"/>
          </a:xfrm>
        </p:grpSpPr>
        <p:sp>
          <p:nvSpPr>
            <p:cNvPr id="53" name="Oval 52">
              <a:extLst>
                <a:ext uri="{FF2B5EF4-FFF2-40B4-BE49-F238E27FC236}">
                  <a16:creationId xmlns:a16="http://schemas.microsoft.com/office/drawing/2014/main" id="{E5BDAEEC-E557-2E57-6097-9A61D091DF55}"/>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4" name="TextBox 53">
              <a:extLst>
                <a:ext uri="{FF2B5EF4-FFF2-40B4-BE49-F238E27FC236}">
                  <a16:creationId xmlns:a16="http://schemas.microsoft.com/office/drawing/2014/main" id="{0F939437-B9CD-50A0-1DC2-2B127E8284C9}"/>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sp>
        <p:nvSpPr>
          <p:cNvPr id="55" name="Freeform: Shape 54">
            <a:extLst>
              <a:ext uri="{FF2B5EF4-FFF2-40B4-BE49-F238E27FC236}">
                <a16:creationId xmlns:a16="http://schemas.microsoft.com/office/drawing/2014/main" id="{527BFEB3-87D6-5C44-C3E8-8800AAB56A9E}"/>
              </a:ext>
            </a:extLst>
          </p:cNvPr>
          <p:cNvSpPr/>
          <p:nvPr/>
        </p:nvSpPr>
        <p:spPr>
          <a:xfrm>
            <a:off x="9458567" y="4013850"/>
            <a:ext cx="419241" cy="1223729"/>
          </a:xfrm>
          <a:custGeom>
            <a:avLst/>
            <a:gdLst>
              <a:gd name="connsiteX0" fmla="*/ 364142 w 393663"/>
              <a:gd name="connsiteY0" fmla="*/ 1149069 h 1149069"/>
              <a:gd name="connsiteX1" fmla="*/ 380326 w 393663"/>
              <a:gd name="connsiteY1" fmla="*/ 623087 h 1149069"/>
              <a:gd name="connsiteX2" fmla="*/ 194209 w 393663"/>
              <a:gd name="connsiteY2" fmla="*/ 161841 h 1149069"/>
              <a:gd name="connsiteX3" fmla="*/ 0 w 393663"/>
              <a:gd name="connsiteY3" fmla="*/ 0 h 1149069"/>
            </a:gdLst>
            <a:ahLst/>
            <a:cxnLst>
              <a:cxn ang="0">
                <a:pos x="connsiteX0" y="connsiteY0"/>
              </a:cxn>
              <a:cxn ang="0">
                <a:pos x="connsiteX1" y="connsiteY1"/>
              </a:cxn>
              <a:cxn ang="0">
                <a:pos x="connsiteX2" y="connsiteY2"/>
              </a:cxn>
              <a:cxn ang="0">
                <a:pos x="connsiteX3" y="connsiteY3"/>
              </a:cxn>
            </a:cxnLst>
            <a:rect l="l" t="t" r="r" b="b"/>
            <a:pathLst>
              <a:path w="393663" h="1149069">
                <a:moveTo>
                  <a:pt x="364142" y="1149069"/>
                </a:moveTo>
                <a:cubicBezTo>
                  <a:pt x="386395" y="968347"/>
                  <a:pt x="408648" y="787625"/>
                  <a:pt x="380326" y="623087"/>
                </a:cubicBezTo>
                <a:cubicBezTo>
                  <a:pt x="352004" y="458549"/>
                  <a:pt x="257597" y="265689"/>
                  <a:pt x="194209" y="161841"/>
                </a:cubicBezTo>
                <a:cubicBezTo>
                  <a:pt x="130821" y="57993"/>
                  <a:pt x="65410" y="28996"/>
                  <a:pt x="0" y="0"/>
                </a:cubicBezTo>
              </a:path>
            </a:pathLst>
          </a:custGeom>
          <a:noFill/>
          <a:ln w="381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9BBE4BA0-6DC4-55A2-6A05-19BC4EFC8D0F}"/>
              </a:ext>
            </a:extLst>
          </p:cNvPr>
          <p:cNvSpPr>
            <a:spLocks noGrp="1"/>
          </p:cNvSpPr>
          <p:nvPr>
            <p:ph type="dt" sz="half" idx="10"/>
          </p:nvPr>
        </p:nvSpPr>
        <p:spPr/>
        <p:txBody>
          <a:bodyPr/>
          <a:lstStyle/>
          <a:p>
            <a:fld id="{2C245EBC-18B3-4A77-B2B8-C42D3936473A}" type="datetime1">
              <a:rPr lang="en-US" smtClean="0"/>
              <a:t>9/7/2024</a:t>
            </a:fld>
            <a:endParaRPr lang="en-US"/>
          </a:p>
        </p:txBody>
      </p:sp>
      <p:sp>
        <p:nvSpPr>
          <p:cNvPr id="4" name="Footer Placeholder 3">
            <a:extLst>
              <a:ext uri="{FF2B5EF4-FFF2-40B4-BE49-F238E27FC236}">
                <a16:creationId xmlns:a16="http://schemas.microsoft.com/office/drawing/2014/main" id="{1A87038B-479F-CDDD-FCB5-5B82DC097B2B}"/>
              </a:ext>
            </a:extLst>
          </p:cNvPr>
          <p:cNvSpPr>
            <a:spLocks noGrp="1"/>
          </p:cNvSpPr>
          <p:nvPr>
            <p:ph type="ftr" sz="quarter" idx="11"/>
          </p:nvPr>
        </p:nvSpPr>
        <p:spPr/>
        <p:txBody>
          <a:bodyPr/>
          <a:lstStyle/>
          <a:p>
            <a:r>
              <a:rPr lang="en-US"/>
              <a:t>Drugs and Disease F2024 - Lecture 4</a:t>
            </a:r>
          </a:p>
        </p:txBody>
      </p:sp>
      <p:sp>
        <p:nvSpPr>
          <p:cNvPr id="7" name="Slide Number Placeholder 6">
            <a:extLst>
              <a:ext uri="{FF2B5EF4-FFF2-40B4-BE49-F238E27FC236}">
                <a16:creationId xmlns:a16="http://schemas.microsoft.com/office/drawing/2014/main" id="{B6530AC7-5D10-49C7-AC9F-5187900FA2F8}"/>
              </a:ext>
            </a:extLst>
          </p:cNvPr>
          <p:cNvSpPr>
            <a:spLocks noGrp="1"/>
          </p:cNvSpPr>
          <p:nvPr>
            <p:ph type="sldNum" sz="quarter" idx="12"/>
          </p:nvPr>
        </p:nvSpPr>
        <p:spPr/>
        <p:txBody>
          <a:bodyPr/>
          <a:lstStyle/>
          <a:p>
            <a:fld id="{DC3BB032-4020-48F4-953B-341806DC4A2B}" type="slidenum">
              <a:rPr lang="en-US" smtClean="0"/>
              <a:t>44</a:t>
            </a:fld>
            <a:endParaRPr lang="en-US"/>
          </a:p>
        </p:txBody>
      </p:sp>
      <p:sp>
        <p:nvSpPr>
          <p:cNvPr id="3" name="Title 5">
            <a:extLst>
              <a:ext uri="{FF2B5EF4-FFF2-40B4-BE49-F238E27FC236}">
                <a16:creationId xmlns:a16="http://schemas.microsoft.com/office/drawing/2014/main" id="{DDAE4545-9A90-4E9F-5854-68FCE64823A1}"/>
              </a:ext>
            </a:extLst>
          </p:cNvPr>
          <p:cNvSpPr txBox="1">
            <a:spLocks/>
          </p:cNvSpPr>
          <p:nvPr/>
        </p:nvSpPr>
        <p:spPr>
          <a:xfrm>
            <a:off x="867812" y="92229"/>
            <a:ext cx="11734800" cy="684213"/>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spcBef>
                <a:spcPts val="1172"/>
              </a:spcBef>
              <a:spcAft>
                <a:spcPts val="426"/>
              </a:spcAft>
              <a:defRPr/>
            </a:pPr>
            <a:r>
              <a:rPr lang="en-US" altLang="en-US" sz="2400" dirty="0"/>
              <a:t>Activation of Tc-Cells</a:t>
            </a:r>
            <a:br>
              <a:rPr lang="en-US" altLang="en-US" sz="2400" dirty="0"/>
            </a:br>
            <a:r>
              <a:rPr lang="en-US" altLang="en-US" sz="2400" dirty="0"/>
              <a:t>B. Dendritic Cells Activate T</a:t>
            </a:r>
            <a:r>
              <a:rPr lang="en-US" altLang="en-US" sz="2400" baseline="-25000" dirty="0"/>
              <a:t>H</a:t>
            </a:r>
            <a:r>
              <a:rPr lang="en-US" altLang="en-US" sz="2400" dirty="0"/>
              <a:t> and T</a:t>
            </a:r>
            <a:r>
              <a:rPr lang="en-US" altLang="en-US" sz="2400" baseline="-25000" dirty="0"/>
              <a:t>C</a:t>
            </a:r>
            <a:r>
              <a:rPr lang="en-US" altLang="en-US" sz="2400" dirty="0"/>
              <a:t> cells.</a:t>
            </a:r>
          </a:p>
        </p:txBody>
      </p:sp>
    </p:spTree>
    <p:extLst>
      <p:ext uri="{BB962C8B-B14F-4D97-AF65-F5344CB8AC3E}">
        <p14:creationId xmlns:p14="http://schemas.microsoft.com/office/powerpoint/2010/main" val="3804638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131675" y="513771"/>
            <a:ext cx="5265406" cy="5945143"/>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
        <p:nvSpPr>
          <p:cNvPr id="5" name="TextBox 4">
            <a:extLst>
              <a:ext uri="{FF2B5EF4-FFF2-40B4-BE49-F238E27FC236}">
                <a16:creationId xmlns:a16="http://schemas.microsoft.com/office/drawing/2014/main" id="{2CBD8CAD-E78E-47F3-983E-0E0CA97D2BF8}"/>
              </a:ext>
            </a:extLst>
          </p:cNvPr>
          <p:cNvSpPr txBox="1"/>
          <p:nvPr/>
        </p:nvSpPr>
        <p:spPr>
          <a:xfrm>
            <a:off x="7454453" y="515468"/>
            <a:ext cx="5512324" cy="1754326"/>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41714" y="665641"/>
            <a:ext cx="2889560" cy="5257850"/>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736708" y="623132"/>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270578" y="765642"/>
            <a:ext cx="2889560" cy="723916"/>
          </a:xfrm>
          <a:prstGeom prst="rect">
            <a:avLst/>
          </a:prstGeom>
          <a:noFill/>
        </p:spPr>
        <p:txBody>
          <a:bodyPr wrap="square" rtlCol="0">
            <a:spAutoFit/>
          </a:bodyPr>
          <a:lstStyle/>
          <a:p>
            <a:r>
              <a:rPr lang="en-US" sz="2052"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DE5C9C5B-5C7E-4B3C-AA0C-5BD2DAAD39EB}" type="datetime1">
              <a:rPr lang="en-US" smtClean="0"/>
              <a:t>9/7/2024</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F2024 - Lecture 4</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45</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689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319C-933A-4FCE-757E-CBBB2683D7B5}"/>
              </a:ext>
            </a:extLst>
          </p:cNvPr>
          <p:cNvPicPr>
            <a:picLocks noChangeAspect="1"/>
          </p:cNvPicPr>
          <p:nvPr/>
        </p:nvPicPr>
        <p:blipFill>
          <a:blip r:embed="rId2"/>
          <a:stretch>
            <a:fillRect/>
          </a:stretch>
        </p:blipFill>
        <p:spPr>
          <a:xfrm>
            <a:off x="3087395" y="498654"/>
            <a:ext cx="5269866" cy="5939449"/>
          </a:xfrm>
          <a:prstGeom prst="rect">
            <a:avLst/>
          </a:prstGeom>
        </p:spPr>
      </p:pic>
      <p:sp>
        <p:nvSpPr>
          <p:cNvPr id="5" name="TextBox 4">
            <a:extLst>
              <a:ext uri="{FF2B5EF4-FFF2-40B4-BE49-F238E27FC236}">
                <a16:creationId xmlns:a16="http://schemas.microsoft.com/office/drawing/2014/main" id="{2CBD8CAD-E78E-47F3-983E-0E0CA97D2BF8}"/>
              </a:ext>
            </a:extLst>
          </p:cNvPr>
          <p:cNvSpPr txBox="1"/>
          <p:nvPr/>
        </p:nvSpPr>
        <p:spPr>
          <a:xfrm>
            <a:off x="7633946" y="372503"/>
            <a:ext cx="5350216" cy="2031325"/>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86616" y="1272801"/>
            <a:ext cx="2889560" cy="5257850"/>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970964" y="604304"/>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CD0B9059-F748-4D6C-B6EB-FA99CDCAC8B4}" type="datetime1">
              <a:rPr lang="en-US" smtClean="0"/>
              <a:t>9/7/2024</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F2024 - Lecture 4</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46</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AE12BB4-02BF-5613-AC32-A987301E6190}"/>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Tree>
    <p:extLst>
      <p:ext uri="{BB962C8B-B14F-4D97-AF65-F5344CB8AC3E}">
        <p14:creationId xmlns:p14="http://schemas.microsoft.com/office/powerpoint/2010/main" val="1391971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1252211" y="217821"/>
            <a:ext cx="11225637" cy="551241"/>
          </a:xfrm>
          <a:prstGeom prst="rect">
            <a:avLst/>
          </a:prstGeom>
          <a:noFill/>
        </p:spPr>
        <p:txBody>
          <a:bodyPr wrap="none" rtlCol="0">
            <a:spAutoFit/>
          </a:bodyPr>
          <a:lstStyle/>
          <a:p>
            <a:r>
              <a:rPr lang="en-US" sz="2982" dirty="0">
                <a:latin typeface="Arial" panose="020B0604020202020204" pitchFamily="34" charset="0"/>
              </a:rPr>
              <a:t>T</a:t>
            </a:r>
            <a:r>
              <a:rPr lang="en-US" sz="2982" baseline="-25000" dirty="0">
                <a:latin typeface="Arial" panose="020B0604020202020204" pitchFamily="34" charset="0"/>
              </a:rPr>
              <a:t>C</a:t>
            </a:r>
            <a:r>
              <a:rPr lang="en-US" sz="2982" dirty="0">
                <a:latin typeface="Arial" panose="020B0604020202020204" pitchFamily="34" charset="0"/>
              </a:rPr>
              <a:t> Cells: 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56281" y="5766443"/>
            <a:ext cx="2044800" cy="723916"/>
          </a:xfrm>
          <a:prstGeom prst="rect">
            <a:avLst/>
          </a:prstGeom>
          <a:solidFill>
            <a:schemeClr val="bg1"/>
          </a:solidFill>
        </p:spPr>
        <p:txBody>
          <a:bodyPr wrap="square" rtlCol="0">
            <a:spAutoFit/>
          </a:bodyPr>
          <a:lstStyle/>
          <a:p>
            <a:pPr algn="ctr"/>
            <a:r>
              <a:rPr lang="en-US" sz="2052" b="1" dirty="0">
                <a:latin typeface="Arial" panose="020B0604020202020204" pitchFamily="34" charset="0"/>
                <a:cs typeface="Arial" panose="020B0604020202020204" pitchFamily="34" charset="0"/>
              </a:rPr>
              <a:t>Cancer cell or</a:t>
            </a:r>
          </a:p>
          <a:p>
            <a:pPr algn="ctr"/>
            <a:r>
              <a:rPr lang="en-US" sz="2052"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381857" y="5733666"/>
            <a:ext cx="4966346" cy="1039708"/>
          </a:xfrm>
          <a:prstGeom prst="rect">
            <a:avLst/>
          </a:prstGeom>
          <a:noFill/>
        </p:spPr>
        <p:txBody>
          <a:bodyPr wrap="square" rtlCol="0">
            <a:spAutoFit/>
          </a:bodyPr>
          <a:lstStyle/>
          <a:p>
            <a:pPr marL="304324" indent="-304324">
              <a:buFont typeface="Arial" panose="020B0604020202020204" pitchFamily="34" charset="0"/>
              <a:buChar char="•"/>
            </a:pPr>
            <a:r>
              <a:rPr lang="en-US" sz="2052"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1359" y="2175285"/>
            <a:ext cx="3378483" cy="2533863"/>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484740" y="2072551"/>
            <a:ext cx="853119" cy="408125"/>
          </a:xfrm>
          <a:prstGeom prst="rect">
            <a:avLst/>
          </a:prstGeom>
          <a:noFill/>
        </p:spPr>
        <p:txBody>
          <a:bodyPr wrap="none" rtlCol="0">
            <a:spAutoFit/>
          </a:bodyPr>
          <a:lstStyle/>
          <a:p>
            <a:r>
              <a:rPr lang="en-US" sz="2052" dirty="0">
                <a:latin typeface="Arial" panose="020B0604020202020204" pitchFamily="34" charset="0"/>
              </a:rPr>
              <a:t>(T</a:t>
            </a:r>
            <a:r>
              <a:rPr lang="en-US" sz="2052" baseline="-25000" dirty="0">
                <a:latin typeface="Arial" panose="020B0604020202020204" pitchFamily="34" charset="0"/>
              </a:rPr>
              <a:t>CTL</a:t>
            </a:r>
            <a:r>
              <a:rPr lang="en-US" sz="2052"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27704" y="1907920"/>
            <a:ext cx="9145969" cy="3862968"/>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923334" y="3980670"/>
            <a:ext cx="1969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48C7B49A-CEF7-7559-182F-63B22ED7F926}"/>
              </a:ext>
            </a:extLst>
          </p:cNvPr>
          <p:cNvSpPr>
            <a:spLocks noGrp="1"/>
          </p:cNvSpPr>
          <p:nvPr>
            <p:ph type="dt" sz="half" idx="10"/>
          </p:nvPr>
        </p:nvSpPr>
        <p:spPr/>
        <p:txBody>
          <a:bodyPr/>
          <a:lstStyle/>
          <a:p>
            <a:fld id="{AAD8C0B4-88A8-4D66-B85F-6F63800656D6}" type="datetime1">
              <a:rPr lang="en-US" smtClean="0"/>
              <a:t>9/7/2024</a:t>
            </a:fld>
            <a:endParaRPr lang="en-US"/>
          </a:p>
        </p:txBody>
      </p:sp>
      <p:sp>
        <p:nvSpPr>
          <p:cNvPr id="8" name="Footer Placeholder 7">
            <a:extLst>
              <a:ext uri="{FF2B5EF4-FFF2-40B4-BE49-F238E27FC236}">
                <a16:creationId xmlns:a16="http://schemas.microsoft.com/office/drawing/2014/main" id="{C26F41F9-D169-E8EA-B84F-D659F2467B27}"/>
              </a:ext>
            </a:extLst>
          </p:cNvPr>
          <p:cNvSpPr>
            <a:spLocks noGrp="1"/>
          </p:cNvSpPr>
          <p:nvPr>
            <p:ph type="ftr" sz="quarter" idx="11"/>
          </p:nvPr>
        </p:nvSpPr>
        <p:spPr/>
        <p:txBody>
          <a:bodyPr/>
          <a:lstStyle/>
          <a:p>
            <a:r>
              <a:rPr lang="en-US"/>
              <a:t>Drugs and Disease F2024 - Lecture 4</a:t>
            </a:r>
          </a:p>
        </p:txBody>
      </p:sp>
      <p:sp>
        <p:nvSpPr>
          <p:cNvPr id="13" name="Slide Number Placeholder 12">
            <a:extLst>
              <a:ext uri="{FF2B5EF4-FFF2-40B4-BE49-F238E27FC236}">
                <a16:creationId xmlns:a16="http://schemas.microsoft.com/office/drawing/2014/main" id="{EA361549-6911-E2E2-2078-64E084598212}"/>
              </a:ext>
            </a:extLst>
          </p:cNvPr>
          <p:cNvSpPr>
            <a:spLocks noGrp="1"/>
          </p:cNvSpPr>
          <p:nvPr>
            <p:ph type="sldNum" sz="quarter" idx="12"/>
          </p:nvPr>
        </p:nvSpPr>
        <p:spPr/>
        <p:txBody>
          <a:bodyPr/>
          <a:lstStyle/>
          <a:p>
            <a:fld id="{DC3BB032-4020-48F4-953B-341806DC4A2B}" type="slidenum">
              <a:rPr lang="en-US" smtClean="0"/>
              <a:t>47</a:t>
            </a:fld>
            <a:endParaRPr lang="en-US"/>
          </a:p>
        </p:txBody>
      </p: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414962" y="8246"/>
            <a:ext cx="9595388" cy="485646"/>
          </a:xfrm>
          <a:prstGeom prst="rect">
            <a:avLst/>
          </a:prstGeom>
        </p:spPr>
        <p:txBody>
          <a:bodyPr wrap="square">
            <a:spAutoFit/>
          </a:bodyPr>
          <a:lstStyle/>
          <a:p>
            <a:r>
              <a:rPr lang="en-US" sz="2556" dirty="0">
                <a:latin typeface="Arial" panose="020B0604020202020204" pitchFamily="34" charset="0"/>
              </a:rPr>
              <a:t>Cancer Evasion Mechanism  I - Loss of MHC I on Tumor Cell</a:t>
            </a:r>
            <a:endParaRPr lang="en-US" sz="2556" dirty="0">
              <a:solidFill>
                <a:srgbClr val="00B0F0"/>
              </a:solidFill>
              <a:latin typeface="Arial" panose="020B0604020202020204" pitchFamily="34" charset="0"/>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4615022" y="936597"/>
            <a:ext cx="4955430" cy="5012979"/>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218482" y="3469375"/>
            <a:ext cx="3275128" cy="1731243"/>
          </a:xfrm>
          <a:prstGeom prst="rect">
            <a:avLst/>
          </a:prstGeom>
        </p:spPr>
        <p:txBody>
          <a:bodyPr wrap="square">
            <a:spAutoFit/>
          </a:bodyPr>
          <a:lstStyle/>
          <a:p>
            <a:r>
              <a:rPr lang="en-US" sz="2130" i="1" dirty="0">
                <a:solidFill>
                  <a:srgbClr val="00B0F0"/>
                </a:solidFill>
                <a:latin typeface="Arial" panose="020B0604020202020204" pitchFamily="34" charset="0"/>
              </a:rPr>
              <a:t>How to re-establish T</a:t>
            </a:r>
            <a:r>
              <a:rPr lang="en-US" sz="2130" i="1" baseline="-25000" dirty="0">
                <a:solidFill>
                  <a:srgbClr val="00B0F0"/>
                </a:solidFill>
                <a:latin typeface="Arial" panose="020B0604020202020204" pitchFamily="34" charset="0"/>
              </a:rPr>
              <a:t>C</a:t>
            </a:r>
            <a:r>
              <a:rPr lang="en-US" sz="2130" i="1" dirty="0">
                <a:solidFill>
                  <a:srgbClr val="00B0F0"/>
                </a:solidFill>
                <a:latin typeface="Arial" panose="020B0604020202020204" pitchFamily="34" charset="0"/>
              </a:rPr>
              <a:t> contact with tumor cell and activation of the T-cell so that the cancer cell is killed?</a:t>
            </a:r>
            <a:endParaRPr lang="en-US" sz="2130" i="1" dirty="0">
              <a:latin typeface="Arial" panose="020B0604020202020204" pitchFamily="34" charset="0"/>
            </a:endParaRPr>
          </a:p>
        </p:txBody>
      </p:sp>
      <p:sp>
        <p:nvSpPr>
          <p:cNvPr id="9" name="TextBox 8">
            <a:extLst>
              <a:ext uri="{FF2B5EF4-FFF2-40B4-BE49-F238E27FC236}">
                <a16:creationId xmlns:a16="http://schemas.microsoft.com/office/drawing/2014/main" id="{BDE9246E-3610-40A9-B0A6-3C7162E77401}"/>
              </a:ext>
            </a:extLst>
          </p:cNvPr>
          <p:cNvSpPr txBox="1"/>
          <p:nvPr/>
        </p:nvSpPr>
        <p:spPr>
          <a:xfrm>
            <a:off x="68545" y="641450"/>
            <a:ext cx="4546477" cy="1631216"/>
          </a:xfrm>
          <a:prstGeom prst="rect">
            <a:avLst/>
          </a:prstGeom>
          <a:noFill/>
        </p:spPr>
        <p:txBody>
          <a:bodyPr wrap="square" rtlCol="0">
            <a:spAutoFit/>
          </a:bodyPr>
          <a:lstStyle/>
          <a:p>
            <a:r>
              <a:rPr lang="en-US" sz="2000" dirty="0">
                <a:latin typeface="Arial" panose="020B0604020202020204" pitchFamily="34" charset="0"/>
              </a:rPr>
              <a:t>Loss of MHC I expression means that T</a:t>
            </a:r>
            <a:r>
              <a:rPr lang="en-US" sz="2000" baseline="-25000" dirty="0">
                <a:latin typeface="Arial" panose="020B0604020202020204" pitchFamily="34" charset="0"/>
              </a:rPr>
              <a:t>CTL</a:t>
            </a:r>
            <a:r>
              <a:rPr lang="en-US" sz="2000"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F0FC84DA-ED46-6E8A-DD68-3E9381CEF750}"/>
              </a:ext>
            </a:extLst>
          </p:cNvPr>
          <p:cNvSpPr txBox="1"/>
          <p:nvPr/>
        </p:nvSpPr>
        <p:spPr>
          <a:xfrm>
            <a:off x="6492081" y="4758600"/>
            <a:ext cx="1000595" cy="723916"/>
          </a:xfrm>
          <a:prstGeom prst="rect">
            <a:avLst/>
          </a:prstGeom>
          <a:solidFill>
            <a:srgbClr val="CCCCCC"/>
          </a:solidFill>
        </p:spPr>
        <p:txBody>
          <a:bodyPr wrap="none" rtlCol="0">
            <a:spAutoFit/>
          </a:bodyPr>
          <a:lstStyle/>
          <a:p>
            <a:r>
              <a:rPr lang="en-US" sz="2052" b="1" dirty="0"/>
              <a:t>Cancer</a:t>
            </a:r>
          </a:p>
          <a:p>
            <a:r>
              <a:rPr lang="en-US" sz="2052" b="1" dirty="0"/>
              <a:t>Cell       </a:t>
            </a:r>
          </a:p>
        </p:txBody>
      </p:sp>
      <p:sp>
        <p:nvSpPr>
          <p:cNvPr id="10" name="Date Placeholder 9">
            <a:extLst>
              <a:ext uri="{FF2B5EF4-FFF2-40B4-BE49-F238E27FC236}">
                <a16:creationId xmlns:a16="http://schemas.microsoft.com/office/drawing/2014/main" id="{F956A760-0550-AAF8-FF6F-E1883DD9F71A}"/>
              </a:ext>
            </a:extLst>
          </p:cNvPr>
          <p:cNvSpPr>
            <a:spLocks noGrp="1"/>
          </p:cNvSpPr>
          <p:nvPr>
            <p:ph type="dt" sz="half" idx="10"/>
          </p:nvPr>
        </p:nvSpPr>
        <p:spPr/>
        <p:txBody>
          <a:bodyPr/>
          <a:lstStyle/>
          <a:p>
            <a:fld id="{BC6846B6-E513-4D08-8CDE-6C7CC47D24FF}" type="datetime1">
              <a:rPr lang="en-US" smtClean="0"/>
              <a:t>9/7/2024</a:t>
            </a:fld>
            <a:endParaRPr lang="en-US"/>
          </a:p>
        </p:txBody>
      </p:sp>
      <p:sp>
        <p:nvSpPr>
          <p:cNvPr id="11" name="Footer Placeholder 10">
            <a:extLst>
              <a:ext uri="{FF2B5EF4-FFF2-40B4-BE49-F238E27FC236}">
                <a16:creationId xmlns:a16="http://schemas.microsoft.com/office/drawing/2014/main" id="{060EBE2B-C0E0-3562-DAD4-964D0ADFE442}"/>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F7F5F8E2-1DA4-792B-E497-DCAA34B7640D}"/>
              </a:ext>
            </a:extLst>
          </p:cNvPr>
          <p:cNvSpPr>
            <a:spLocks noGrp="1"/>
          </p:cNvSpPr>
          <p:nvPr>
            <p:ph type="sldNum" sz="quarter" idx="12"/>
          </p:nvPr>
        </p:nvSpPr>
        <p:spPr/>
        <p:txBody>
          <a:bodyPr/>
          <a:lstStyle/>
          <a:p>
            <a:fld id="{DC3BB032-4020-48F4-953B-341806DC4A2B}" type="slidenum">
              <a:rPr lang="en-US" smtClean="0"/>
              <a:t>48</a:t>
            </a:fld>
            <a:endParaRPr lang="en-US"/>
          </a:p>
        </p:txBody>
      </p:sp>
    </p:spTree>
    <p:extLst>
      <p:ext uri="{BB962C8B-B14F-4D97-AF65-F5344CB8AC3E}">
        <p14:creationId xmlns:p14="http://schemas.microsoft.com/office/powerpoint/2010/main" val="1393209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tretch>
            <a:fillRect/>
          </a:stretch>
        </p:blipFill>
        <p:spPr>
          <a:xfrm>
            <a:off x="4074827" y="560192"/>
            <a:ext cx="6944436" cy="4747173"/>
          </a:xfrm>
          <a:prstGeom prst="rect">
            <a:avLst/>
          </a:prstGeom>
        </p:spPr>
      </p:pic>
      <p:sp>
        <p:nvSpPr>
          <p:cNvPr id="5" name="Rectangle 4">
            <a:extLst>
              <a:ext uri="{FF2B5EF4-FFF2-40B4-BE49-F238E27FC236}">
                <a16:creationId xmlns:a16="http://schemas.microsoft.com/office/drawing/2014/main" id="{AC3365FA-F527-4F17-BF29-D94849A8CD5D}"/>
              </a:ext>
            </a:extLst>
          </p:cNvPr>
          <p:cNvSpPr/>
          <p:nvPr/>
        </p:nvSpPr>
        <p:spPr>
          <a:xfrm>
            <a:off x="68545" y="74546"/>
            <a:ext cx="12915617" cy="485646"/>
          </a:xfrm>
          <a:prstGeom prst="rect">
            <a:avLst/>
          </a:prstGeom>
        </p:spPr>
        <p:txBody>
          <a:bodyPr wrap="square">
            <a:spAutoFit/>
          </a:bodyPr>
          <a:lstStyle/>
          <a:p>
            <a:r>
              <a:rPr lang="en-US" sz="2556" dirty="0">
                <a:latin typeface="Arial" panose="020B0604020202020204" pitchFamily="34" charset="0"/>
              </a:rPr>
              <a:t>Cancer Treatment with Antibodies - 1. Cancer Evasion - Loss of MHC I on Tumor Cell</a:t>
            </a:r>
            <a:endParaRPr lang="en-US" sz="2556"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547045" y="3706535"/>
            <a:ext cx="1276311" cy="354584"/>
          </a:xfrm>
          <a:prstGeom prst="rect">
            <a:avLst/>
          </a:prstGeom>
          <a:solidFill>
            <a:schemeClr val="bg1"/>
          </a:solidFill>
          <a:ln>
            <a:solidFill>
              <a:schemeClr val="bg1">
                <a:lumMod val="50000"/>
              </a:schemeClr>
            </a:solidFill>
          </a:ln>
        </p:spPr>
        <p:txBody>
          <a:bodyPr wrap="none" rtlCol="0">
            <a:spAutoFit/>
          </a:bodyPr>
          <a:lstStyle/>
          <a:p>
            <a:r>
              <a:rPr lang="en-US" sz="1704" dirty="0">
                <a:latin typeface="Arial" panose="020B0604020202020204" pitchFamily="34" charset="0"/>
              </a:rPr>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t="21276" r="49686" b="10860"/>
          <a:stretch/>
        </p:blipFill>
        <p:spPr>
          <a:xfrm>
            <a:off x="336413" y="2484340"/>
            <a:ext cx="2676853" cy="2707939"/>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375284" y="5323324"/>
            <a:ext cx="2771738" cy="1671291"/>
          </a:xfrm>
          <a:prstGeom prst="rect">
            <a:avLst/>
          </a:prstGeom>
        </p:spPr>
        <p:txBody>
          <a:bodyPr wrap="square">
            <a:spAutoFit/>
          </a:bodyPr>
          <a:lstStyle/>
          <a:p>
            <a:r>
              <a:rPr lang="en-US" sz="2000" i="1" dirty="0">
                <a:solidFill>
                  <a:srgbClr val="00B0F0"/>
                </a:solidFill>
                <a:latin typeface="Arial" panose="020B0604020202020204" pitchFamily="34" charset="0"/>
              </a:rPr>
              <a:t>How to re-establish T</a:t>
            </a:r>
            <a:r>
              <a:rPr lang="en-US" sz="2000" i="1" baseline="-25000" dirty="0">
                <a:solidFill>
                  <a:srgbClr val="00B0F0"/>
                </a:solidFill>
                <a:latin typeface="Arial" panose="020B0604020202020204" pitchFamily="34" charset="0"/>
              </a:rPr>
              <a:t>C</a:t>
            </a:r>
            <a:r>
              <a:rPr lang="en-US" sz="2000" i="1" dirty="0">
                <a:solidFill>
                  <a:srgbClr val="00B0F0"/>
                </a:solidFill>
                <a:latin typeface="Arial" panose="020B0604020202020204" pitchFamily="34" charset="0"/>
              </a:rPr>
              <a:t> contact with tumor cell and activation of the T-cell so that the cancer cell is killed?</a:t>
            </a:r>
            <a:endParaRPr lang="en-US" sz="2000" i="1" dirty="0">
              <a:latin typeface="Arial" panose="020B0604020202020204" pitchFamily="34" charset="0"/>
            </a:endParaRPr>
          </a:p>
        </p:txBody>
      </p:sp>
      <p:sp>
        <p:nvSpPr>
          <p:cNvPr id="12" name="TextBox 11">
            <a:extLst>
              <a:ext uri="{FF2B5EF4-FFF2-40B4-BE49-F238E27FC236}">
                <a16:creationId xmlns:a16="http://schemas.microsoft.com/office/drawing/2014/main" id="{C9DA3BA7-92EB-4489-AA29-AAD6B2A3F970}"/>
              </a:ext>
            </a:extLst>
          </p:cNvPr>
          <p:cNvSpPr txBox="1"/>
          <p:nvPr/>
        </p:nvSpPr>
        <p:spPr>
          <a:xfrm>
            <a:off x="3298727" y="5307365"/>
            <a:ext cx="9321689" cy="1631216"/>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Bispecific antibodies are generated from two separate antibodies:</a:t>
            </a:r>
          </a:p>
          <a:p>
            <a:pPr marL="791242" lvl="1" indent="-304324">
              <a:buFont typeface="Arial" panose="020B0604020202020204" pitchFamily="34" charset="0"/>
              <a:buChar char="•"/>
            </a:pPr>
            <a:r>
              <a:rPr lang="en-US" sz="2000" dirty="0">
                <a:latin typeface="Arial" panose="020B0604020202020204" pitchFamily="34" charset="0"/>
              </a:rPr>
              <a:t>One recognizes CD3, which is part of the T-cell receptor (TCR)</a:t>
            </a:r>
          </a:p>
          <a:p>
            <a:pPr marL="791242" lvl="1" indent="-304324">
              <a:buFont typeface="Arial" panose="020B0604020202020204" pitchFamily="34" charset="0"/>
              <a:buChar char="•"/>
            </a:pPr>
            <a:r>
              <a:rPr lang="en-US" sz="2000" dirty="0">
                <a:latin typeface="Arial" panose="020B0604020202020204" pitchFamily="34" charset="0"/>
              </a:rPr>
              <a:t>Other recognizes a tumor antigen.</a:t>
            </a:r>
          </a:p>
          <a:p>
            <a:pPr marL="304324" indent="-304324">
              <a:buFont typeface="Arial" panose="020B0604020202020204" pitchFamily="34" charset="0"/>
              <a:buChar char="•"/>
            </a:pPr>
            <a:r>
              <a:rPr lang="en-US" sz="2000" dirty="0">
                <a:latin typeface="Arial" panose="020B0604020202020204" pitchFamily="34" charset="0"/>
              </a:rPr>
              <a:t>The two variable regions are linked into a single polypeptide chain.</a:t>
            </a:r>
          </a:p>
          <a:p>
            <a:pPr marL="304324" indent="-304324">
              <a:buFont typeface="Arial" panose="020B0604020202020204" pitchFamily="34" charset="0"/>
              <a:buChar char="•"/>
            </a:pPr>
            <a:r>
              <a:rPr lang="en-US" sz="2000" dirty="0">
                <a:latin typeface="Arial" panose="020B0604020202020204" pitchFamily="34" charset="0"/>
              </a:rPr>
              <a:t>The dual binding event mimics the original MHC-I TCR interaction.,</a:t>
            </a:r>
          </a:p>
        </p:txBody>
      </p:sp>
      <p:sp>
        <p:nvSpPr>
          <p:cNvPr id="9" name="TextBox 8">
            <a:extLst>
              <a:ext uri="{FF2B5EF4-FFF2-40B4-BE49-F238E27FC236}">
                <a16:creationId xmlns:a16="http://schemas.microsoft.com/office/drawing/2014/main" id="{BDE9246E-3610-40A9-B0A6-3C7162E77401}"/>
              </a:ext>
            </a:extLst>
          </p:cNvPr>
          <p:cNvSpPr txBox="1"/>
          <p:nvPr/>
        </p:nvSpPr>
        <p:spPr>
          <a:xfrm>
            <a:off x="68546" y="641450"/>
            <a:ext cx="3610300" cy="1938992"/>
          </a:xfrm>
          <a:prstGeom prst="rect">
            <a:avLst/>
          </a:prstGeom>
          <a:noFill/>
        </p:spPr>
        <p:txBody>
          <a:bodyPr wrap="square" rtlCol="0">
            <a:spAutoFit/>
          </a:bodyPr>
          <a:lstStyle/>
          <a:p>
            <a:r>
              <a:rPr lang="en-US" sz="2000" dirty="0">
                <a:latin typeface="Arial" panose="020B0604020202020204" pitchFamily="34" charset="0"/>
              </a:rPr>
              <a:t>Loss of MHC I expression means that T</a:t>
            </a:r>
            <a:r>
              <a:rPr lang="en-US" sz="2000" baseline="-25000" dirty="0">
                <a:latin typeface="Arial" panose="020B0604020202020204" pitchFamily="34" charset="0"/>
              </a:rPr>
              <a:t>CTL</a:t>
            </a:r>
            <a:r>
              <a:rPr lang="en-US" sz="2000"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CC668F95-5DF0-83B2-D73E-F1D9321ABEE5}"/>
              </a:ext>
            </a:extLst>
          </p:cNvPr>
          <p:cNvSpPr txBox="1"/>
          <p:nvPr/>
        </p:nvSpPr>
        <p:spPr>
          <a:xfrm>
            <a:off x="1086356" y="4635064"/>
            <a:ext cx="777777" cy="551177"/>
          </a:xfrm>
          <a:prstGeom prst="rect">
            <a:avLst/>
          </a:prstGeom>
          <a:solidFill>
            <a:srgbClr val="CCCCCC"/>
          </a:solidFill>
        </p:spPr>
        <p:txBody>
          <a:bodyPr wrap="none" rtlCol="0">
            <a:spAutoFit/>
          </a:bodyPr>
          <a:lstStyle/>
          <a:p>
            <a:r>
              <a:rPr lang="en-US" sz="1491" b="1" dirty="0"/>
              <a:t>Cancer</a:t>
            </a:r>
          </a:p>
          <a:p>
            <a:r>
              <a:rPr lang="en-US" sz="1491" b="1" dirty="0"/>
              <a:t>Cell       </a:t>
            </a:r>
          </a:p>
        </p:txBody>
      </p:sp>
      <p:sp>
        <p:nvSpPr>
          <p:cNvPr id="13" name="Date Placeholder 12">
            <a:extLst>
              <a:ext uri="{FF2B5EF4-FFF2-40B4-BE49-F238E27FC236}">
                <a16:creationId xmlns:a16="http://schemas.microsoft.com/office/drawing/2014/main" id="{A7167580-C722-52D2-6588-3E637F5CDD8D}"/>
              </a:ext>
            </a:extLst>
          </p:cNvPr>
          <p:cNvSpPr>
            <a:spLocks noGrp="1"/>
          </p:cNvSpPr>
          <p:nvPr>
            <p:ph type="dt" sz="half" idx="10"/>
          </p:nvPr>
        </p:nvSpPr>
        <p:spPr/>
        <p:txBody>
          <a:bodyPr/>
          <a:lstStyle/>
          <a:p>
            <a:fld id="{CE57690C-4327-4B2D-81CC-2A890A23B207}" type="datetime1">
              <a:rPr lang="en-US" smtClean="0"/>
              <a:t>9/7/2024</a:t>
            </a:fld>
            <a:endParaRPr lang="en-US"/>
          </a:p>
        </p:txBody>
      </p:sp>
      <p:sp>
        <p:nvSpPr>
          <p:cNvPr id="14" name="Footer Placeholder 13">
            <a:extLst>
              <a:ext uri="{FF2B5EF4-FFF2-40B4-BE49-F238E27FC236}">
                <a16:creationId xmlns:a16="http://schemas.microsoft.com/office/drawing/2014/main" id="{CF1A26BC-1BDC-8D14-B673-FA82B2C49D32}"/>
              </a:ext>
            </a:extLst>
          </p:cNvPr>
          <p:cNvSpPr>
            <a:spLocks noGrp="1"/>
          </p:cNvSpPr>
          <p:nvPr>
            <p:ph type="ftr" sz="quarter" idx="11"/>
          </p:nvPr>
        </p:nvSpPr>
        <p:spPr/>
        <p:txBody>
          <a:bodyPr/>
          <a:lstStyle/>
          <a:p>
            <a:r>
              <a:rPr lang="en-US"/>
              <a:t>Drugs and Disease F2024 - Lecture 4</a:t>
            </a:r>
          </a:p>
        </p:txBody>
      </p:sp>
      <p:sp>
        <p:nvSpPr>
          <p:cNvPr id="15" name="Slide Number Placeholder 14">
            <a:extLst>
              <a:ext uri="{FF2B5EF4-FFF2-40B4-BE49-F238E27FC236}">
                <a16:creationId xmlns:a16="http://schemas.microsoft.com/office/drawing/2014/main" id="{3A3BEC4E-A4E3-2A99-1EE1-BBEE388CDCE4}"/>
              </a:ext>
            </a:extLst>
          </p:cNvPr>
          <p:cNvSpPr>
            <a:spLocks noGrp="1"/>
          </p:cNvSpPr>
          <p:nvPr>
            <p:ph type="sldNum" sz="quarter" idx="12"/>
          </p:nvPr>
        </p:nvSpPr>
        <p:spPr/>
        <p:txBody>
          <a:bodyPr/>
          <a:lstStyle/>
          <a:p>
            <a:fld id="{DC3BB032-4020-48F4-953B-341806DC4A2B}" type="slidenum">
              <a:rPr lang="en-US" smtClean="0"/>
              <a:t>49</a:t>
            </a:fld>
            <a:endParaRPr lang="en-US"/>
          </a:p>
        </p:txBody>
      </p:sp>
    </p:spTree>
    <p:extLst>
      <p:ext uri="{BB962C8B-B14F-4D97-AF65-F5344CB8AC3E}">
        <p14:creationId xmlns:p14="http://schemas.microsoft.com/office/powerpoint/2010/main" val="21884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16A8-84AB-4FE7-9792-2755F853272A}"/>
              </a:ext>
            </a:extLst>
          </p:cNvPr>
          <p:cNvSpPr/>
          <p:nvPr/>
        </p:nvSpPr>
        <p:spPr>
          <a:xfrm>
            <a:off x="3754473" y="31388"/>
            <a:ext cx="6627776" cy="551241"/>
          </a:xfrm>
          <a:prstGeom prst="rect">
            <a:avLst/>
          </a:prstGeom>
        </p:spPr>
        <p:txBody>
          <a:bodyPr wrap="none">
            <a:spAutoFit/>
          </a:bodyPr>
          <a:lstStyle/>
          <a:p>
            <a:pPr defTabSz="973836">
              <a:defRPr/>
            </a:pPr>
            <a:r>
              <a:rPr lang="en-US" sz="2982" dirty="0">
                <a:solidFill>
                  <a:prstClr val="black"/>
                </a:solidFill>
                <a:latin typeface="Calibri"/>
              </a:rPr>
              <a:t>Repeat Expansions – How Do They Grow?</a:t>
            </a:r>
          </a:p>
        </p:txBody>
      </p:sp>
      <p:sp>
        <p:nvSpPr>
          <p:cNvPr id="3" name="TextBox 2">
            <a:extLst>
              <a:ext uri="{FF2B5EF4-FFF2-40B4-BE49-F238E27FC236}">
                <a16:creationId xmlns:a16="http://schemas.microsoft.com/office/drawing/2014/main" id="{94849ED8-2215-7CED-885C-90A859A9C5BB}"/>
              </a:ext>
            </a:extLst>
          </p:cNvPr>
          <p:cNvSpPr txBox="1"/>
          <p:nvPr/>
        </p:nvSpPr>
        <p:spPr>
          <a:xfrm>
            <a:off x="825345" y="924930"/>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spc="426" dirty="0">
                <a:solidFill>
                  <a:prstClr val="black"/>
                </a:solidFill>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cxnSp>
        <p:nvCxnSpPr>
          <p:cNvPr id="25" name="Straight Arrow Connector 24">
            <a:extLst>
              <a:ext uri="{FF2B5EF4-FFF2-40B4-BE49-F238E27FC236}">
                <a16:creationId xmlns:a16="http://schemas.microsoft.com/office/drawing/2014/main" id="{115027A7-DFBF-2C89-7A15-B7B723FF8B78}"/>
              </a:ext>
            </a:extLst>
          </p:cNvPr>
          <p:cNvCxnSpPr>
            <a:cxnSpLocks/>
          </p:cNvCxnSpPr>
          <p:nvPr/>
        </p:nvCxnSpPr>
        <p:spPr>
          <a:xfrm>
            <a:off x="3127206" y="34686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B57342-F5AC-19E2-D045-9BEFB6351AB5}"/>
              </a:ext>
            </a:extLst>
          </p:cNvPr>
          <p:cNvCxnSpPr/>
          <p:nvPr/>
        </p:nvCxnSpPr>
        <p:spPr>
          <a:xfrm>
            <a:off x="3127783" y="492575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BAA57-8E22-8740-F8C8-7F8FE4B33871}"/>
              </a:ext>
            </a:extLst>
          </p:cNvPr>
          <p:cNvSpPr txBox="1"/>
          <p:nvPr/>
        </p:nvSpPr>
        <p:spPr>
          <a:xfrm>
            <a:off x="324604" y="635107"/>
            <a:ext cx="3107774" cy="387350"/>
          </a:xfrm>
          <a:prstGeom prst="rect">
            <a:avLst/>
          </a:prstGeom>
          <a:noFill/>
        </p:spPr>
        <p:txBody>
          <a:bodyPr wrap="none" rtlCol="0">
            <a:spAutoFit/>
          </a:bodyPr>
          <a:lstStyle/>
          <a:p>
            <a:r>
              <a:rPr lang="en-US" sz="1917" dirty="0"/>
              <a:t>Original Sequence - 3 repeats</a:t>
            </a:r>
          </a:p>
        </p:txBody>
      </p:sp>
      <p:sp>
        <p:nvSpPr>
          <p:cNvPr id="11" name="TextBox 10">
            <a:extLst>
              <a:ext uri="{FF2B5EF4-FFF2-40B4-BE49-F238E27FC236}">
                <a16:creationId xmlns:a16="http://schemas.microsoft.com/office/drawing/2014/main" id="{AF2969D1-8002-4845-4C90-FB782D882E89}"/>
              </a:ext>
            </a:extLst>
          </p:cNvPr>
          <p:cNvSpPr txBox="1"/>
          <p:nvPr/>
        </p:nvSpPr>
        <p:spPr>
          <a:xfrm>
            <a:off x="9501360" y="3961305"/>
            <a:ext cx="1113638" cy="387350"/>
          </a:xfrm>
          <a:prstGeom prst="rect">
            <a:avLst/>
          </a:prstGeom>
          <a:noFill/>
        </p:spPr>
        <p:txBody>
          <a:bodyPr wrap="none" rtlCol="0">
            <a:spAutoFit/>
          </a:bodyPr>
          <a:lstStyle/>
          <a:p>
            <a:r>
              <a:rPr lang="en-US" sz="1917" dirty="0"/>
              <a:t>4 repeats</a:t>
            </a:r>
          </a:p>
        </p:txBody>
      </p:sp>
      <p:sp>
        <p:nvSpPr>
          <p:cNvPr id="13" name="TextBox 12">
            <a:extLst>
              <a:ext uri="{FF2B5EF4-FFF2-40B4-BE49-F238E27FC236}">
                <a16:creationId xmlns:a16="http://schemas.microsoft.com/office/drawing/2014/main" id="{BF649F7D-2FAB-9235-C2A1-416DDA8AD00A}"/>
              </a:ext>
            </a:extLst>
          </p:cNvPr>
          <p:cNvSpPr txBox="1"/>
          <p:nvPr/>
        </p:nvSpPr>
        <p:spPr>
          <a:xfrm>
            <a:off x="522534" y="3410431"/>
            <a:ext cx="2380256" cy="682366"/>
          </a:xfrm>
          <a:prstGeom prst="rect">
            <a:avLst/>
          </a:prstGeom>
          <a:noFill/>
        </p:spPr>
        <p:txBody>
          <a:bodyPr wrap="square" rtlCol="0">
            <a:spAutoFit/>
          </a:bodyPr>
          <a:lstStyle/>
          <a:p>
            <a:r>
              <a:rPr lang="en-US" sz="1917" dirty="0"/>
              <a:t>Primer slippage 3’ end comes loose</a:t>
            </a:r>
          </a:p>
        </p:txBody>
      </p:sp>
      <p:sp>
        <p:nvSpPr>
          <p:cNvPr id="15" name="TextBox 14">
            <a:extLst>
              <a:ext uri="{FF2B5EF4-FFF2-40B4-BE49-F238E27FC236}">
                <a16:creationId xmlns:a16="http://schemas.microsoft.com/office/drawing/2014/main" id="{4C215E19-F5B1-97E3-5392-9517D85A97A8}"/>
              </a:ext>
            </a:extLst>
          </p:cNvPr>
          <p:cNvSpPr txBox="1"/>
          <p:nvPr/>
        </p:nvSpPr>
        <p:spPr>
          <a:xfrm>
            <a:off x="343966" y="1523131"/>
            <a:ext cx="3040576" cy="387350"/>
          </a:xfrm>
          <a:prstGeom prst="rect">
            <a:avLst/>
          </a:prstGeom>
          <a:noFill/>
        </p:spPr>
        <p:txBody>
          <a:bodyPr wrap="none" rtlCol="0">
            <a:spAutoFit/>
          </a:bodyPr>
          <a:lstStyle/>
          <a:p>
            <a:r>
              <a:rPr lang="en-US" sz="1917" dirty="0"/>
              <a:t>During Replication in the cell</a:t>
            </a:r>
          </a:p>
        </p:txBody>
      </p:sp>
      <p:sp>
        <p:nvSpPr>
          <p:cNvPr id="14" name="TextBox 13">
            <a:extLst>
              <a:ext uri="{FF2B5EF4-FFF2-40B4-BE49-F238E27FC236}">
                <a16:creationId xmlns:a16="http://schemas.microsoft.com/office/drawing/2014/main" id="{AA1B2398-1522-826C-D642-9C668C27105C}"/>
              </a:ext>
            </a:extLst>
          </p:cNvPr>
          <p:cNvSpPr txBox="1"/>
          <p:nvPr/>
        </p:nvSpPr>
        <p:spPr>
          <a:xfrm>
            <a:off x="710647" y="274795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grpSp>
        <p:nvGrpSpPr>
          <p:cNvPr id="41" name="Group 40">
            <a:extLst>
              <a:ext uri="{FF2B5EF4-FFF2-40B4-BE49-F238E27FC236}">
                <a16:creationId xmlns:a16="http://schemas.microsoft.com/office/drawing/2014/main" id="{74C0740B-25E2-B40A-6A86-3EF7331B9E18}"/>
              </a:ext>
            </a:extLst>
          </p:cNvPr>
          <p:cNvGrpSpPr/>
          <p:nvPr/>
        </p:nvGrpSpPr>
        <p:grpSpPr>
          <a:xfrm>
            <a:off x="710647" y="3871755"/>
            <a:ext cx="4833118" cy="944490"/>
            <a:chOff x="7382386" y="2531685"/>
            <a:chExt cx="4538250" cy="886867"/>
          </a:xfrm>
        </p:grpSpPr>
        <p:sp>
          <p:nvSpPr>
            <p:cNvPr id="16" name="TextBox 15">
              <a:extLst>
                <a:ext uri="{FF2B5EF4-FFF2-40B4-BE49-F238E27FC236}">
                  <a16:creationId xmlns:a16="http://schemas.microsoft.com/office/drawing/2014/main" id="{D15BEB76-A51B-ECDA-EDD3-94D67D65E733}"/>
                </a:ext>
              </a:extLst>
            </p:cNvPr>
            <p:cNvSpPr txBox="1"/>
            <p:nvPr/>
          </p:nvSpPr>
          <p:spPr>
            <a:xfrm>
              <a:off x="7382386" y="2777817"/>
              <a:ext cx="4538250" cy="640735"/>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4" name="TextBox 23">
              <a:extLst>
                <a:ext uri="{FF2B5EF4-FFF2-40B4-BE49-F238E27FC236}">
                  <a16:creationId xmlns:a16="http://schemas.microsoft.com/office/drawing/2014/main" id="{CEEBD385-832B-D19A-B643-B4A240865FCE}"/>
                </a:ext>
              </a:extLst>
            </p:cNvPr>
            <p:cNvSpPr txBox="1"/>
            <p:nvPr/>
          </p:nvSpPr>
          <p:spPr>
            <a:xfrm rot="20491968">
              <a:off x="9227779" y="2531685"/>
              <a:ext cx="1600200" cy="363718"/>
            </a:xfrm>
            <a:prstGeom prst="rect">
              <a:avLst/>
            </a:prstGeom>
            <a:noFill/>
          </p:spPr>
          <p:txBody>
            <a:bodyPr wrap="square">
              <a:spAutoFit/>
            </a:bodyPr>
            <a:lstStyle/>
            <a:p>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2052" dirty="0"/>
            </a:p>
          </p:txBody>
        </p:sp>
        <p:sp>
          <p:nvSpPr>
            <p:cNvPr id="28" name="Freeform: Shape 27">
              <a:extLst>
                <a:ext uri="{FF2B5EF4-FFF2-40B4-BE49-F238E27FC236}">
                  <a16:creationId xmlns:a16="http://schemas.microsoft.com/office/drawing/2014/main" id="{D9E806D8-6E3D-7A84-A3AA-396846AEF3BA}"/>
                </a:ext>
              </a:extLst>
            </p:cNvPr>
            <p:cNvSpPr/>
            <p:nvPr/>
          </p:nvSpPr>
          <p:spPr>
            <a:xfrm>
              <a:off x="9633543" y="2820003"/>
              <a:ext cx="588456" cy="304800"/>
            </a:xfrm>
            <a:custGeom>
              <a:avLst/>
              <a:gdLst>
                <a:gd name="connsiteX0" fmla="*/ 571500 w 588456"/>
                <a:gd name="connsiteY0" fmla="*/ 0 h 304800"/>
                <a:gd name="connsiteX1" fmla="*/ 571500 w 588456"/>
                <a:gd name="connsiteY1" fmla="*/ 90488 h 304800"/>
                <a:gd name="connsiteX2" fmla="*/ 395288 w 588456"/>
                <a:gd name="connsiteY2" fmla="*/ 152400 h 304800"/>
                <a:gd name="connsiteX3" fmla="*/ 90488 w 588456"/>
                <a:gd name="connsiteY3" fmla="*/ 233363 h 304800"/>
                <a:gd name="connsiteX4" fmla="*/ 0 w 588456"/>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56" h="304800">
                  <a:moveTo>
                    <a:pt x="571500" y="0"/>
                  </a:moveTo>
                  <a:cubicBezTo>
                    <a:pt x="586184" y="32544"/>
                    <a:pt x="600869" y="65088"/>
                    <a:pt x="571500" y="90488"/>
                  </a:cubicBezTo>
                  <a:cubicBezTo>
                    <a:pt x="542131" y="115888"/>
                    <a:pt x="475456" y="128588"/>
                    <a:pt x="395288" y="152400"/>
                  </a:cubicBezTo>
                  <a:cubicBezTo>
                    <a:pt x="315120" y="176212"/>
                    <a:pt x="156369" y="207963"/>
                    <a:pt x="90488" y="233363"/>
                  </a:cubicBezTo>
                  <a:cubicBezTo>
                    <a:pt x="24607" y="258763"/>
                    <a:pt x="12303" y="281781"/>
                    <a:pt x="0" y="304800"/>
                  </a:cubicBez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sp>
        <p:nvSpPr>
          <p:cNvPr id="29" name="TextBox 28">
            <a:extLst>
              <a:ext uri="{FF2B5EF4-FFF2-40B4-BE49-F238E27FC236}">
                <a16:creationId xmlns:a16="http://schemas.microsoft.com/office/drawing/2014/main" id="{50F65CA0-835C-106F-0665-62CE2C2B80A7}"/>
              </a:ext>
            </a:extLst>
          </p:cNvPr>
          <p:cNvSpPr txBox="1"/>
          <p:nvPr/>
        </p:nvSpPr>
        <p:spPr>
          <a:xfrm>
            <a:off x="6347393" y="699116"/>
            <a:ext cx="1676636" cy="703141"/>
          </a:xfrm>
          <a:prstGeom prst="rect">
            <a:avLst/>
          </a:prstGeom>
          <a:noFill/>
        </p:spPr>
        <p:txBody>
          <a:bodyPr wrap="square" rtlCol="0">
            <a:spAutoFit/>
          </a:bodyPr>
          <a:lstStyle/>
          <a:p>
            <a:r>
              <a:rPr lang="en-US" sz="1917" dirty="0"/>
              <a:t>Replication </a:t>
            </a:r>
            <a:r>
              <a:rPr lang="en-US" sz="2052" dirty="0"/>
              <a:t>continues</a:t>
            </a:r>
            <a:endParaRPr lang="en-US" sz="1917" dirty="0"/>
          </a:p>
        </p:txBody>
      </p:sp>
      <p:sp>
        <p:nvSpPr>
          <p:cNvPr id="30" name="TextBox 29">
            <a:extLst>
              <a:ext uri="{FF2B5EF4-FFF2-40B4-BE49-F238E27FC236}">
                <a16:creationId xmlns:a16="http://schemas.microsoft.com/office/drawing/2014/main" id="{59AB9EA5-6551-D018-6391-31A780BED04A}"/>
              </a:ext>
            </a:extLst>
          </p:cNvPr>
          <p:cNvSpPr txBox="1"/>
          <p:nvPr/>
        </p:nvSpPr>
        <p:spPr>
          <a:xfrm>
            <a:off x="1073154" y="5067255"/>
            <a:ext cx="1380747" cy="616836"/>
          </a:xfrm>
          <a:prstGeom prst="rect">
            <a:avLst/>
          </a:prstGeom>
          <a:noFill/>
        </p:spPr>
        <p:txBody>
          <a:bodyPr wrap="square" rtlCol="0">
            <a:spAutoFit/>
          </a:bodyPr>
          <a:lstStyle/>
          <a:p>
            <a:r>
              <a:rPr lang="en-US" sz="1704" dirty="0"/>
              <a:t>Looped out DNA</a:t>
            </a:r>
          </a:p>
        </p:txBody>
      </p:sp>
      <p:grpSp>
        <p:nvGrpSpPr>
          <p:cNvPr id="18" name="Group 17">
            <a:extLst>
              <a:ext uri="{FF2B5EF4-FFF2-40B4-BE49-F238E27FC236}">
                <a16:creationId xmlns:a16="http://schemas.microsoft.com/office/drawing/2014/main" id="{AAB87A45-84AD-B0F4-AB8B-E6C7616A2858}"/>
              </a:ext>
            </a:extLst>
          </p:cNvPr>
          <p:cNvGrpSpPr/>
          <p:nvPr/>
        </p:nvGrpSpPr>
        <p:grpSpPr>
          <a:xfrm>
            <a:off x="825345" y="5243504"/>
            <a:ext cx="4833118" cy="1250236"/>
            <a:chOff x="892661" y="4297374"/>
            <a:chExt cx="4833118" cy="1250236"/>
          </a:xfrm>
        </p:grpSpPr>
        <p:sp>
          <p:nvSpPr>
            <p:cNvPr id="31" name="TextBox 30">
              <a:extLst>
                <a:ext uri="{FF2B5EF4-FFF2-40B4-BE49-F238E27FC236}">
                  <a16:creationId xmlns:a16="http://schemas.microsoft.com/office/drawing/2014/main" id="{4A290AD9-ECE7-311A-8E77-B0F5987C99A1}"/>
                </a:ext>
              </a:extLst>
            </p:cNvPr>
            <p:cNvSpPr txBox="1"/>
            <p:nvPr/>
          </p:nvSpPr>
          <p:spPr>
            <a:xfrm>
              <a:off x="2767526" y="4297374"/>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6BC2DE-845D-A668-F346-53C844B22AF7}"/>
                    </a:ext>
                  </a:extLst>
                </p14:cNvPr>
                <p14:cNvContentPartPr/>
                <p14:nvPr/>
              </p14:nvContentPartPr>
              <p14:xfrm>
                <a:off x="2654527" y="4500622"/>
                <a:ext cx="487673" cy="496107"/>
              </p14:xfrm>
            </p:contentPart>
          </mc:Choice>
          <mc:Fallback xmlns="">
            <p:pic>
              <p:nvPicPr>
                <p:cNvPr id="12" name="Ink 11">
                  <a:extLst>
                    <a:ext uri="{FF2B5EF4-FFF2-40B4-BE49-F238E27FC236}">
                      <a16:creationId xmlns:a16="http://schemas.microsoft.com/office/drawing/2014/main" id="{A36BC2DE-845D-A668-F346-53C844B22AF7}"/>
                    </a:ext>
                  </a:extLst>
                </p:cNvPr>
                <p:cNvPicPr/>
                <p:nvPr/>
              </p:nvPicPr>
              <p:blipFill>
                <a:blip r:embed="rId4"/>
                <a:stretch>
                  <a:fillRect/>
                </a:stretch>
              </p:blipFill>
              <p:spPr>
                <a:xfrm>
                  <a:off x="2645529" y="4491622"/>
                  <a:ext cx="505308" cy="513748"/>
                </a:xfrm>
                <a:prstGeom prst="rect">
                  <a:avLst/>
                </a:prstGeom>
              </p:spPr>
            </p:pic>
          </mc:Fallback>
        </mc:AlternateContent>
        <p:sp>
          <p:nvSpPr>
            <p:cNvPr id="17" name="TextBox 16">
              <a:extLst>
                <a:ext uri="{FF2B5EF4-FFF2-40B4-BE49-F238E27FC236}">
                  <a16:creationId xmlns:a16="http://schemas.microsoft.com/office/drawing/2014/main" id="{099CBCD7-4FDD-BDBF-ACB2-14BE31F72371}"/>
                </a:ext>
              </a:extLst>
            </p:cNvPr>
            <p:cNvSpPr txBox="1"/>
            <p:nvPr/>
          </p:nvSpPr>
          <p:spPr>
            <a:xfrm>
              <a:off x="892661" y="486524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19" name="TextBox 18">
              <a:extLst>
                <a:ext uri="{FF2B5EF4-FFF2-40B4-BE49-F238E27FC236}">
                  <a16:creationId xmlns:a16="http://schemas.microsoft.com/office/drawing/2014/main" id="{26840889-0B5C-1019-04DA-BAF2F9338725}"/>
                </a:ext>
              </a:extLst>
            </p:cNvPr>
            <p:cNvSpPr txBox="1"/>
            <p:nvPr/>
          </p:nvSpPr>
          <p:spPr>
            <a:xfrm>
              <a:off x="2522740" y="454871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4" name="TextBox 33">
              <a:extLst>
                <a:ext uri="{FF2B5EF4-FFF2-40B4-BE49-F238E27FC236}">
                  <a16:creationId xmlns:a16="http://schemas.microsoft.com/office/drawing/2014/main" id="{79C65668-5221-1AB3-0FAD-F0B3DD7AA1D1}"/>
                </a:ext>
              </a:extLst>
            </p:cNvPr>
            <p:cNvSpPr txBox="1"/>
            <p:nvPr/>
          </p:nvSpPr>
          <p:spPr>
            <a:xfrm>
              <a:off x="2963093" y="4490621"/>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gr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2737A94-E11D-053A-FE2E-76AF40B5A9D0}"/>
                  </a:ext>
                </a:extLst>
              </p14:cNvPr>
              <p14:cNvContentPartPr/>
              <p14:nvPr/>
            </p14:nvContentPartPr>
            <p14:xfrm>
              <a:off x="9737355" y="818970"/>
              <a:ext cx="487673" cy="496107"/>
            </p14:xfrm>
          </p:contentPart>
        </mc:Choice>
        <mc:Fallback xmlns="">
          <p:pic>
            <p:nvPicPr>
              <p:cNvPr id="20" name="Ink 19">
                <a:extLst>
                  <a:ext uri="{FF2B5EF4-FFF2-40B4-BE49-F238E27FC236}">
                    <a16:creationId xmlns:a16="http://schemas.microsoft.com/office/drawing/2014/main" id="{42737A94-E11D-053A-FE2E-76AF40B5A9D0}"/>
                  </a:ext>
                </a:extLst>
              </p:cNvPr>
              <p:cNvPicPr/>
              <p:nvPr/>
            </p:nvPicPr>
            <p:blipFill>
              <a:blip r:embed="rId6"/>
              <a:stretch>
                <a:fillRect/>
              </a:stretch>
            </p:blipFill>
            <p:spPr>
              <a:xfrm>
                <a:off x="9728357" y="809970"/>
                <a:ext cx="505308" cy="513748"/>
              </a:xfrm>
              <a:prstGeom prst="rect">
                <a:avLst/>
              </a:prstGeom>
            </p:spPr>
          </p:pic>
        </mc:Fallback>
      </mc:AlternateContent>
      <p:sp>
        <p:nvSpPr>
          <p:cNvPr id="21" name="TextBox 20">
            <a:extLst>
              <a:ext uri="{FF2B5EF4-FFF2-40B4-BE49-F238E27FC236}">
                <a16:creationId xmlns:a16="http://schemas.microsoft.com/office/drawing/2014/main" id="{F8BFAB15-6A5E-59D9-20BA-D6AC1DCA4361}"/>
              </a:ext>
            </a:extLst>
          </p:cNvPr>
          <p:cNvSpPr txBox="1"/>
          <p:nvPr/>
        </p:nvSpPr>
        <p:spPr>
          <a:xfrm>
            <a:off x="7952799" y="114541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38" name="TextBox 37">
            <a:extLst>
              <a:ext uri="{FF2B5EF4-FFF2-40B4-BE49-F238E27FC236}">
                <a16:creationId xmlns:a16="http://schemas.microsoft.com/office/drawing/2014/main" id="{88291321-0609-7DF9-6FB6-E0693271DBE9}"/>
              </a:ext>
            </a:extLst>
          </p:cNvPr>
          <p:cNvSpPr txBox="1"/>
          <p:nvPr/>
        </p:nvSpPr>
        <p:spPr>
          <a:xfrm>
            <a:off x="9590488" y="78096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9" name="TextBox 38">
            <a:extLst>
              <a:ext uri="{FF2B5EF4-FFF2-40B4-BE49-F238E27FC236}">
                <a16:creationId xmlns:a16="http://schemas.microsoft.com/office/drawing/2014/main" id="{88C3C536-D0F1-5FAF-2CC6-0272CA737674}"/>
              </a:ext>
            </a:extLst>
          </p:cNvPr>
          <p:cNvSpPr txBox="1"/>
          <p:nvPr/>
        </p:nvSpPr>
        <p:spPr>
          <a:xfrm>
            <a:off x="9820058" y="606865"/>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p:sp>
        <p:nvSpPr>
          <p:cNvPr id="40" name="TextBox 39">
            <a:extLst>
              <a:ext uri="{FF2B5EF4-FFF2-40B4-BE49-F238E27FC236}">
                <a16:creationId xmlns:a16="http://schemas.microsoft.com/office/drawing/2014/main" id="{FC3B16AD-0648-B171-4BE6-03A3DBB5242D}"/>
              </a:ext>
            </a:extLst>
          </p:cNvPr>
          <p:cNvSpPr txBox="1"/>
          <p:nvPr/>
        </p:nvSpPr>
        <p:spPr>
          <a:xfrm>
            <a:off x="10038409" y="794044"/>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sp>
        <p:nvSpPr>
          <p:cNvPr id="47" name="TextBox 46">
            <a:extLst>
              <a:ext uri="{FF2B5EF4-FFF2-40B4-BE49-F238E27FC236}">
                <a16:creationId xmlns:a16="http://schemas.microsoft.com/office/drawing/2014/main" id="{389C5C11-781B-F8C4-570F-24DCC8DB42A8}"/>
              </a:ext>
            </a:extLst>
          </p:cNvPr>
          <p:cNvSpPr txBox="1"/>
          <p:nvPr/>
        </p:nvSpPr>
        <p:spPr>
          <a:xfrm>
            <a:off x="7162625" y="2015972"/>
            <a:ext cx="2172444" cy="1039708"/>
          </a:xfrm>
          <a:prstGeom prst="rect">
            <a:avLst/>
          </a:prstGeom>
          <a:noFill/>
        </p:spPr>
        <p:txBody>
          <a:bodyPr wrap="square" rtlCol="0">
            <a:spAutoFit/>
          </a:bodyPr>
          <a:lstStyle/>
          <a:p>
            <a:r>
              <a:rPr lang="en-US" sz="2052" dirty="0"/>
              <a:t>Next r</a:t>
            </a:r>
            <a:r>
              <a:rPr lang="en-US" sz="1917" dirty="0"/>
              <a:t>eplication (</a:t>
            </a:r>
            <a:r>
              <a:rPr lang="en-US" sz="2052" dirty="0"/>
              <a:t>upper strand as the template)</a:t>
            </a:r>
            <a:endParaRPr lang="en-US" sz="1917" dirty="0"/>
          </a:p>
        </p:txBody>
      </p:sp>
      <p:sp>
        <p:nvSpPr>
          <p:cNvPr id="36" name="TextBox 35">
            <a:extLst>
              <a:ext uri="{FF2B5EF4-FFF2-40B4-BE49-F238E27FC236}">
                <a16:creationId xmlns:a16="http://schemas.microsoft.com/office/drawing/2014/main" id="{D96C86B4-16C3-F5BB-9D8B-FA6AA74D134D}"/>
              </a:ext>
            </a:extLst>
          </p:cNvPr>
          <p:cNvSpPr txBox="1"/>
          <p:nvPr/>
        </p:nvSpPr>
        <p:spPr>
          <a:xfrm>
            <a:off x="7348466" y="3096043"/>
            <a:ext cx="543943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                   TCATAT-</a:t>
            </a:r>
          </a:p>
        </p:txBody>
      </p:sp>
      <p:cxnSp>
        <p:nvCxnSpPr>
          <p:cNvPr id="48" name="Connector: Elbow 47">
            <a:extLst>
              <a:ext uri="{FF2B5EF4-FFF2-40B4-BE49-F238E27FC236}">
                <a16:creationId xmlns:a16="http://schemas.microsoft.com/office/drawing/2014/main" id="{93103CAD-8AF2-B83E-495C-462FC0D1ECD7}"/>
              </a:ext>
            </a:extLst>
          </p:cNvPr>
          <p:cNvCxnSpPr>
            <a:cxnSpLocks/>
            <a:stCxn id="17" idx="3"/>
            <a:endCxn id="21" idx="1"/>
          </p:cNvCxnSpPr>
          <p:nvPr/>
        </p:nvCxnSpPr>
        <p:spPr>
          <a:xfrm flipV="1">
            <a:off x="5658463" y="1486597"/>
            <a:ext cx="2294336" cy="46659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AED46A8-EAF9-90E8-A9A0-C6B01095AE18}"/>
              </a:ext>
            </a:extLst>
          </p:cNvPr>
          <p:cNvSpPr txBox="1"/>
          <p:nvPr/>
        </p:nvSpPr>
        <p:spPr>
          <a:xfrm>
            <a:off x="7287019" y="4395437"/>
            <a:ext cx="5606150" cy="707886"/>
          </a:xfrm>
          <a:prstGeom prst="rect">
            <a:avLst/>
          </a:prstGeom>
          <a:noFill/>
        </p:spPr>
        <p:txBody>
          <a:bodyPr wrap="none" rtlCol="0">
            <a:spAutoFit/>
          </a:bodyPr>
          <a:lstStyle/>
          <a:p>
            <a:pPr defTabSz="973836">
              <a:defRPr/>
            </a:pPr>
            <a:r>
              <a:rPr lang="en-US" sz="2000" spc="426" dirty="0">
                <a:solidFill>
                  <a:prstClr val="black"/>
                </a:solidFill>
                <a:latin typeface="Courier New" panose="02070309020205020404" pitchFamily="49" charset="0"/>
                <a:cs typeface="Courier New" panose="02070309020205020404" pitchFamily="49" charset="0"/>
              </a:rPr>
              <a:t>-TATATC</a:t>
            </a:r>
            <a:r>
              <a:rPr lang="en-US" sz="2000"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2000" b="1" spc="426" dirty="0">
                <a:solidFill>
                  <a:srgbClr val="C00000"/>
                </a:solidFill>
                <a:latin typeface="Courier New" panose="02070309020205020404" pitchFamily="49" charset="0"/>
                <a:cs typeface="Courier New" panose="02070309020205020404" pitchFamily="49" charset="0"/>
              </a:rPr>
              <a:t>CAG</a:t>
            </a:r>
            <a:r>
              <a:rPr lang="en-US" sz="2000" b="1" spc="426" dirty="0">
                <a:solidFill>
                  <a:prstClr val="black"/>
                </a:solidFill>
                <a:latin typeface="Courier New" panose="02070309020205020404" pitchFamily="49" charset="0"/>
                <a:cs typeface="Courier New" panose="02070309020205020404" pitchFamily="49" charset="0"/>
              </a:rPr>
              <a:t>CAG</a:t>
            </a:r>
            <a:r>
              <a:rPr lang="en-US" sz="2000" b="1" spc="426" dirty="0">
                <a:solidFill>
                  <a:srgbClr val="00B050"/>
                </a:solidFill>
                <a:latin typeface="Courier New" panose="02070309020205020404" pitchFamily="49" charset="0"/>
                <a:cs typeface="Courier New" panose="02070309020205020404" pitchFamily="49" charset="0"/>
              </a:rPr>
              <a:t>CAG</a:t>
            </a:r>
            <a:r>
              <a:rPr lang="en-US" sz="2000" spc="426" dirty="0">
                <a:latin typeface="Courier New" panose="02070309020205020404" pitchFamily="49" charset="0"/>
                <a:cs typeface="Courier New" panose="02070309020205020404" pitchFamily="49" charset="0"/>
              </a:rPr>
              <a:t>AGTATA-</a:t>
            </a:r>
          </a:p>
          <a:p>
            <a:pPr defTabSz="973836">
              <a:defRPr/>
            </a:pPr>
            <a:r>
              <a:rPr lang="en-US" sz="2000" spc="426" dirty="0">
                <a:latin typeface="Courier New" panose="02070309020205020404" pitchFamily="49" charset="0"/>
                <a:cs typeface="Courier New" panose="02070309020205020404" pitchFamily="49" charset="0"/>
              </a:rPr>
              <a:t>-ATATAG</a:t>
            </a:r>
            <a:r>
              <a:rPr lang="en-US" sz="2000" b="1" spc="426" dirty="0">
                <a:solidFill>
                  <a:srgbClr val="00B0F0"/>
                </a:solidFill>
                <a:latin typeface="Courier New" panose="02070309020205020404" pitchFamily="49" charset="0"/>
                <a:cs typeface="Courier New" panose="02070309020205020404" pitchFamily="49" charset="0"/>
              </a:rPr>
              <a:t>CTC</a:t>
            </a:r>
            <a:r>
              <a:rPr lang="en-US" sz="2000" b="1" spc="426" dirty="0">
                <a:solidFill>
                  <a:srgbClr val="FF0000"/>
                </a:solidFill>
                <a:latin typeface="Courier New" panose="02070309020205020404" pitchFamily="49" charset="0"/>
                <a:cs typeface="Courier New" panose="02070309020205020404" pitchFamily="49" charset="0"/>
              </a:rPr>
              <a:t>GTC</a:t>
            </a:r>
            <a:r>
              <a:rPr lang="en-US" sz="2000" b="1" spc="426" dirty="0">
                <a:latin typeface="Courier New" panose="02070309020205020404" pitchFamily="49" charset="0"/>
                <a:cs typeface="Courier New" panose="02070309020205020404" pitchFamily="49" charset="0"/>
              </a:rPr>
              <a:t>GTC</a:t>
            </a:r>
            <a:r>
              <a:rPr lang="en-US" sz="2000" b="1" spc="426" dirty="0">
                <a:solidFill>
                  <a:srgbClr val="00B050"/>
                </a:solidFill>
                <a:latin typeface="Courier New" panose="02070309020205020404" pitchFamily="49" charset="0"/>
                <a:cs typeface="Courier New" panose="02070309020205020404" pitchFamily="49" charset="0"/>
              </a:rPr>
              <a:t>GTC</a:t>
            </a:r>
            <a:r>
              <a:rPr lang="en-US" sz="2000" spc="426" dirty="0">
                <a:solidFill>
                  <a:prstClr val="black"/>
                </a:solidFill>
                <a:latin typeface="Courier New" panose="02070309020205020404" pitchFamily="49" charset="0"/>
                <a:cs typeface="Courier New" panose="02070309020205020404" pitchFamily="49" charset="0"/>
              </a:rPr>
              <a:t>TCATAT-</a:t>
            </a:r>
          </a:p>
        </p:txBody>
      </p:sp>
      <p:cxnSp>
        <p:nvCxnSpPr>
          <p:cNvPr id="52" name="Straight Arrow Connector 51">
            <a:extLst>
              <a:ext uri="{FF2B5EF4-FFF2-40B4-BE49-F238E27FC236}">
                <a16:creationId xmlns:a16="http://schemas.microsoft.com/office/drawing/2014/main" id="{6F0BB717-327D-4A54-C444-821F8AFA26A9}"/>
              </a:ext>
            </a:extLst>
          </p:cNvPr>
          <p:cNvCxnSpPr/>
          <p:nvPr/>
        </p:nvCxnSpPr>
        <p:spPr>
          <a:xfrm>
            <a:off x="9884221" y="36101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3856121-7598-9FF2-EDD4-3214CB0EBCC0}"/>
              </a:ext>
            </a:extLst>
          </p:cNvPr>
          <p:cNvSpPr/>
          <p:nvPr/>
        </p:nvSpPr>
        <p:spPr>
          <a:xfrm rot="10800000">
            <a:off x="10938893" y="3484926"/>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55" name="Straight Arrow Connector 54">
            <a:extLst>
              <a:ext uri="{FF2B5EF4-FFF2-40B4-BE49-F238E27FC236}">
                <a16:creationId xmlns:a16="http://schemas.microsoft.com/office/drawing/2014/main" id="{955E9719-6EA2-46C6-EE4F-C59A842C5856}"/>
              </a:ext>
            </a:extLst>
          </p:cNvPr>
          <p:cNvCxnSpPr/>
          <p:nvPr/>
        </p:nvCxnSpPr>
        <p:spPr>
          <a:xfrm>
            <a:off x="8902295" y="4297792"/>
            <a:ext cx="22722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F276B4-6C49-0E09-F51A-2A58FEA0BB33}"/>
              </a:ext>
            </a:extLst>
          </p:cNvPr>
          <p:cNvSpPr txBox="1"/>
          <p:nvPr/>
        </p:nvSpPr>
        <p:spPr>
          <a:xfrm>
            <a:off x="691512" y="188803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3" name="Arrow: Right 22">
            <a:extLst>
              <a:ext uri="{FF2B5EF4-FFF2-40B4-BE49-F238E27FC236}">
                <a16:creationId xmlns:a16="http://schemas.microsoft.com/office/drawing/2014/main" id="{12F779A9-4857-667F-78C8-6B178FE69252}"/>
              </a:ext>
            </a:extLst>
          </p:cNvPr>
          <p:cNvSpPr/>
          <p:nvPr/>
        </p:nvSpPr>
        <p:spPr>
          <a:xfrm>
            <a:off x="1386681" y="1995798"/>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27" name="Straight Arrow Connector 26">
            <a:extLst>
              <a:ext uri="{FF2B5EF4-FFF2-40B4-BE49-F238E27FC236}">
                <a16:creationId xmlns:a16="http://schemas.microsoft.com/office/drawing/2014/main" id="{8B490917-29D4-12E0-6229-ECFCC78D9DB5}"/>
              </a:ext>
            </a:extLst>
          </p:cNvPr>
          <p:cNvCxnSpPr/>
          <p:nvPr/>
        </p:nvCxnSpPr>
        <p:spPr>
          <a:xfrm>
            <a:off x="3127206" y="2535826"/>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900FA6-3BA3-EB61-0FD2-DB8A2DCB9889}"/>
              </a:ext>
            </a:extLst>
          </p:cNvPr>
          <p:cNvSpPr>
            <a:spLocks noGrp="1"/>
          </p:cNvSpPr>
          <p:nvPr>
            <p:ph type="dt" sz="half" idx="10"/>
          </p:nvPr>
        </p:nvSpPr>
        <p:spPr/>
        <p:txBody>
          <a:bodyPr/>
          <a:lstStyle/>
          <a:p>
            <a:fld id="{7F080DFA-5864-482C-B20C-C10EFF3E21C1}" type="datetime1">
              <a:rPr lang="en-US" smtClean="0"/>
              <a:t>9/7/2024</a:t>
            </a:fld>
            <a:endParaRPr lang="en-US"/>
          </a:p>
        </p:txBody>
      </p:sp>
      <p:sp>
        <p:nvSpPr>
          <p:cNvPr id="8" name="Footer Placeholder 7">
            <a:extLst>
              <a:ext uri="{FF2B5EF4-FFF2-40B4-BE49-F238E27FC236}">
                <a16:creationId xmlns:a16="http://schemas.microsoft.com/office/drawing/2014/main" id="{3A39B6D1-5950-7CFE-13FF-B102CD234A39}"/>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9698AEA7-3A15-2C43-DCD8-5D05639E1E90}"/>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4266203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3107170" y="51841"/>
            <a:ext cx="8172820" cy="485646"/>
          </a:xfrm>
          <a:prstGeom prst="rect">
            <a:avLst/>
          </a:prstGeom>
        </p:spPr>
        <p:txBody>
          <a:bodyPr wrap="square">
            <a:spAutoFit/>
          </a:bodyPr>
          <a:lstStyle/>
          <a:p>
            <a:r>
              <a:rPr lang="en-US" sz="2556" dirty="0">
                <a:latin typeface="Arial" panose="020B0604020202020204" pitchFamily="34" charset="0"/>
              </a:rPr>
              <a:t>Chimeric Antigen Receptor T-cells = CAR T-Cells</a:t>
            </a:r>
            <a:endParaRPr lang="en-US" sz="2556" i="1"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10464055" y="3087557"/>
            <a:ext cx="1401217" cy="408125"/>
          </a:xfrm>
          <a:prstGeom prst="rect">
            <a:avLst/>
          </a:prstGeom>
          <a:noFill/>
        </p:spPr>
        <p:txBody>
          <a:bodyPr wrap="none" rtlCol="0">
            <a:spAutoFit/>
          </a:bodyPr>
          <a:lstStyle/>
          <a:p>
            <a:r>
              <a:rPr lang="en-US" sz="2052" dirty="0">
                <a:latin typeface="Arial" panose="020B0604020202020204" pitchFamily="34" charset="0"/>
              </a:rPr>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883709" y="1095032"/>
            <a:ext cx="3999481" cy="5326527"/>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45092" y="4796883"/>
            <a:ext cx="7494956" cy="2173544"/>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76058" y="2914845"/>
              <a:ext cx="4984" cy="4217"/>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6"/>
              <a:stretch>
                <a:fillRect/>
              </a:stretch>
            </p:blipFill>
            <p:spPr>
              <a:xfrm>
                <a:off x="1067158" y="2906060"/>
                <a:ext cx="22428" cy="21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3E535F9A-989E-440E-AE72-A022BF378453}"/>
                  </a:ext>
                </a:extLst>
              </p14:cNvPr>
              <p14:cNvContentPartPr/>
              <p14:nvPr/>
            </p14:nvContentPartPr>
            <p14:xfrm>
              <a:off x="7270500" y="1454127"/>
              <a:ext cx="27988" cy="18786"/>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8"/>
              <a:stretch>
                <a:fillRect/>
              </a:stretch>
            </p:blipFill>
            <p:spPr>
              <a:xfrm>
                <a:off x="7261529" y="1445095"/>
                <a:ext cx="45570" cy="36488"/>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50720" y="406706"/>
            <a:ext cx="12153071" cy="646331"/>
          </a:xfrm>
          <a:prstGeom prst="rect">
            <a:avLst/>
          </a:prstGeom>
          <a:noFill/>
        </p:spPr>
        <p:txBody>
          <a:bodyPr wrap="none" rtlCol="0">
            <a:spAutoFit/>
          </a:bodyPr>
          <a:lstStyle/>
          <a:p>
            <a:pPr marL="365189" indent="-365189">
              <a:buFont typeface="+mj-lt"/>
              <a:buAutoNum type="alphaUcPeriod"/>
            </a:pPr>
            <a:r>
              <a:rPr lang="en-US" sz="1800" dirty="0">
                <a:latin typeface="Arial" panose="020B0604020202020204" pitchFamily="34" charset="0"/>
              </a:rPr>
              <a:t>Obtain antibodies against cancer antigen, isolate genes that code for light and heavy chains for those antibodies.</a:t>
            </a:r>
          </a:p>
          <a:p>
            <a:pPr marL="365189" indent="-365189">
              <a:buFont typeface="+mj-lt"/>
              <a:buAutoNum type="alphaUcPeriod"/>
            </a:pPr>
            <a:r>
              <a:rPr lang="en-US" sz="1800" dirty="0">
                <a:latin typeface="Arial" panose="020B0604020202020204" pitchFamily="34" charset="0"/>
              </a:rPr>
              <a:t>Fuse coding region for variable light and heavy domains to coding region for RTK on T-cells = single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33248" y="3144409"/>
            <a:ext cx="5595014" cy="1477328"/>
          </a:xfrm>
          <a:prstGeom prst="rect">
            <a:avLst/>
          </a:prstGeom>
          <a:noFill/>
        </p:spPr>
        <p:txBody>
          <a:bodyPr wrap="square">
            <a:spAutoFit/>
          </a:bodyPr>
          <a:lstStyle/>
          <a:p>
            <a:pPr marL="365189" indent="-365189">
              <a:buFont typeface="+mj-lt"/>
              <a:buAutoNum type="arabicPeriod"/>
            </a:pPr>
            <a:r>
              <a:rPr lang="en-US" sz="1800" dirty="0">
                <a:latin typeface="Arial" panose="020B0604020202020204" pitchFamily="34" charset="0"/>
              </a:rPr>
              <a:t>Obtain white blood cells from patient</a:t>
            </a:r>
          </a:p>
          <a:p>
            <a:pPr marL="365189" indent="-365189">
              <a:buFont typeface="+mj-lt"/>
              <a:buAutoNum type="arabicPeriod"/>
            </a:pPr>
            <a:r>
              <a:rPr lang="en-US" sz="1800" dirty="0">
                <a:latin typeface="Arial" panose="020B0604020202020204" pitchFamily="34" charset="0"/>
              </a:rPr>
              <a:t>Isolate T-cells</a:t>
            </a:r>
          </a:p>
          <a:p>
            <a:pPr marL="365189" indent="-365189">
              <a:buFont typeface="+mj-lt"/>
              <a:buAutoNum type="arabicPeriod"/>
            </a:pPr>
            <a:r>
              <a:rPr lang="en-US" sz="1800" dirty="0">
                <a:latin typeface="Arial" panose="020B0604020202020204" pitchFamily="34" charset="0"/>
              </a:rPr>
              <a:t>Introduce DNA into T-cells</a:t>
            </a:r>
          </a:p>
          <a:p>
            <a:pPr marL="365189" indent="-365189">
              <a:buFont typeface="+mj-lt"/>
              <a:buAutoNum type="arabicPeriod"/>
            </a:pPr>
            <a:r>
              <a:rPr lang="en-US" sz="1800" dirty="0">
                <a:latin typeface="Arial" panose="020B0604020202020204" pitchFamily="34" charset="0"/>
              </a:rPr>
              <a:t>Obtain large amounts of T-cells by cell culture</a:t>
            </a:r>
          </a:p>
          <a:p>
            <a:pPr marL="365189" indent="-365189">
              <a:buFont typeface="+mj-lt"/>
              <a:buAutoNum type="arabicPeriod"/>
            </a:pPr>
            <a:r>
              <a:rPr lang="en-US" sz="1800" dirty="0">
                <a:latin typeface="Arial" panose="020B0604020202020204" pitchFamily="34" charset="0"/>
              </a:rPr>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100972" y="2826949"/>
            <a:ext cx="6491197" cy="408125"/>
          </a:xfrm>
          <a:prstGeom prst="rect">
            <a:avLst/>
          </a:prstGeom>
          <a:noFill/>
        </p:spPr>
        <p:txBody>
          <a:bodyPr wrap="square">
            <a:spAutoFit/>
          </a:bodyPr>
          <a:lstStyle/>
          <a:p>
            <a:pPr marL="365189" indent="-365189">
              <a:buFont typeface="+mj-lt"/>
              <a:buAutoNum type="alphaUcPeriod" startAt="3"/>
            </a:pPr>
            <a:r>
              <a:rPr lang="en-US" sz="2052" dirty="0">
                <a:latin typeface="Arial" panose="020B0604020202020204" pitchFamily="34" charset="0"/>
              </a:rPr>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740537" y="1462675"/>
            <a:ext cx="1965266"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7" name="Rectangle 16">
            <a:extLst>
              <a:ext uri="{FF2B5EF4-FFF2-40B4-BE49-F238E27FC236}">
                <a16:creationId xmlns:a16="http://schemas.microsoft.com/office/drawing/2014/main" id="{C0EA4B4C-C1E9-16DD-63ED-14F01FD7D668}"/>
              </a:ext>
            </a:extLst>
          </p:cNvPr>
          <p:cNvSpPr/>
          <p:nvPr/>
        </p:nvSpPr>
        <p:spPr>
          <a:xfrm>
            <a:off x="3198500" y="1459982"/>
            <a:ext cx="1105285" cy="80732"/>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8" name="Rectangle 17">
            <a:extLst>
              <a:ext uri="{FF2B5EF4-FFF2-40B4-BE49-F238E27FC236}">
                <a16:creationId xmlns:a16="http://schemas.microsoft.com/office/drawing/2014/main" id="{C7A29DD3-4239-2DB7-B701-690D1FA560E5}"/>
              </a:ext>
            </a:extLst>
          </p:cNvPr>
          <p:cNvSpPr/>
          <p:nvPr/>
        </p:nvSpPr>
        <p:spPr>
          <a:xfrm>
            <a:off x="3737064" y="2214598"/>
            <a:ext cx="1462483" cy="88370"/>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solidFill>
                <a:srgbClr val="00B050"/>
              </a:solidFill>
              <a:latin typeface="Arial" panose="020B0604020202020204" pitchFamily="34" charset="0"/>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54323" y="1105297"/>
            <a:ext cx="193514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923172" y="1105297"/>
            <a:ext cx="179087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5171562" y="1105297"/>
            <a:ext cx="1164934"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3045108" y="2210708"/>
            <a:ext cx="678611" cy="8837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3" name="Rectangle 22">
            <a:extLst>
              <a:ext uri="{FF2B5EF4-FFF2-40B4-BE49-F238E27FC236}">
                <a16:creationId xmlns:a16="http://schemas.microsoft.com/office/drawing/2014/main" id="{80AD5BAE-96D7-8914-087B-57142741D1B1}"/>
              </a:ext>
            </a:extLst>
          </p:cNvPr>
          <p:cNvSpPr/>
          <p:nvPr/>
        </p:nvSpPr>
        <p:spPr>
          <a:xfrm>
            <a:off x="2379842" y="2209293"/>
            <a:ext cx="678611"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4" name="Rectangle 23">
            <a:extLst>
              <a:ext uri="{FF2B5EF4-FFF2-40B4-BE49-F238E27FC236}">
                <a16:creationId xmlns:a16="http://schemas.microsoft.com/office/drawing/2014/main" id="{C4897D44-36F0-59A1-F963-C77D1A2168E9}"/>
              </a:ext>
            </a:extLst>
          </p:cNvPr>
          <p:cNvSpPr/>
          <p:nvPr/>
        </p:nvSpPr>
        <p:spPr>
          <a:xfrm>
            <a:off x="4914739" y="1479434"/>
            <a:ext cx="1462483" cy="8837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740537" y="1566438"/>
            <a:ext cx="1663596" cy="62411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81356" y="1542231"/>
            <a:ext cx="1893402" cy="6725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3097878" y="1481136"/>
            <a:ext cx="97487" cy="7239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701624" y="1505372"/>
            <a:ext cx="23663" cy="720773"/>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755328" y="1523619"/>
            <a:ext cx="1159411" cy="68552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5181317" y="1523619"/>
            <a:ext cx="1195905" cy="70595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542445" y="2243890"/>
            <a:ext cx="436338" cy="354584"/>
          </a:xfrm>
          <a:prstGeom prst="rect">
            <a:avLst/>
          </a:prstGeom>
          <a:noFill/>
        </p:spPr>
        <p:txBody>
          <a:bodyPr wrap="none" rtlCol="0">
            <a:spAutoFit/>
          </a:bodyPr>
          <a:lstStyle/>
          <a:p>
            <a:r>
              <a:rPr lang="en-US" sz="1704" dirty="0">
                <a:latin typeface="Arial" panose="020B0604020202020204" pitchFamily="34" charset="0"/>
              </a:rPr>
              <a:t>V</a:t>
            </a:r>
            <a:r>
              <a:rPr lang="en-US" sz="1704" baseline="-25000" dirty="0">
                <a:latin typeface="Arial" panose="020B0604020202020204" pitchFamily="34" charset="0"/>
              </a:rPr>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226390" y="2255695"/>
            <a:ext cx="412292" cy="354584"/>
          </a:xfrm>
          <a:prstGeom prst="rect">
            <a:avLst/>
          </a:prstGeom>
          <a:noFill/>
          <a:ln>
            <a:noFill/>
          </a:ln>
        </p:spPr>
        <p:txBody>
          <a:bodyPr wrap="none" rtlCol="0">
            <a:spAutoFit/>
          </a:bodyPr>
          <a:lstStyle/>
          <a:p>
            <a:r>
              <a:rPr lang="en-US" sz="1704" dirty="0">
                <a:latin typeface="Arial" panose="020B0604020202020204" pitchFamily="34" charset="0"/>
              </a:rPr>
              <a:t>V</a:t>
            </a:r>
            <a:r>
              <a:rPr lang="en-US" sz="1704" baseline="-25000" dirty="0">
                <a:latin typeface="Arial" panose="020B0604020202020204" pitchFamily="34" charset="0"/>
              </a:rPr>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4196862" y="2283320"/>
            <a:ext cx="616707" cy="354584"/>
          </a:xfrm>
          <a:prstGeom prst="rect">
            <a:avLst/>
          </a:prstGeom>
          <a:noFill/>
        </p:spPr>
        <p:txBody>
          <a:bodyPr wrap="none" rtlCol="0">
            <a:spAutoFit/>
          </a:bodyPr>
          <a:lstStyle/>
          <a:p>
            <a:r>
              <a:rPr lang="en-US" sz="1704" dirty="0">
                <a:latin typeface="Arial" panose="020B0604020202020204" pitchFamily="34" charset="0"/>
              </a:rPr>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237597" y="2452860"/>
            <a:ext cx="4134978" cy="321755"/>
          </a:xfrm>
          <a:prstGeom prst="rect">
            <a:avLst/>
          </a:prstGeom>
          <a:noFill/>
        </p:spPr>
        <p:txBody>
          <a:bodyPr wrap="none" rtlCol="0">
            <a:spAutoFit/>
          </a:bodyPr>
          <a:lstStyle/>
          <a:p>
            <a:r>
              <a:rPr lang="en-US" sz="1491" dirty="0">
                <a:latin typeface="Arial" panose="020B0604020202020204" pitchFamily="34" charset="0"/>
              </a:rPr>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97995" y="1520718"/>
            <a:ext cx="2990434" cy="321755"/>
          </a:xfrm>
          <a:prstGeom prst="rect">
            <a:avLst/>
          </a:prstGeom>
          <a:solidFill>
            <a:schemeClr val="bg1">
              <a:alpha val="44000"/>
            </a:schemeClr>
          </a:solidFill>
        </p:spPr>
        <p:txBody>
          <a:bodyPr wrap="none" rtlCol="0">
            <a:spAutoFit/>
          </a:bodyPr>
          <a:lstStyle/>
          <a:p>
            <a:r>
              <a:rPr lang="en-US" sz="1491" dirty="0">
                <a:solidFill>
                  <a:srgbClr val="00B0F0"/>
                </a:solidFill>
                <a:latin typeface="Arial" panose="020B0604020202020204" pitchFamily="34" charset="0"/>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3011287" y="1520718"/>
            <a:ext cx="1821845" cy="321755"/>
          </a:xfrm>
          <a:prstGeom prst="rect">
            <a:avLst/>
          </a:prstGeom>
          <a:solidFill>
            <a:schemeClr val="bg1">
              <a:alpha val="44000"/>
            </a:schemeClr>
          </a:solidFill>
        </p:spPr>
        <p:txBody>
          <a:bodyPr wrap="none" rtlCol="0">
            <a:spAutoFit/>
          </a:bodyPr>
          <a:lstStyle/>
          <a:p>
            <a:r>
              <a:rPr lang="en-US" sz="1491" b="1" dirty="0">
                <a:solidFill>
                  <a:srgbClr val="0070C0"/>
                </a:solidFill>
                <a:latin typeface="Arial" panose="020B0604020202020204" pitchFamily="34" charset="0"/>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755848" y="1520718"/>
            <a:ext cx="2394117" cy="321755"/>
          </a:xfrm>
          <a:prstGeom prst="rect">
            <a:avLst/>
          </a:prstGeom>
          <a:solidFill>
            <a:schemeClr val="bg1">
              <a:alpha val="44000"/>
            </a:schemeClr>
          </a:solidFill>
        </p:spPr>
        <p:txBody>
          <a:bodyPr wrap="none" rtlCol="0">
            <a:spAutoFit/>
          </a:bodyPr>
          <a:lstStyle/>
          <a:p>
            <a:r>
              <a:rPr lang="en-US" sz="1491" b="1" dirty="0">
                <a:solidFill>
                  <a:schemeClr val="accent6">
                    <a:lumMod val="75000"/>
                  </a:schemeClr>
                </a:solidFill>
                <a:latin typeface="Arial" panose="020B0604020202020204" pitchFamily="34" charset="0"/>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6038229" y="2875502"/>
            <a:ext cx="3060427" cy="923330"/>
          </a:xfrm>
          <a:prstGeom prst="rect">
            <a:avLst/>
          </a:prstGeom>
          <a:noFill/>
        </p:spPr>
        <p:txBody>
          <a:bodyPr wrap="square" rtlCol="0">
            <a:spAutoFit/>
          </a:bodyPr>
          <a:lstStyle/>
          <a:p>
            <a:r>
              <a:rPr lang="en-US" sz="1800" dirty="0">
                <a:latin typeface="Arial" panose="020B0604020202020204" pitchFamily="34" charset="0"/>
              </a:rPr>
              <a:t>D. What happens when cancer cell is encountered by </a:t>
            </a:r>
            <a:r>
              <a:rPr lang="en-US" sz="1800" dirty="0" err="1">
                <a:latin typeface="Arial" panose="020B0604020202020204" pitchFamily="34" charset="0"/>
              </a:rPr>
              <a:t>CarT</a:t>
            </a:r>
            <a:r>
              <a:rPr lang="en-US" sz="1800" dirty="0">
                <a:latin typeface="Arial" panose="020B0604020202020204" pitchFamily="34" charset="0"/>
              </a:rPr>
              <a:t> cell?</a:t>
            </a:r>
          </a:p>
        </p:txBody>
      </p:sp>
      <p:sp>
        <p:nvSpPr>
          <p:cNvPr id="6" name="TextBox 5">
            <a:extLst>
              <a:ext uri="{FF2B5EF4-FFF2-40B4-BE49-F238E27FC236}">
                <a16:creationId xmlns:a16="http://schemas.microsoft.com/office/drawing/2014/main" id="{E553DDE9-7C42-4E04-542E-DE3306723CB4}"/>
              </a:ext>
            </a:extLst>
          </p:cNvPr>
          <p:cNvSpPr txBox="1"/>
          <p:nvPr/>
        </p:nvSpPr>
        <p:spPr>
          <a:xfrm>
            <a:off x="5804662" y="1805187"/>
            <a:ext cx="3348032" cy="646331"/>
          </a:xfrm>
          <a:prstGeom prst="rect">
            <a:avLst/>
          </a:prstGeom>
          <a:noFill/>
        </p:spPr>
        <p:txBody>
          <a:bodyPr wrap="none" rtlCol="0">
            <a:spAutoFit/>
          </a:bodyPr>
          <a:lstStyle/>
          <a:p>
            <a:r>
              <a:rPr lang="en-US" sz="1800" dirty="0">
                <a:latin typeface="Arial" panose="020B0604020202020204" pitchFamily="34" charset="0"/>
              </a:rPr>
              <a:t>RTK – receptor tyrosine kinase</a:t>
            </a:r>
          </a:p>
          <a:p>
            <a:r>
              <a:rPr lang="en-US" sz="1800" dirty="0">
                <a:latin typeface="Arial" panose="020B0604020202020204" pitchFamily="34" charset="0"/>
              </a:rPr>
              <a:t>Signaling domain on T-cells</a:t>
            </a:r>
          </a:p>
        </p:txBody>
      </p:sp>
      <p:sp>
        <p:nvSpPr>
          <p:cNvPr id="12" name="Date Placeholder 11">
            <a:extLst>
              <a:ext uri="{FF2B5EF4-FFF2-40B4-BE49-F238E27FC236}">
                <a16:creationId xmlns:a16="http://schemas.microsoft.com/office/drawing/2014/main" id="{8C6497A9-77A0-E292-0FD2-42B2F187F672}"/>
              </a:ext>
            </a:extLst>
          </p:cNvPr>
          <p:cNvSpPr>
            <a:spLocks noGrp="1"/>
          </p:cNvSpPr>
          <p:nvPr>
            <p:ph type="dt" sz="half" idx="10"/>
          </p:nvPr>
        </p:nvSpPr>
        <p:spPr/>
        <p:txBody>
          <a:bodyPr/>
          <a:lstStyle/>
          <a:p>
            <a:fld id="{C7111D41-1340-4418-9612-47B28C5C8E5C}" type="datetime1">
              <a:rPr lang="en-US" smtClean="0"/>
              <a:t>9/7/2024</a:t>
            </a:fld>
            <a:endParaRPr lang="en-US"/>
          </a:p>
        </p:txBody>
      </p:sp>
      <p:sp>
        <p:nvSpPr>
          <p:cNvPr id="14" name="Footer Placeholder 13">
            <a:extLst>
              <a:ext uri="{FF2B5EF4-FFF2-40B4-BE49-F238E27FC236}">
                <a16:creationId xmlns:a16="http://schemas.microsoft.com/office/drawing/2014/main" id="{96ECE164-724F-3C16-4E42-6B94D2AEFE57}"/>
              </a:ext>
            </a:extLst>
          </p:cNvPr>
          <p:cNvSpPr>
            <a:spLocks noGrp="1"/>
          </p:cNvSpPr>
          <p:nvPr>
            <p:ph type="ftr" sz="quarter" idx="11"/>
          </p:nvPr>
        </p:nvSpPr>
        <p:spPr/>
        <p:txBody>
          <a:bodyPr/>
          <a:lstStyle/>
          <a:p>
            <a:r>
              <a:rPr lang="en-US"/>
              <a:t>Drugs and Disease F2024 - Lecture 4</a:t>
            </a:r>
          </a:p>
        </p:txBody>
      </p:sp>
      <p:sp>
        <p:nvSpPr>
          <p:cNvPr id="25" name="Slide Number Placeholder 24">
            <a:extLst>
              <a:ext uri="{FF2B5EF4-FFF2-40B4-BE49-F238E27FC236}">
                <a16:creationId xmlns:a16="http://schemas.microsoft.com/office/drawing/2014/main" id="{7A1BF0A6-2CDF-DCA0-76A0-EFC6D4C7C334}"/>
              </a:ext>
            </a:extLst>
          </p:cNvPr>
          <p:cNvSpPr>
            <a:spLocks noGrp="1"/>
          </p:cNvSpPr>
          <p:nvPr>
            <p:ph type="sldNum" sz="quarter" idx="12"/>
          </p:nvPr>
        </p:nvSpPr>
        <p:spPr/>
        <p:txBody>
          <a:bodyPr/>
          <a:lstStyle/>
          <a:p>
            <a:fld id="{DC3BB032-4020-48F4-953B-341806DC4A2B}" type="slidenum">
              <a:rPr lang="en-US" smtClean="0"/>
              <a:t>50</a:t>
            </a:fld>
            <a:endParaRPr lang="en-US"/>
          </a:p>
        </p:txBody>
      </p:sp>
    </p:spTree>
    <p:extLst>
      <p:ext uri="{BB962C8B-B14F-4D97-AF65-F5344CB8AC3E}">
        <p14:creationId xmlns:p14="http://schemas.microsoft.com/office/powerpoint/2010/main" val="2299930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E62366-0900-4545-BB05-411C3AA02D8F}"/>
              </a:ext>
            </a:extLst>
          </p:cNvPr>
          <p:cNvSpPr txBox="1"/>
          <p:nvPr/>
        </p:nvSpPr>
        <p:spPr>
          <a:xfrm>
            <a:off x="0" y="2256062"/>
            <a:ext cx="4111651" cy="4708981"/>
          </a:xfrm>
          <a:prstGeom prst="rect">
            <a:avLst/>
          </a:prstGeom>
          <a:noFill/>
        </p:spPr>
        <p:txBody>
          <a:bodyPr wrap="square" rtlCol="0">
            <a:spAutoFit/>
          </a:bodyPr>
          <a:lstStyle/>
          <a:p>
            <a:pPr marL="365189" indent="-365189">
              <a:buFontTx/>
              <a:buAutoNum type="arabicPeriod"/>
            </a:pPr>
            <a:r>
              <a:rPr lang="en-US" sz="2000" b="1" dirty="0">
                <a:latin typeface="Arial" panose="020B0604020202020204" pitchFamily="34" charset="0"/>
              </a:rPr>
              <a:t>Cancer cells overproduce b7. </a:t>
            </a:r>
            <a:r>
              <a:rPr lang="en-US" sz="2000" dirty="0">
                <a:latin typeface="Arial" panose="020B0604020202020204" pitchFamily="34" charset="0"/>
              </a:rPr>
              <a:t>Binding of b7 to CTLA4 receptor on the surface of the Tc cell deactivates the Tc cell - immunosuppressive reaction called anergy.</a:t>
            </a:r>
          </a:p>
          <a:p>
            <a:pPr marL="365189" indent="-365189">
              <a:buFontTx/>
              <a:buAutoNum type="arabicPeriod"/>
            </a:pPr>
            <a:endParaRPr lang="en-US" sz="2000" dirty="0">
              <a:latin typeface="Arial" panose="020B0604020202020204" pitchFamily="34" charset="0"/>
            </a:endParaRPr>
          </a:p>
          <a:p>
            <a:pPr marL="365189" indent="-365189">
              <a:buFontTx/>
              <a:buAutoNum type="arabicPeriod"/>
            </a:pPr>
            <a:r>
              <a:rPr lang="en-US" sz="2000" b="1" dirty="0">
                <a:latin typeface="Arial" panose="020B0604020202020204" pitchFamily="34" charset="0"/>
              </a:rPr>
              <a:t>Cancer cells overproduce PDL1. </a:t>
            </a:r>
            <a:r>
              <a:rPr lang="en-US" sz="2000" dirty="0">
                <a:latin typeface="Arial" panose="020B0604020202020204" pitchFamily="34" charset="0"/>
              </a:rPr>
              <a:t>PDL1 binds to PD1 on T-cells. Activation of signaling causes Tc cell to enter apoptosis (programmed cell death).  </a:t>
            </a:r>
          </a:p>
          <a:p>
            <a:endParaRPr lang="en-US" sz="2000" dirty="0">
              <a:latin typeface="Arial" panose="020B0604020202020204" pitchFamily="34" charset="0"/>
            </a:endParaRPr>
          </a:p>
          <a:p>
            <a:r>
              <a:rPr lang="en-US" sz="2000" i="1" dirty="0">
                <a:solidFill>
                  <a:srgbClr val="00B0F0"/>
                </a:solidFill>
                <a:latin typeface="Arial" panose="020B0604020202020204" pitchFamily="34" charset="0"/>
              </a:rPr>
              <a:t>How to block this signaling?</a:t>
            </a:r>
            <a:endParaRPr lang="en-US" sz="2000" dirty="0">
              <a:latin typeface="Arial" panose="020B0604020202020204" pitchFamily="34" charset="0"/>
            </a:endParaRPr>
          </a:p>
        </p:txBody>
      </p:sp>
      <p:pic>
        <p:nvPicPr>
          <p:cNvPr id="10" name="Picture 9">
            <a:extLst>
              <a:ext uri="{FF2B5EF4-FFF2-40B4-BE49-F238E27FC236}">
                <a16:creationId xmlns:a16="http://schemas.microsoft.com/office/drawing/2014/main" id="{61E3B7D4-C95A-4725-83DF-EEF644B19E36}"/>
              </a:ext>
            </a:extLst>
          </p:cNvPr>
          <p:cNvPicPr>
            <a:picLocks noChangeAspect="1"/>
          </p:cNvPicPr>
          <p:nvPr/>
        </p:nvPicPr>
        <p:blipFill>
          <a:blip r:embed="rId3"/>
          <a:stretch>
            <a:fillRect/>
          </a:stretch>
        </p:blipFill>
        <p:spPr>
          <a:xfrm>
            <a:off x="39188" y="51841"/>
            <a:ext cx="2032065" cy="2204221"/>
          </a:xfrm>
          <a:prstGeom prst="rect">
            <a:avLst/>
          </a:prstGeom>
        </p:spPr>
      </p:pic>
      <p:pic>
        <p:nvPicPr>
          <p:cNvPr id="12" name="Picture 11">
            <a:extLst>
              <a:ext uri="{FF2B5EF4-FFF2-40B4-BE49-F238E27FC236}">
                <a16:creationId xmlns:a16="http://schemas.microsoft.com/office/drawing/2014/main" id="{495F7A87-315E-4EB9-A974-FEB70F27456F}"/>
              </a:ext>
            </a:extLst>
          </p:cNvPr>
          <p:cNvPicPr>
            <a:picLocks noChangeAspect="1"/>
          </p:cNvPicPr>
          <p:nvPr/>
        </p:nvPicPr>
        <p:blipFill>
          <a:blip r:embed="rId4"/>
          <a:stretch>
            <a:fillRect/>
          </a:stretch>
        </p:blipFill>
        <p:spPr>
          <a:xfrm>
            <a:off x="4229300" y="1417297"/>
            <a:ext cx="7675480" cy="3739494"/>
          </a:xfrm>
          <a:prstGeom prst="rect">
            <a:avLst/>
          </a:prstGeom>
        </p:spPr>
      </p:pic>
      <p:sp>
        <p:nvSpPr>
          <p:cNvPr id="9" name="Rectangle 8">
            <a:extLst>
              <a:ext uri="{FF2B5EF4-FFF2-40B4-BE49-F238E27FC236}">
                <a16:creationId xmlns:a16="http://schemas.microsoft.com/office/drawing/2014/main" id="{11C7E232-ADDE-40B7-85F3-986EF1DA7A0B}"/>
              </a:ext>
            </a:extLst>
          </p:cNvPr>
          <p:cNvSpPr/>
          <p:nvPr/>
        </p:nvSpPr>
        <p:spPr>
          <a:xfrm>
            <a:off x="2164027" y="5221"/>
            <a:ext cx="9850927" cy="485646"/>
          </a:xfrm>
          <a:prstGeom prst="rect">
            <a:avLst/>
          </a:prstGeom>
        </p:spPr>
        <p:txBody>
          <a:bodyPr wrap="square">
            <a:spAutoFit/>
          </a:bodyPr>
          <a:lstStyle/>
          <a:p>
            <a:r>
              <a:rPr lang="en-US" sz="2556" dirty="0">
                <a:latin typeface="Arial" panose="020B0604020202020204" pitchFamily="34" charset="0"/>
              </a:rPr>
              <a:t>Cancer Evasion Mechanism II – Downregulation/killing of Tc cells.</a:t>
            </a:r>
            <a:endParaRPr lang="en-US" sz="2556" dirty="0">
              <a:solidFill>
                <a:srgbClr val="00B0F0"/>
              </a:solidFill>
              <a:latin typeface="Arial" panose="020B0604020202020204" pitchFamily="34" charset="0"/>
            </a:endParaRPr>
          </a:p>
        </p:txBody>
      </p:sp>
      <p:sp>
        <p:nvSpPr>
          <p:cNvPr id="5" name="Date Placeholder 4">
            <a:extLst>
              <a:ext uri="{FF2B5EF4-FFF2-40B4-BE49-F238E27FC236}">
                <a16:creationId xmlns:a16="http://schemas.microsoft.com/office/drawing/2014/main" id="{8D608673-76FB-304F-00AA-BAF7C91EB195}"/>
              </a:ext>
            </a:extLst>
          </p:cNvPr>
          <p:cNvSpPr>
            <a:spLocks noGrp="1"/>
          </p:cNvSpPr>
          <p:nvPr>
            <p:ph type="dt" sz="half" idx="10"/>
          </p:nvPr>
        </p:nvSpPr>
        <p:spPr/>
        <p:txBody>
          <a:bodyPr/>
          <a:lstStyle/>
          <a:p>
            <a:fld id="{043D33FC-05C5-417D-92A5-5D73EE8077BD}" type="datetime1">
              <a:rPr lang="en-US" smtClean="0"/>
              <a:t>9/7/2024</a:t>
            </a:fld>
            <a:endParaRPr lang="en-US"/>
          </a:p>
        </p:txBody>
      </p:sp>
      <p:sp>
        <p:nvSpPr>
          <p:cNvPr id="6" name="Footer Placeholder 5">
            <a:extLst>
              <a:ext uri="{FF2B5EF4-FFF2-40B4-BE49-F238E27FC236}">
                <a16:creationId xmlns:a16="http://schemas.microsoft.com/office/drawing/2014/main" id="{A6A4E8F4-D856-5D93-5A39-5B6E8278A0F5}"/>
              </a:ext>
            </a:extLst>
          </p:cNvPr>
          <p:cNvSpPr>
            <a:spLocks noGrp="1"/>
          </p:cNvSpPr>
          <p:nvPr>
            <p:ph type="ftr" sz="quarter" idx="11"/>
          </p:nvPr>
        </p:nvSpPr>
        <p:spPr/>
        <p:txBody>
          <a:bodyPr/>
          <a:lstStyle/>
          <a:p>
            <a:r>
              <a:rPr lang="en-US"/>
              <a:t>Drugs and Disease F2024 - Lecture 4</a:t>
            </a:r>
          </a:p>
        </p:txBody>
      </p:sp>
      <p:sp>
        <p:nvSpPr>
          <p:cNvPr id="7" name="Slide Number Placeholder 6">
            <a:extLst>
              <a:ext uri="{FF2B5EF4-FFF2-40B4-BE49-F238E27FC236}">
                <a16:creationId xmlns:a16="http://schemas.microsoft.com/office/drawing/2014/main" id="{1AFD46F8-DC77-C145-BA37-84C8B1F040B1}"/>
              </a:ext>
            </a:extLst>
          </p:cNvPr>
          <p:cNvSpPr>
            <a:spLocks noGrp="1"/>
          </p:cNvSpPr>
          <p:nvPr>
            <p:ph type="sldNum" sz="quarter" idx="12"/>
          </p:nvPr>
        </p:nvSpPr>
        <p:spPr/>
        <p:txBody>
          <a:bodyPr/>
          <a:lstStyle/>
          <a:p>
            <a:fld id="{DC3BB032-4020-48F4-953B-341806DC4A2B}" type="slidenum">
              <a:rPr lang="en-US" smtClean="0"/>
              <a:t>51</a:t>
            </a:fld>
            <a:endParaRPr lang="en-US"/>
          </a:p>
        </p:txBody>
      </p:sp>
    </p:spTree>
    <p:extLst>
      <p:ext uri="{BB962C8B-B14F-4D97-AF65-F5344CB8AC3E}">
        <p14:creationId xmlns:p14="http://schemas.microsoft.com/office/powerpoint/2010/main" val="1270156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548826" y="458445"/>
            <a:ext cx="4772547" cy="3820877"/>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7321373" y="3883103"/>
            <a:ext cx="5463353" cy="2731676"/>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99437" y="837242"/>
            <a:ext cx="3427477" cy="4197624"/>
          </a:xfrm>
          <a:prstGeom prst="rect">
            <a:avLst/>
          </a:prstGeom>
          <a:noFill/>
        </p:spPr>
        <p:txBody>
          <a:bodyPr wrap="none" rtlCol="0">
            <a:spAutoFit/>
          </a:bodyPr>
          <a:lstStyle/>
          <a:p>
            <a:r>
              <a:rPr lang="en-US" sz="2052" b="1" dirty="0">
                <a:latin typeface="Arial" panose="020B0604020202020204" pitchFamily="34" charset="0"/>
              </a:rPr>
              <a:t>Types of vaccines:</a:t>
            </a:r>
          </a:p>
          <a:p>
            <a:r>
              <a:rPr lang="en-US" sz="2052" dirty="0">
                <a:latin typeface="Arial" panose="020B0604020202020204" pitchFamily="34" charset="0"/>
              </a:rPr>
              <a:t>1. Passive (Ab injected)</a:t>
            </a: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r>
              <a:rPr lang="en-US" sz="2052" dirty="0">
                <a:latin typeface="Arial" panose="020B0604020202020204" pitchFamily="34" charset="0"/>
              </a:rPr>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772173" y="1846379"/>
            <a:ext cx="4400698" cy="1618661"/>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16598" y="1514732"/>
            <a:ext cx="2013149" cy="1731555"/>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5235178" y="5532"/>
            <a:ext cx="2311595" cy="551241"/>
          </a:xfrm>
          <a:prstGeom prst="rect">
            <a:avLst/>
          </a:prstGeom>
          <a:noFill/>
        </p:spPr>
        <p:txBody>
          <a:bodyPr wrap="none" rtlCol="0">
            <a:spAutoFit/>
          </a:bodyPr>
          <a:lstStyle/>
          <a:p>
            <a:r>
              <a:rPr lang="en-US" sz="2982" b="1" dirty="0">
                <a:latin typeface="Arial" panose="020B0604020202020204" pitchFamily="34" charset="0"/>
              </a:rPr>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508471" y="655102"/>
            <a:ext cx="1382110" cy="408125"/>
          </a:xfrm>
          <a:prstGeom prst="rect">
            <a:avLst/>
          </a:prstGeom>
          <a:noFill/>
        </p:spPr>
        <p:txBody>
          <a:bodyPr wrap="none" rtlCol="0">
            <a:spAutoFit/>
          </a:bodyPr>
          <a:lstStyle/>
          <a:p>
            <a:r>
              <a:rPr lang="en-US" sz="2052" dirty="0">
                <a:latin typeface="Arial" panose="020B0604020202020204" pitchFamily="34" charset="0"/>
              </a:rPr>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825030" y="639382"/>
            <a:ext cx="1634494" cy="1167497"/>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580710" y="494635"/>
              <a:ext cx="3834" cy="12269"/>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571996" y="485614"/>
                <a:ext cx="20913" cy="29951"/>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8849610" y="3255138"/>
            <a:ext cx="1642306" cy="1413993"/>
          </a:xfrm>
          <a:prstGeom prst="rect">
            <a:avLst/>
          </a:prstGeom>
        </p:spPr>
      </p:pic>
      <p:sp>
        <p:nvSpPr>
          <p:cNvPr id="2" name="TextBox 1">
            <a:extLst>
              <a:ext uri="{FF2B5EF4-FFF2-40B4-BE49-F238E27FC236}">
                <a16:creationId xmlns:a16="http://schemas.microsoft.com/office/drawing/2014/main" id="{E6A53859-395D-035E-0A3B-082FD40AEC51}"/>
              </a:ext>
            </a:extLst>
          </p:cNvPr>
          <p:cNvSpPr txBox="1"/>
          <p:nvPr/>
        </p:nvSpPr>
        <p:spPr>
          <a:xfrm>
            <a:off x="10435336" y="3524172"/>
            <a:ext cx="2610283" cy="1039708"/>
          </a:xfrm>
          <a:prstGeom prst="rect">
            <a:avLst/>
          </a:prstGeom>
          <a:noFill/>
        </p:spPr>
        <p:txBody>
          <a:bodyPr wrap="square" rtlCol="0">
            <a:spAutoFit/>
          </a:bodyPr>
          <a:lstStyle/>
          <a:p>
            <a:r>
              <a:rPr lang="en-US" sz="2052" dirty="0"/>
              <a:t>Breast feeding provides IgA to the newborn.</a:t>
            </a:r>
          </a:p>
        </p:txBody>
      </p:sp>
      <p:sp>
        <p:nvSpPr>
          <p:cNvPr id="3" name="Date Placeholder 2">
            <a:extLst>
              <a:ext uri="{FF2B5EF4-FFF2-40B4-BE49-F238E27FC236}">
                <a16:creationId xmlns:a16="http://schemas.microsoft.com/office/drawing/2014/main" id="{8857CA8F-DDA9-F78A-A62F-B53E82F90C97}"/>
              </a:ext>
            </a:extLst>
          </p:cNvPr>
          <p:cNvSpPr>
            <a:spLocks noGrp="1"/>
          </p:cNvSpPr>
          <p:nvPr>
            <p:ph type="dt" sz="half" idx="10"/>
          </p:nvPr>
        </p:nvSpPr>
        <p:spPr/>
        <p:txBody>
          <a:bodyPr/>
          <a:lstStyle/>
          <a:p>
            <a:fld id="{8A04DC32-DC5A-4EC2-A25C-221A3E27BBB5}" type="datetime1">
              <a:rPr lang="en-US" smtClean="0"/>
              <a:t>9/7/2024</a:t>
            </a:fld>
            <a:endParaRPr lang="en-US"/>
          </a:p>
        </p:txBody>
      </p:sp>
      <p:sp>
        <p:nvSpPr>
          <p:cNvPr id="4" name="Footer Placeholder 3">
            <a:extLst>
              <a:ext uri="{FF2B5EF4-FFF2-40B4-BE49-F238E27FC236}">
                <a16:creationId xmlns:a16="http://schemas.microsoft.com/office/drawing/2014/main" id="{B238E837-D564-4BF0-833A-98C4C4E16898}"/>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1D90B05B-2C65-C1CB-AB30-E60CE6A8A580}"/>
              </a:ext>
            </a:extLst>
          </p:cNvPr>
          <p:cNvSpPr>
            <a:spLocks noGrp="1"/>
          </p:cNvSpPr>
          <p:nvPr>
            <p:ph type="sldNum" sz="quarter" idx="12"/>
          </p:nvPr>
        </p:nvSpPr>
        <p:spPr/>
        <p:txBody>
          <a:bodyPr/>
          <a:lstStyle/>
          <a:p>
            <a:fld id="{DC3BB032-4020-48F4-953B-341806DC4A2B}" type="slidenum">
              <a:rPr lang="en-US" smtClean="0"/>
              <a:t>52</a:t>
            </a:fld>
            <a:endParaRPr lang="en-US"/>
          </a:p>
        </p:txBody>
      </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5513808" y="4392336"/>
            <a:ext cx="3235682" cy="1281633"/>
          </a:xfrm>
          <a:prstGeom prst="rect">
            <a:avLst/>
          </a:prstGeom>
        </p:spPr>
        <p:txBody>
          <a:bodyPr wrap="square">
            <a:spAutoFit/>
          </a:bodyPr>
          <a:lstStyle/>
          <a:p>
            <a:pPr marL="353230" indent="-264922">
              <a:spcBef>
                <a:spcPts val="193"/>
              </a:spcBef>
              <a:tabLst>
                <a:tab pos="2649224" algn="ctr"/>
                <a:tab pos="5298447" algn="r"/>
                <a:tab pos="441537" algn="l"/>
              </a:tabLst>
            </a:pPr>
            <a:r>
              <a:rPr lang="en-US" sz="1932" b="1" dirty="0">
                <a:latin typeface="Arial" panose="020B0604020202020204" pitchFamily="34" charset="0"/>
                <a:ea typeface="Times" panose="02020603050405020304" pitchFamily="18" charset="0"/>
                <a:cs typeface="Arial" panose="020B0604020202020204" pitchFamily="34" charset="0"/>
              </a:rPr>
              <a:t>Vaccine</a:t>
            </a:r>
            <a:r>
              <a:rPr lang="en-US" sz="1932" dirty="0">
                <a:latin typeface="Arial" panose="020B0604020202020204" pitchFamily="34" charset="0"/>
                <a:ea typeface="Times" panose="02020603050405020304" pitchFamily="18" charset="0"/>
                <a:cs typeface="Arial" panose="020B0604020202020204" pitchFamily="34" charset="0"/>
              </a:rPr>
              <a:t>: </a:t>
            </a:r>
            <a:r>
              <a:rPr lang="en-US" sz="1932" b="1" dirty="0">
                <a:latin typeface="Arial" panose="020B0604020202020204" pitchFamily="34" charset="0"/>
                <a:ea typeface="Times" panose="02020603050405020304" pitchFamily="18" charset="0"/>
                <a:cs typeface="Arial" panose="020B0604020202020204" pitchFamily="34" charset="0"/>
              </a:rPr>
              <a:t>antigen</a:t>
            </a:r>
            <a:r>
              <a:rPr lang="en-US" sz="1932" dirty="0">
                <a:latin typeface="Arial" panose="020B0604020202020204" pitchFamily="34" charset="0"/>
                <a:ea typeface="Times" panose="02020603050405020304" pitchFamily="18" charset="0"/>
                <a:cs typeface="Arial" panose="020B0604020202020204" pitchFamily="34" charset="0"/>
              </a:rPr>
              <a:t> induces primary response = memory B and T cells specific for that antigen.  </a:t>
            </a:r>
          </a:p>
        </p:txBody>
      </p:sp>
      <p:sp>
        <p:nvSpPr>
          <p:cNvPr id="10" name="Rectangle 9">
            <a:extLst>
              <a:ext uri="{FF2B5EF4-FFF2-40B4-BE49-F238E27FC236}">
                <a16:creationId xmlns:a16="http://schemas.microsoft.com/office/drawing/2014/main" id="{3D46C911-3F4D-4280-AAD9-6B5058A26DA2}"/>
              </a:ext>
            </a:extLst>
          </p:cNvPr>
          <p:cNvSpPr/>
          <p:nvPr/>
        </p:nvSpPr>
        <p:spPr>
          <a:xfrm>
            <a:off x="877739" y="6613537"/>
            <a:ext cx="7783751" cy="449097"/>
          </a:xfrm>
          <a:prstGeom prst="rect">
            <a:avLst/>
          </a:prstGeom>
        </p:spPr>
        <p:txBody>
          <a:bodyPr wrap="square">
            <a:spAutoFit/>
          </a:bodyPr>
          <a:lstStyle/>
          <a:p>
            <a:r>
              <a:rPr lang="en-US" sz="1159" dirty="0" err="1">
                <a:latin typeface="Arial" panose="020B0604020202020204" pitchFamily="34" charset="0"/>
              </a:rPr>
              <a:t>Jiskoot</a:t>
            </a:r>
            <a:r>
              <a:rPr lang="en-US" sz="1159" dirty="0">
                <a:latin typeface="Arial" panose="020B0604020202020204" pitchFamily="34" charset="0"/>
              </a:rPr>
              <a:t> W., Kersten G.F.A., </a:t>
            </a:r>
            <a:r>
              <a:rPr lang="en-US" sz="1159" dirty="0" err="1">
                <a:latin typeface="Arial" panose="020B0604020202020204" pitchFamily="34" charset="0"/>
              </a:rPr>
              <a:t>Mastrobattista</a:t>
            </a:r>
            <a:r>
              <a:rPr lang="en-US" sz="1159" dirty="0">
                <a:latin typeface="Arial" panose="020B0604020202020204" pitchFamily="34" charset="0"/>
              </a:rPr>
              <a:t> E., </a:t>
            </a:r>
            <a:r>
              <a:rPr lang="en-US" sz="1159" dirty="0" err="1">
                <a:latin typeface="Arial" panose="020B0604020202020204" pitchFamily="34" charset="0"/>
              </a:rPr>
              <a:t>Slütter</a:t>
            </a:r>
            <a:r>
              <a:rPr lang="en-US" sz="1159" dirty="0">
                <a:latin typeface="Arial" panose="020B0604020202020204" pitchFamily="34" charset="0"/>
              </a:rPr>
              <a:t> B. (2019) Vaccines. In: </a:t>
            </a:r>
            <a:r>
              <a:rPr lang="en-US" sz="1159" dirty="0" err="1">
                <a:latin typeface="Arial" panose="020B0604020202020204" pitchFamily="34" charset="0"/>
              </a:rPr>
              <a:t>Crommelin</a:t>
            </a:r>
            <a:r>
              <a:rPr lang="en-US" sz="1159" dirty="0">
                <a:latin typeface="Arial" panose="020B0604020202020204" pitchFamily="34" charset="0"/>
              </a:rPr>
              <a:t> D., </a:t>
            </a:r>
            <a:r>
              <a:rPr lang="en-US" sz="1159" dirty="0" err="1">
                <a:latin typeface="Arial" panose="020B0604020202020204" pitchFamily="34" charset="0"/>
              </a:rPr>
              <a:t>Sindelar</a:t>
            </a:r>
            <a:r>
              <a:rPr lang="en-US" sz="1159" dirty="0">
                <a:latin typeface="Arial" panose="020B0604020202020204" pitchFamily="34" charset="0"/>
              </a:rPr>
              <a:t> R., </a:t>
            </a:r>
            <a:r>
              <a:rPr lang="en-US" sz="1159" dirty="0" err="1">
                <a:latin typeface="Arial" panose="020B0604020202020204" pitchFamily="34" charset="0"/>
              </a:rPr>
              <a:t>Meibohm</a:t>
            </a:r>
            <a:r>
              <a:rPr lang="en-US" sz="1159" dirty="0">
                <a:latin typeface="Arial" panose="020B0604020202020204" pitchFamily="34" charset="0"/>
              </a:rPr>
              <a:t> B. (eds) Pharmaceutical Biotechnology. Springer, Cham. https://doi.org/10.1007/978-3-030-00710-2_14</a:t>
            </a:r>
          </a:p>
        </p:txBody>
      </p:sp>
      <p:grpSp>
        <p:nvGrpSpPr>
          <p:cNvPr id="2" name="Group 1">
            <a:extLst>
              <a:ext uri="{FF2B5EF4-FFF2-40B4-BE49-F238E27FC236}">
                <a16:creationId xmlns:a16="http://schemas.microsoft.com/office/drawing/2014/main" id="{1BD4BB03-74A4-2E7E-BFE1-4C9AF258C22B}"/>
              </a:ext>
            </a:extLst>
          </p:cNvPr>
          <p:cNvGrpSpPr/>
          <p:nvPr/>
        </p:nvGrpSpPr>
        <p:grpSpPr>
          <a:xfrm>
            <a:off x="663630" y="920287"/>
            <a:ext cx="8409878" cy="3351645"/>
            <a:chOff x="860522" y="1278463"/>
            <a:chExt cx="7896792" cy="3147161"/>
          </a:xfrm>
        </p:grpSpPr>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2"/>
            <a:stretch>
              <a:fillRect/>
            </a:stretch>
          </p:blipFill>
          <p:spPr>
            <a:xfrm>
              <a:off x="860522" y="1278463"/>
              <a:ext cx="7896792" cy="3147161"/>
            </a:xfrm>
            <a:prstGeom prst="rect">
              <a:avLst/>
            </a:prstGeom>
          </p:spPr>
        </p:pic>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577273" cy="337828"/>
            </a:xfrm>
            <a:prstGeom prst="rect">
              <a:avLst/>
            </a:prstGeom>
            <a:noFill/>
          </p:spPr>
          <p:txBody>
            <a:bodyPr wrap="none" rtlCol="0">
              <a:spAutoFit/>
            </a:bodyPr>
            <a:lstStyle/>
            <a:p>
              <a:r>
                <a:rPr lang="en-US" sz="1738" dirty="0">
                  <a:latin typeface="Arial" panose="020B0604020202020204" pitchFamily="34" charset="0"/>
                </a:rPr>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193446" cy="337828"/>
            </a:xfrm>
            <a:prstGeom prst="rect">
              <a:avLst/>
            </a:prstGeom>
            <a:noFill/>
          </p:spPr>
          <p:txBody>
            <a:bodyPr wrap="none" rtlCol="0">
              <a:spAutoFit/>
            </a:bodyPr>
            <a:lstStyle/>
            <a:p>
              <a:r>
                <a:rPr lang="en-US" sz="1738" dirty="0">
                  <a:latin typeface="Arial" panose="020B0604020202020204" pitchFamily="34" charset="0"/>
                </a:rPr>
                <a:t>Vaccinated</a:t>
              </a:r>
            </a:p>
          </p:txBody>
        </p:sp>
      </p:gr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extLst>
              <p:ext uri="{D42A27DB-BD31-4B8C-83A1-F6EECF244321}">
                <p14:modId xmlns:p14="http://schemas.microsoft.com/office/powerpoint/2010/main" val="3296184230"/>
              </p:ext>
            </p:extLst>
          </p:nvPr>
        </p:nvGraphicFramePr>
        <p:xfrm>
          <a:off x="9652897" y="427036"/>
          <a:ext cx="3167737" cy="2835073"/>
        </p:xfrm>
        <a:graphic>
          <a:graphicData uri="http://schemas.openxmlformats.org/presentationml/2006/ole">
            <mc:AlternateContent xmlns:mc="http://schemas.openxmlformats.org/markup-compatibility/2006">
              <mc:Choice xmlns:v="urn:schemas-microsoft-com:vml" Requires="v">
                <p:oleObj name="MDLDrawObject Class" r:id="rId3" imgW="9934310" imgH="8886234" progId="MDLDrawOLE.MDLDrawObject.1">
                  <p:embed/>
                </p:oleObj>
              </mc:Choice>
              <mc:Fallback>
                <p:oleObj name="MDLDrawObject Class" r:id="rId3"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4"/>
                      <a:stretch>
                        <a:fillRect/>
                      </a:stretch>
                    </p:blipFill>
                    <p:spPr>
                      <a:xfrm>
                        <a:off x="9652897" y="427036"/>
                        <a:ext cx="3167737" cy="2835073"/>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4AB1F04-CB25-1E13-6579-765D321C0FD1}"/>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2014" r="2131" b="24136"/>
          <a:stretch>
            <a:fillRect/>
          </a:stretch>
        </p:blipFill>
        <p:spPr>
          <a:xfrm>
            <a:off x="9672272" y="3335698"/>
            <a:ext cx="3058859" cy="3157833"/>
          </a:xfrm>
          <a:prstGeom prst="rect">
            <a:avLst/>
          </a:prstGeom>
        </p:spPr>
      </p:pic>
      <p:sp>
        <p:nvSpPr>
          <p:cNvPr id="12" name="TextBox 11">
            <a:extLst>
              <a:ext uri="{FF2B5EF4-FFF2-40B4-BE49-F238E27FC236}">
                <a16:creationId xmlns:a16="http://schemas.microsoft.com/office/drawing/2014/main" id="{6596F1A2-C017-BFA1-E2ED-15314E6E3D6F}"/>
              </a:ext>
            </a:extLst>
          </p:cNvPr>
          <p:cNvSpPr txBox="1"/>
          <p:nvPr/>
        </p:nvSpPr>
        <p:spPr>
          <a:xfrm>
            <a:off x="9877122" y="3879370"/>
            <a:ext cx="505267" cy="359778"/>
          </a:xfrm>
          <a:prstGeom prst="rect">
            <a:avLst/>
          </a:prstGeom>
          <a:noFill/>
        </p:spPr>
        <p:txBody>
          <a:bodyPr wrap="none" rtlCol="0">
            <a:spAutoFit/>
          </a:bodyPr>
          <a:lstStyle/>
          <a:p>
            <a:r>
              <a:rPr lang="en-US" sz="1738" dirty="0">
                <a:latin typeface="Arial" panose="020B0604020202020204" pitchFamily="34" charset="0"/>
              </a:rPr>
              <a:t>DC</a:t>
            </a:r>
          </a:p>
        </p:txBody>
      </p:sp>
      <p:sp>
        <p:nvSpPr>
          <p:cNvPr id="13" name="TextBox 12">
            <a:extLst>
              <a:ext uri="{FF2B5EF4-FFF2-40B4-BE49-F238E27FC236}">
                <a16:creationId xmlns:a16="http://schemas.microsoft.com/office/drawing/2014/main" id="{59772D02-8F5B-EB08-A8B3-41A2AA61517C}"/>
              </a:ext>
            </a:extLst>
          </p:cNvPr>
          <p:cNvSpPr txBox="1"/>
          <p:nvPr/>
        </p:nvSpPr>
        <p:spPr>
          <a:xfrm>
            <a:off x="9602696" y="6423903"/>
            <a:ext cx="1306768" cy="359778"/>
          </a:xfrm>
          <a:prstGeom prst="rect">
            <a:avLst/>
          </a:prstGeom>
          <a:noFill/>
        </p:spPr>
        <p:txBody>
          <a:bodyPr wrap="none" rtlCol="0">
            <a:spAutoFit/>
          </a:bodyPr>
          <a:lstStyle/>
          <a:p>
            <a:r>
              <a:rPr lang="en-US" sz="1738" dirty="0">
                <a:latin typeface="Arial" panose="020B0604020202020204" pitchFamily="34" charset="0"/>
              </a:rPr>
              <a:t>T</a:t>
            </a:r>
            <a:r>
              <a:rPr lang="en-US" sz="1738" baseline="-25000" dirty="0">
                <a:latin typeface="Arial" panose="020B0604020202020204" pitchFamily="34" charset="0"/>
              </a:rPr>
              <a:t>H</a:t>
            </a:r>
            <a:r>
              <a:rPr lang="en-US" sz="1738" dirty="0">
                <a:latin typeface="Arial" panose="020B0604020202020204" pitchFamily="34" charset="0"/>
              </a:rPr>
              <a:t>-Memory</a:t>
            </a:r>
          </a:p>
        </p:txBody>
      </p:sp>
      <p:sp>
        <p:nvSpPr>
          <p:cNvPr id="14" name="TextBox 13">
            <a:extLst>
              <a:ext uri="{FF2B5EF4-FFF2-40B4-BE49-F238E27FC236}">
                <a16:creationId xmlns:a16="http://schemas.microsoft.com/office/drawing/2014/main" id="{9A58F2DB-E8BF-3E44-829F-5A3708BC5BD1}"/>
              </a:ext>
            </a:extLst>
          </p:cNvPr>
          <p:cNvSpPr txBox="1"/>
          <p:nvPr/>
        </p:nvSpPr>
        <p:spPr>
          <a:xfrm>
            <a:off x="11460305" y="6423903"/>
            <a:ext cx="1306768" cy="359778"/>
          </a:xfrm>
          <a:prstGeom prst="rect">
            <a:avLst/>
          </a:prstGeom>
          <a:noFill/>
        </p:spPr>
        <p:txBody>
          <a:bodyPr wrap="none" rtlCol="0">
            <a:spAutoFit/>
          </a:bodyPr>
          <a:lstStyle/>
          <a:p>
            <a:r>
              <a:rPr lang="en-US" sz="1738" dirty="0">
                <a:latin typeface="Arial" panose="020B0604020202020204" pitchFamily="34" charset="0"/>
              </a:rPr>
              <a:t>T</a:t>
            </a:r>
            <a:r>
              <a:rPr lang="en-US" sz="1738" baseline="-25000" dirty="0">
                <a:latin typeface="Arial" panose="020B0604020202020204" pitchFamily="34" charset="0"/>
              </a:rPr>
              <a:t>C</a:t>
            </a:r>
            <a:r>
              <a:rPr lang="en-US" sz="1738" dirty="0">
                <a:latin typeface="Arial" panose="020B0604020202020204" pitchFamily="34" charset="0"/>
              </a:rPr>
              <a:t>-Memory</a:t>
            </a:r>
          </a:p>
        </p:txBody>
      </p:sp>
      <p:sp>
        <p:nvSpPr>
          <p:cNvPr id="3" name="TextBox 2">
            <a:extLst>
              <a:ext uri="{FF2B5EF4-FFF2-40B4-BE49-F238E27FC236}">
                <a16:creationId xmlns:a16="http://schemas.microsoft.com/office/drawing/2014/main" id="{50E82867-99E0-A40C-A6C3-DCE73125158C}"/>
              </a:ext>
            </a:extLst>
          </p:cNvPr>
          <p:cNvSpPr txBox="1"/>
          <p:nvPr/>
        </p:nvSpPr>
        <p:spPr>
          <a:xfrm>
            <a:off x="880729" y="4305794"/>
            <a:ext cx="3489494" cy="1039708"/>
          </a:xfrm>
          <a:prstGeom prst="rect">
            <a:avLst/>
          </a:prstGeom>
          <a:noFill/>
        </p:spPr>
        <p:txBody>
          <a:bodyPr wrap="square" rtlCol="0">
            <a:spAutoFit/>
          </a:bodyPr>
          <a:lstStyle/>
          <a:p>
            <a:r>
              <a:rPr lang="en-US" sz="2052" dirty="0"/>
              <a:t>Large number of pathogens during first (primary) infection causes disease symptoms</a:t>
            </a:r>
          </a:p>
        </p:txBody>
      </p:sp>
      <p:sp>
        <p:nvSpPr>
          <p:cNvPr id="4" name="TextBox 3">
            <a:extLst>
              <a:ext uri="{FF2B5EF4-FFF2-40B4-BE49-F238E27FC236}">
                <a16:creationId xmlns:a16="http://schemas.microsoft.com/office/drawing/2014/main" id="{EEDBEA23-67F9-E6B1-B434-0A6A945CCF1D}"/>
              </a:ext>
            </a:extLst>
          </p:cNvPr>
          <p:cNvSpPr txBox="1"/>
          <p:nvPr/>
        </p:nvSpPr>
        <p:spPr>
          <a:xfrm>
            <a:off x="1462881" y="5376644"/>
            <a:ext cx="3981351" cy="1039708"/>
          </a:xfrm>
          <a:prstGeom prst="rect">
            <a:avLst/>
          </a:prstGeom>
          <a:noFill/>
        </p:spPr>
        <p:txBody>
          <a:bodyPr wrap="square" rtlCol="0">
            <a:spAutoFit/>
          </a:bodyPr>
          <a:lstStyle/>
          <a:p>
            <a:r>
              <a:rPr lang="en-US" sz="2052" dirty="0"/>
              <a:t>More rapid secondary response prevents extensive pathogen growth – no symptoms.</a:t>
            </a:r>
          </a:p>
        </p:txBody>
      </p:sp>
      <p:sp>
        <p:nvSpPr>
          <p:cNvPr id="15" name="Date Placeholder 14">
            <a:extLst>
              <a:ext uri="{FF2B5EF4-FFF2-40B4-BE49-F238E27FC236}">
                <a16:creationId xmlns:a16="http://schemas.microsoft.com/office/drawing/2014/main" id="{223D0925-A86C-352E-95AF-9264AFE4EB30}"/>
              </a:ext>
            </a:extLst>
          </p:cNvPr>
          <p:cNvSpPr>
            <a:spLocks noGrp="1"/>
          </p:cNvSpPr>
          <p:nvPr>
            <p:ph type="dt" sz="half" idx="10"/>
          </p:nvPr>
        </p:nvSpPr>
        <p:spPr/>
        <p:txBody>
          <a:bodyPr/>
          <a:lstStyle/>
          <a:p>
            <a:fld id="{41801F99-225E-4C7A-A13C-13520601A7FC}" type="datetime1">
              <a:rPr lang="en-US" smtClean="0"/>
              <a:t>9/7/2024</a:t>
            </a:fld>
            <a:endParaRPr lang="en-US"/>
          </a:p>
        </p:txBody>
      </p:sp>
      <p:sp>
        <p:nvSpPr>
          <p:cNvPr id="16" name="Footer Placeholder 15">
            <a:extLst>
              <a:ext uri="{FF2B5EF4-FFF2-40B4-BE49-F238E27FC236}">
                <a16:creationId xmlns:a16="http://schemas.microsoft.com/office/drawing/2014/main" id="{7B688D16-C357-A9F7-AE8A-47C1D1609376}"/>
              </a:ext>
            </a:extLst>
          </p:cNvPr>
          <p:cNvSpPr>
            <a:spLocks noGrp="1"/>
          </p:cNvSpPr>
          <p:nvPr>
            <p:ph type="ftr" sz="quarter" idx="11"/>
          </p:nvPr>
        </p:nvSpPr>
        <p:spPr/>
        <p:txBody>
          <a:bodyPr/>
          <a:lstStyle/>
          <a:p>
            <a:r>
              <a:rPr lang="en-US"/>
              <a:t>Drugs and Disease F2024 - Lecture 4</a:t>
            </a:r>
          </a:p>
        </p:txBody>
      </p:sp>
      <p:sp>
        <p:nvSpPr>
          <p:cNvPr id="17" name="Slide Number Placeholder 16">
            <a:extLst>
              <a:ext uri="{FF2B5EF4-FFF2-40B4-BE49-F238E27FC236}">
                <a16:creationId xmlns:a16="http://schemas.microsoft.com/office/drawing/2014/main" id="{48860432-0FC9-EF30-FBC8-CEBE72D82D46}"/>
              </a:ext>
            </a:extLst>
          </p:cNvPr>
          <p:cNvSpPr>
            <a:spLocks noGrp="1"/>
          </p:cNvSpPr>
          <p:nvPr>
            <p:ph type="sldNum" sz="quarter" idx="12"/>
          </p:nvPr>
        </p:nvSpPr>
        <p:spPr/>
        <p:txBody>
          <a:bodyPr/>
          <a:lstStyle/>
          <a:p>
            <a:fld id="{DC3BB032-4020-48F4-953B-341806DC4A2B}" type="slidenum">
              <a:rPr lang="en-US" smtClean="0"/>
              <a:t>53</a:t>
            </a:fld>
            <a:endParaRPr lang="en-US"/>
          </a:p>
        </p:txBody>
      </p:sp>
      <p:sp>
        <p:nvSpPr>
          <p:cNvPr id="18" name="TextBox 17">
            <a:extLst>
              <a:ext uri="{FF2B5EF4-FFF2-40B4-BE49-F238E27FC236}">
                <a16:creationId xmlns:a16="http://schemas.microsoft.com/office/drawing/2014/main" id="{B92E6047-3F91-0E0D-CE73-98AD31BC33F0}"/>
              </a:ext>
            </a:extLst>
          </p:cNvPr>
          <p:cNvSpPr txBox="1"/>
          <p:nvPr/>
        </p:nvSpPr>
        <p:spPr>
          <a:xfrm>
            <a:off x="1089012" y="91837"/>
            <a:ext cx="8070070"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Primary and Secondary Response &amp; Protection by Vaccines</a:t>
            </a:r>
          </a:p>
        </p:txBody>
      </p:sp>
    </p:spTree>
    <p:extLst>
      <p:ext uri="{BB962C8B-B14F-4D97-AF65-F5344CB8AC3E}">
        <p14:creationId xmlns:p14="http://schemas.microsoft.com/office/powerpoint/2010/main" val="1371644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4DCA53F-06D1-A4E1-2ACE-FE0213C551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5" r="3992" b="16410"/>
          <a:stretch/>
        </p:blipFill>
        <p:spPr>
          <a:xfrm>
            <a:off x="5609027" y="175090"/>
            <a:ext cx="5946476" cy="6619236"/>
          </a:xfrm>
          <a:prstGeom prst="rect">
            <a:avLst/>
          </a:prstGeom>
        </p:spPr>
      </p:pic>
      <p:sp>
        <p:nvSpPr>
          <p:cNvPr id="5" name="TextBox 4">
            <a:extLst>
              <a:ext uri="{FF2B5EF4-FFF2-40B4-BE49-F238E27FC236}">
                <a16:creationId xmlns:a16="http://schemas.microsoft.com/office/drawing/2014/main" id="{72226A0D-8C56-4DC8-98BC-DC97EA9FC50E}"/>
              </a:ext>
            </a:extLst>
          </p:cNvPr>
          <p:cNvSpPr txBox="1"/>
          <p:nvPr/>
        </p:nvSpPr>
        <p:spPr>
          <a:xfrm>
            <a:off x="396536" y="5850677"/>
            <a:ext cx="3904467" cy="1039708"/>
          </a:xfrm>
          <a:prstGeom prst="rect">
            <a:avLst/>
          </a:prstGeom>
          <a:noFill/>
        </p:spPr>
        <p:txBody>
          <a:bodyPr wrap="square">
            <a:spAutoFit/>
          </a:bodyPr>
          <a:lstStyle/>
          <a:p>
            <a:r>
              <a:rPr lang="en-US" sz="2052" dirty="0">
                <a:latin typeface="Arial" panose="020B0604020202020204" pitchFamily="34" charset="0"/>
              </a:rPr>
              <a:t>https://www.imf.org/en/Publications/fandd/issues/2021/12/Journey-covid-19-vaccine-Stanley</a:t>
            </a:r>
          </a:p>
        </p:txBody>
      </p:sp>
      <p:sp>
        <p:nvSpPr>
          <p:cNvPr id="2" name="TextBox 1">
            <a:extLst>
              <a:ext uri="{FF2B5EF4-FFF2-40B4-BE49-F238E27FC236}">
                <a16:creationId xmlns:a16="http://schemas.microsoft.com/office/drawing/2014/main" id="{F35B3468-9288-4462-9461-058CE025C9C2}"/>
              </a:ext>
            </a:extLst>
          </p:cNvPr>
          <p:cNvSpPr txBox="1"/>
          <p:nvPr/>
        </p:nvSpPr>
        <p:spPr>
          <a:xfrm>
            <a:off x="449459" y="1618492"/>
            <a:ext cx="4292653" cy="3368871"/>
          </a:xfrm>
          <a:prstGeom prst="rect">
            <a:avLst/>
          </a:prstGeom>
          <a:noFill/>
        </p:spPr>
        <p:txBody>
          <a:bodyPr wrap="square" rtlCol="0">
            <a:spAutoFit/>
          </a:bodyPr>
          <a:lstStyle/>
          <a:p>
            <a:pPr marL="365163" indent="-365163">
              <a:buFont typeface="Arial" panose="020B0604020202020204" pitchFamily="34" charset="0"/>
              <a:buChar char="•"/>
            </a:pPr>
            <a:r>
              <a:rPr lang="en-US" sz="2129" dirty="0">
                <a:latin typeface="Arial" panose="020B0604020202020204" pitchFamily="34" charset="0"/>
              </a:rPr>
              <a:t>Some diseases still do not have vaccines (Malaria)</a:t>
            </a:r>
          </a:p>
          <a:p>
            <a:pPr marL="365163" indent="-365163">
              <a:buFont typeface="Arial" panose="020B0604020202020204" pitchFamily="34" charset="0"/>
              <a:buChar char="•"/>
            </a:pPr>
            <a:endParaRPr lang="en-US" sz="2129" dirty="0">
              <a:latin typeface="Arial" panose="020B0604020202020204" pitchFamily="34" charset="0"/>
            </a:endParaRPr>
          </a:p>
          <a:p>
            <a:pPr marL="365163" indent="-365163">
              <a:buFont typeface="Arial" panose="020B0604020202020204" pitchFamily="34" charset="0"/>
              <a:buChar char="•"/>
            </a:pPr>
            <a:r>
              <a:rPr lang="en-US" sz="2129" dirty="0">
                <a:latin typeface="Arial" panose="020B0604020202020204" pitchFamily="34" charset="0"/>
              </a:rPr>
              <a:t>Most diseases are controlled by vaccination.</a:t>
            </a:r>
          </a:p>
          <a:p>
            <a:pPr marL="365163" indent="-365163">
              <a:buFont typeface="Arial" panose="020B0604020202020204" pitchFamily="34" charset="0"/>
              <a:buChar char="•"/>
            </a:pPr>
            <a:endParaRPr lang="en-US" sz="2129" dirty="0">
              <a:latin typeface="Arial" panose="020B0604020202020204" pitchFamily="34" charset="0"/>
            </a:endParaRPr>
          </a:p>
          <a:p>
            <a:pPr marL="365163" indent="-365163">
              <a:buFont typeface="Arial" panose="020B0604020202020204" pitchFamily="34" charset="0"/>
              <a:buChar char="•"/>
            </a:pPr>
            <a:r>
              <a:rPr lang="en-US" sz="2129" dirty="0">
                <a:latin typeface="Arial" panose="020B0604020202020204" pitchFamily="34" charset="0"/>
              </a:rPr>
              <a:t>A few diseases have been completely eliminated by vaccination (Smallpox)</a:t>
            </a:r>
          </a:p>
          <a:p>
            <a:pPr marL="365163" indent="-365163">
              <a:buFont typeface="Arial" panose="020B0604020202020204" pitchFamily="34" charset="0"/>
              <a:buChar char="•"/>
            </a:pPr>
            <a:endParaRPr lang="en-US" sz="2129" dirty="0">
              <a:latin typeface="Arial" panose="020B0604020202020204" pitchFamily="34" charset="0"/>
            </a:endParaRPr>
          </a:p>
        </p:txBody>
      </p:sp>
      <p:sp>
        <p:nvSpPr>
          <p:cNvPr id="4" name="TextBox 3">
            <a:extLst>
              <a:ext uri="{FF2B5EF4-FFF2-40B4-BE49-F238E27FC236}">
                <a16:creationId xmlns:a16="http://schemas.microsoft.com/office/drawing/2014/main" id="{9DF92B5F-584B-91D6-9758-B9E175425809}"/>
              </a:ext>
            </a:extLst>
          </p:cNvPr>
          <p:cNvSpPr txBox="1"/>
          <p:nvPr/>
        </p:nvSpPr>
        <p:spPr>
          <a:xfrm>
            <a:off x="1788263" y="226631"/>
            <a:ext cx="2699821" cy="1010148"/>
          </a:xfrm>
          <a:prstGeom prst="rect">
            <a:avLst/>
          </a:prstGeom>
          <a:noFill/>
        </p:spPr>
        <p:txBody>
          <a:bodyPr wrap="square" rtlCol="0">
            <a:spAutoFit/>
          </a:bodyPr>
          <a:lstStyle/>
          <a:p>
            <a:r>
              <a:rPr lang="en-US" sz="2982" dirty="0">
                <a:latin typeface="Arial" panose="020B0604020202020204" pitchFamily="34" charset="0"/>
              </a:rPr>
              <a:t>Vaccine History</a:t>
            </a:r>
          </a:p>
        </p:txBody>
      </p:sp>
      <p:sp>
        <p:nvSpPr>
          <p:cNvPr id="6" name="Date Placeholder 5">
            <a:extLst>
              <a:ext uri="{FF2B5EF4-FFF2-40B4-BE49-F238E27FC236}">
                <a16:creationId xmlns:a16="http://schemas.microsoft.com/office/drawing/2014/main" id="{C14B6655-F18E-35F8-DB2A-140E079328E7}"/>
              </a:ext>
            </a:extLst>
          </p:cNvPr>
          <p:cNvSpPr>
            <a:spLocks noGrp="1"/>
          </p:cNvSpPr>
          <p:nvPr>
            <p:ph type="dt" sz="half" idx="10"/>
          </p:nvPr>
        </p:nvSpPr>
        <p:spPr/>
        <p:txBody>
          <a:bodyPr/>
          <a:lstStyle/>
          <a:p>
            <a:fld id="{571A5252-3BB0-4CD4-8925-56BC80843B9E}" type="datetime1">
              <a:rPr lang="en-US" smtClean="0"/>
              <a:t>9/7/2024</a:t>
            </a:fld>
            <a:endParaRPr lang="en-US"/>
          </a:p>
        </p:txBody>
      </p:sp>
      <p:sp>
        <p:nvSpPr>
          <p:cNvPr id="7" name="Footer Placeholder 6">
            <a:extLst>
              <a:ext uri="{FF2B5EF4-FFF2-40B4-BE49-F238E27FC236}">
                <a16:creationId xmlns:a16="http://schemas.microsoft.com/office/drawing/2014/main" id="{A9A63834-552F-926D-6400-390FE738FAF1}"/>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8259ECFF-53DC-9907-2876-5D4BFF3FEAAD}"/>
              </a:ext>
            </a:extLst>
          </p:cNvPr>
          <p:cNvSpPr>
            <a:spLocks noGrp="1"/>
          </p:cNvSpPr>
          <p:nvPr>
            <p:ph type="sldNum" sz="quarter" idx="12"/>
          </p:nvPr>
        </p:nvSpPr>
        <p:spPr/>
        <p:txBody>
          <a:bodyPr/>
          <a:lstStyle/>
          <a:p>
            <a:fld id="{DC3BB032-4020-48F4-953B-341806DC4A2B}" type="slidenum">
              <a:rPr lang="en-US" smtClean="0"/>
              <a:t>54</a:t>
            </a:fld>
            <a:endParaRPr lang="en-US"/>
          </a:p>
        </p:txBody>
      </p:sp>
    </p:spTree>
    <p:extLst>
      <p:ext uri="{BB962C8B-B14F-4D97-AF65-F5344CB8AC3E}">
        <p14:creationId xmlns:p14="http://schemas.microsoft.com/office/powerpoint/2010/main" val="943059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787279" y="1475371"/>
            <a:ext cx="2374407" cy="1780806"/>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4367344" y="1532765"/>
            <a:ext cx="1801325" cy="1650749"/>
          </a:xfrm>
          <a:prstGeom prst="rect">
            <a:avLst/>
          </a:prstGeom>
        </p:spPr>
      </p:pic>
      <p:pic>
        <p:nvPicPr>
          <p:cNvPr id="7" name="Picture 6">
            <a:extLst>
              <a:ext uri="{FF2B5EF4-FFF2-40B4-BE49-F238E27FC236}">
                <a16:creationId xmlns:a16="http://schemas.microsoft.com/office/drawing/2014/main" id="{A9981A4C-F56F-4605-BC58-98A777ABD1EA}"/>
              </a:ext>
            </a:extLst>
          </p:cNvPr>
          <p:cNvPicPr>
            <a:picLocks noChangeAspect="1"/>
          </p:cNvPicPr>
          <p:nvPr/>
        </p:nvPicPr>
        <p:blipFill>
          <a:blip r:embed="rId4"/>
          <a:stretch>
            <a:fillRect/>
          </a:stretch>
        </p:blipFill>
        <p:spPr>
          <a:xfrm>
            <a:off x="512786" y="3970780"/>
            <a:ext cx="2048629" cy="2340503"/>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5"/>
          <a:stretch>
            <a:fillRect/>
          </a:stretch>
        </p:blipFill>
        <p:spPr>
          <a:xfrm>
            <a:off x="2953818" y="4089786"/>
            <a:ext cx="3303345" cy="2202230"/>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6"/>
          <a:srcRect r="4647" b="5689"/>
          <a:stretch/>
        </p:blipFill>
        <p:spPr>
          <a:xfrm>
            <a:off x="7787481" y="2785216"/>
            <a:ext cx="5058644" cy="3531815"/>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2903483" y="128310"/>
            <a:ext cx="7463838" cy="551241"/>
          </a:xfrm>
          <a:prstGeom prst="rect">
            <a:avLst/>
          </a:prstGeom>
          <a:noFill/>
        </p:spPr>
        <p:txBody>
          <a:bodyPr wrap="none" rtlCol="0">
            <a:spAutoFit/>
          </a:bodyPr>
          <a:lstStyle/>
          <a:p>
            <a:r>
              <a:rPr lang="en-US" sz="2982" dirty="0">
                <a:latin typeface="Arial" panose="020B0604020202020204" pitchFamily="34" charset="0"/>
              </a:rPr>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6284364" y="1283835"/>
            <a:ext cx="5976852" cy="1671291"/>
          </a:xfrm>
          <a:prstGeom prst="rect">
            <a:avLst/>
          </a:prstGeom>
          <a:noFill/>
        </p:spPr>
        <p:txBody>
          <a:bodyPr wrap="square" rtlCol="0">
            <a:spAutoFit/>
          </a:bodyPr>
          <a:lstStyle/>
          <a:p>
            <a:r>
              <a:rPr lang="en-US" sz="2052" dirty="0">
                <a:latin typeface="Arial" panose="020B0604020202020204" pitchFamily="34" charset="0"/>
              </a:rPr>
              <a:t>Variolation (1800) provided protection by exposing people to small amounts of smallpox virus (obtained from blisters on infected people).</a:t>
            </a:r>
          </a:p>
          <a:p>
            <a:endParaRPr lang="en-US" sz="2052" dirty="0">
              <a:latin typeface="Arial" panose="020B0604020202020204" pitchFamily="34" charset="0"/>
            </a:endParaRPr>
          </a:p>
          <a:p>
            <a:r>
              <a:rPr lang="en-US" sz="2052" dirty="0">
                <a:latin typeface="Arial" panose="020B0604020202020204" pitchFamily="34" charset="0"/>
              </a:rPr>
              <a:t>Risky because smallpox was used to vaccinate</a:t>
            </a:r>
          </a:p>
        </p:txBody>
      </p:sp>
      <p:sp>
        <p:nvSpPr>
          <p:cNvPr id="13" name="TextBox 12">
            <a:extLst>
              <a:ext uri="{FF2B5EF4-FFF2-40B4-BE49-F238E27FC236}">
                <a16:creationId xmlns:a16="http://schemas.microsoft.com/office/drawing/2014/main" id="{EDB8072A-295F-465D-84DA-3D0B846A2286}"/>
              </a:ext>
            </a:extLst>
          </p:cNvPr>
          <p:cNvSpPr txBox="1"/>
          <p:nvPr/>
        </p:nvSpPr>
        <p:spPr>
          <a:xfrm>
            <a:off x="475983" y="6289009"/>
            <a:ext cx="7728398" cy="723916"/>
          </a:xfrm>
          <a:prstGeom prst="rect">
            <a:avLst/>
          </a:prstGeom>
          <a:noFill/>
        </p:spPr>
        <p:txBody>
          <a:bodyPr wrap="none" rtlCol="0">
            <a:spAutoFit/>
          </a:bodyPr>
          <a:lstStyle/>
          <a:p>
            <a:r>
              <a:rPr lang="en-US" sz="2052" dirty="0">
                <a:latin typeface="Arial" panose="020B0604020202020204" pitchFamily="34" charset="0"/>
              </a:rPr>
              <a:t>Cowpox virus causes production of antibodies against smallpox</a:t>
            </a:r>
          </a:p>
          <a:p>
            <a:r>
              <a:rPr lang="en-US" sz="2052" dirty="0">
                <a:latin typeface="Arial" panose="020B0604020202020204" pitchFamily="34" charset="0"/>
              </a:rPr>
              <a:t>Jenner was the first to use cowpox to vaccinate against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810353" y="3183682"/>
            <a:ext cx="3062057" cy="408125"/>
          </a:xfrm>
          <a:prstGeom prst="rect">
            <a:avLst/>
          </a:prstGeom>
          <a:noFill/>
        </p:spPr>
        <p:txBody>
          <a:bodyPr wrap="none" rtlCol="0">
            <a:spAutoFit/>
          </a:bodyPr>
          <a:lstStyle/>
          <a:p>
            <a:r>
              <a:rPr lang="en-US" sz="2052" dirty="0">
                <a:latin typeface="Arial" panose="020B0604020202020204" pitchFamily="34" charset="0"/>
              </a:rPr>
              <a:t>Smallpox - 30% lethality </a:t>
            </a:r>
          </a:p>
        </p:txBody>
      </p:sp>
      <p:sp>
        <p:nvSpPr>
          <p:cNvPr id="2" name="TextBox 1">
            <a:extLst>
              <a:ext uri="{FF2B5EF4-FFF2-40B4-BE49-F238E27FC236}">
                <a16:creationId xmlns:a16="http://schemas.microsoft.com/office/drawing/2014/main" id="{836AFACF-BAD3-4DB3-862D-70C25AD56B8B}"/>
              </a:ext>
            </a:extLst>
          </p:cNvPr>
          <p:cNvSpPr txBox="1"/>
          <p:nvPr/>
        </p:nvSpPr>
        <p:spPr>
          <a:xfrm>
            <a:off x="361447" y="831493"/>
            <a:ext cx="9673482" cy="485518"/>
          </a:xfrm>
          <a:prstGeom prst="rect">
            <a:avLst/>
          </a:prstGeom>
          <a:noFill/>
        </p:spPr>
        <p:txBody>
          <a:bodyPr wrap="none" rtlCol="0">
            <a:spAutoFit/>
          </a:bodyPr>
          <a:lstStyle/>
          <a:p>
            <a:r>
              <a:rPr lang="en-US" sz="2555" i="1" dirty="0">
                <a:latin typeface="Arial" panose="020B0604020202020204" pitchFamily="34" charset="0"/>
              </a:rPr>
              <a:t>Vaccination – to introduce immunity prior to infection by pathogen</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689636" y="2082651"/>
            <a:ext cx="226231" cy="5662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2658598" y="4895916"/>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3293133" y="3219128"/>
            <a:ext cx="226231" cy="7284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6443686" y="4591329"/>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 name="Rectangle 2">
            <a:extLst>
              <a:ext uri="{FF2B5EF4-FFF2-40B4-BE49-F238E27FC236}">
                <a16:creationId xmlns:a16="http://schemas.microsoft.com/office/drawing/2014/main" id="{595B4449-CEF3-4567-963C-C84BBCDB5F7D}"/>
              </a:ext>
            </a:extLst>
          </p:cNvPr>
          <p:cNvSpPr/>
          <p:nvPr/>
        </p:nvSpPr>
        <p:spPr>
          <a:xfrm>
            <a:off x="8389105" y="6338718"/>
            <a:ext cx="4495800" cy="723916"/>
          </a:xfrm>
          <a:prstGeom prst="rect">
            <a:avLst/>
          </a:prstGeom>
        </p:spPr>
        <p:txBody>
          <a:bodyPr wrap="square">
            <a:spAutoFit/>
          </a:bodyPr>
          <a:lstStyle/>
          <a:p>
            <a:r>
              <a:rPr lang="en-US" sz="2052" dirty="0">
                <a:latin typeface="Arial" panose="020B0604020202020204" pitchFamily="34" charset="0"/>
              </a:rPr>
              <a:t>Vaccinia virus (similar to smallpox) is one form of the current vaccine.</a:t>
            </a:r>
          </a:p>
        </p:txBody>
      </p:sp>
      <p:sp>
        <p:nvSpPr>
          <p:cNvPr id="9" name="Date Placeholder 8">
            <a:extLst>
              <a:ext uri="{FF2B5EF4-FFF2-40B4-BE49-F238E27FC236}">
                <a16:creationId xmlns:a16="http://schemas.microsoft.com/office/drawing/2014/main" id="{DB6C9F1D-1BDC-9024-05C2-479A90AAD6ED}"/>
              </a:ext>
            </a:extLst>
          </p:cNvPr>
          <p:cNvSpPr>
            <a:spLocks noGrp="1"/>
          </p:cNvSpPr>
          <p:nvPr>
            <p:ph type="dt" sz="half" idx="10"/>
          </p:nvPr>
        </p:nvSpPr>
        <p:spPr/>
        <p:txBody>
          <a:bodyPr/>
          <a:lstStyle/>
          <a:p>
            <a:fld id="{FCD69A64-194E-45AC-B365-B778762D8381}" type="datetime1">
              <a:rPr lang="en-US" smtClean="0"/>
              <a:t>9/7/2024</a:t>
            </a:fld>
            <a:endParaRPr lang="en-US"/>
          </a:p>
        </p:txBody>
      </p:sp>
      <p:sp>
        <p:nvSpPr>
          <p:cNvPr id="18" name="Footer Placeholder 17">
            <a:extLst>
              <a:ext uri="{FF2B5EF4-FFF2-40B4-BE49-F238E27FC236}">
                <a16:creationId xmlns:a16="http://schemas.microsoft.com/office/drawing/2014/main" id="{98223B0F-359B-B098-458E-C4CD6C97AFBD}"/>
              </a:ext>
            </a:extLst>
          </p:cNvPr>
          <p:cNvSpPr>
            <a:spLocks noGrp="1"/>
          </p:cNvSpPr>
          <p:nvPr>
            <p:ph type="ftr" sz="quarter" idx="11"/>
          </p:nvPr>
        </p:nvSpPr>
        <p:spPr/>
        <p:txBody>
          <a:bodyPr/>
          <a:lstStyle/>
          <a:p>
            <a:r>
              <a:rPr lang="en-US"/>
              <a:t>Drugs and Disease F2024 - Lecture 4</a:t>
            </a:r>
          </a:p>
        </p:txBody>
      </p:sp>
      <p:sp>
        <p:nvSpPr>
          <p:cNvPr id="19" name="Slide Number Placeholder 18">
            <a:extLst>
              <a:ext uri="{FF2B5EF4-FFF2-40B4-BE49-F238E27FC236}">
                <a16:creationId xmlns:a16="http://schemas.microsoft.com/office/drawing/2014/main" id="{6BBCCE46-5CCC-60E5-8A3C-1E052F1EE64E}"/>
              </a:ext>
            </a:extLst>
          </p:cNvPr>
          <p:cNvSpPr>
            <a:spLocks noGrp="1"/>
          </p:cNvSpPr>
          <p:nvPr>
            <p:ph type="sldNum" sz="quarter" idx="12"/>
          </p:nvPr>
        </p:nvSpPr>
        <p:spPr/>
        <p:txBody>
          <a:bodyPr/>
          <a:lstStyle/>
          <a:p>
            <a:fld id="{DC3BB032-4020-48F4-953B-341806DC4A2B}" type="slidenum">
              <a:rPr lang="en-US" smtClean="0"/>
              <a:t>55</a:t>
            </a:fld>
            <a:endParaRPr lang="en-US"/>
          </a:p>
        </p:txBody>
      </p:sp>
    </p:spTree>
    <p:extLst>
      <p:ext uri="{BB962C8B-B14F-4D97-AF65-F5344CB8AC3E}">
        <p14:creationId xmlns:p14="http://schemas.microsoft.com/office/powerpoint/2010/main" val="2368011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4469497" y="376446"/>
            <a:ext cx="7509943" cy="6349817"/>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6531" y="927392"/>
            <a:ext cx="4344394" cy="2058256"/>
          </a:xfrm>
          <a:prstGeom prst="rect">
            <a:avLst/>
          </a:prstGeom>
          <a:noFill/>
        </p:spPr>
        <p:txBody>
          <a:bodyPr wrap="square" rtlCol="0">
            <a:spAutoFit/>
          </a:bodyPr>
          <a:lstStyle/>
          <a:p>
            <a:r>
              <a:rPr lang="en-US" sz="2129" b="1" dirty="0">
                <a:latin typeface="Arial" panose="020B0604020202020204" pitchFamily="34" charset="0"/>
              </a:rPr>
              <a:t>A. Subunit Vaccine:</a:t>
            </a:r>
          </a:p>
          <a:p>
            <a:r>
              <a:rPr lang="en-US" sz="2129" dirty="0">
                <a:latin typeface="Arial" panose="020B0604020202020204" pitchFamily="34" charset="0"/>
              </a:rPr>
              <a:t>A protein from the pathogen is used to induce memory cells, e.g. spike protein from the virus. The protein can be produced by recombinant DNA technology.</a:t>
            </a:r>
          </a:p>
        </p:txBody>
      </p:sp>
      <p:sp>
        <p:nvSpPr>
          <p:cNvPr id="4" name="TextBox 3">
            <a:extLst>
              <a:ext uri="{FF2B5EF4-FFF2-40B4-BE49-F238E27FC236}">
                <a16:creationId xmlns:a16="http://schemas.microsoft.com/office/drawing/2014/main" id="{40565B1F-5C54-4B73-C41B-19292443C4FD}"/>
              </a:ext>
            </a:extLst>
          </p:cNvPr>
          <p:cNvSpPr txBox="1"/>
          <p:nvPr/>
        </p:nvSpPr>
        <p:spPr>
          <a:xfrm>
            <a:off x="117719" y="3040980"/>
            <a:ext cx="3353362" cy="1402948"/>
          </a:xfrm>
          <a:prstGeom prst="rect">
            <a:avLst/>
          </a:prstGeom>
          <a:noFill/>
        </p:spPr>
        <p:txBody>
          <a:bodyPr wrap="square" rtlCol="0">
            <a:spAutoFit/>
          </a:bodyPr>
          <a:lstStyle/>
          <a:p>
            <a:r>
              <a:rPr lang="en-US" sz="2129" b="1" dirty="0">
                <a:latin typeface="Arial" panose="020B0604020202020204" pitchFamily="34" charset="0"/>
              </a:rPr>
              <a:t>B. Inactivated Virus</a:t>
            </a:r>
          </a:p>
          <a:p>
            <a:r>
              <a:rPr lang="en-US" sz="2129" dirty="0">
                <a:latin typeface="Arial" panose="020B0604020202020204" pitchFamily="34" charset="0"/>
              </a:rPr>
              <a:t>The virus is chemically inactivated before administration.</a:t>
            </a:r>
          </a:p>
        </p:txBody>
      </p:sp>
      <p:sp>
        <p:nvSpPr>
          <p:cNvPr id="5" name="TextBox 4">
            <a:extLst>
              <a:ext uri="{FF2B5EF4-FFF2-40B4-BE49-F238E27FC236}">
                <a16:creationId xmlns:a16="http://schemas.microsoft.com/office/drawing/2014/main" id="{5DFEEF51-8479-24A6-98F7-BAE4A94341CC}"/>
              </a:ext>
            </a:extLst>
          </p:cNvPr>
          <p:cNvSpPr txBox="1"/>
          <p:nvPr/>
        </p:nvSpPr>
        <p:spPr>
          <a:xfrm>
            <a:off x="98866" y="4561699"/>
            <a:ext cx="4485988" cy="2058256"/>
          </a:xfrm>
          <a:prstGeom prst="rect">
            <a:avLst/>
          </a:prstGeom>
          <a:noFill/>
        </p:spPr>
        <p:txBody>
          <a:bodyPr wrap="square" rtlCol="0">
            <a:spAutoFit/>
          </a:bodyPr>
          <a:lstStyle/>
          <a:p>
            <a:r>
              <a:rPr lang="en-US" sz="2129" b="1" dirty="0">
                <a:latin typeface="Arial" panose="020B0604020202020204" pitchFamily="34" charset="0"/>
              </a:rPr>
              <a:t>C. Live Attenuated</a:t>
            </a:r>
          </a:p>
          <a:p>
            <a:r>
              <a:rPr lang="en-US" sz="2129" dirty="0">
                <a:latin typeface="Arial" panose="020B0604020202020204" pitchFamily="34" charset="0"/>
              </a:rPr>
              <a:t>The virus is grown under conditions that select for mutant viruses that:</a:t>
            </a:r>
          </a:p>
          <a:p>
            <a:pPr marL="426022" indent="-426022">
              <a:buAutoNum type="romanLcParenR"/>
            </a:pPr>
            <a:r>
              <a:rPr lang="en-US" sz="2129" dirty="0">
                <a:latin typeface="Arial" panose="020B0604020202020204" pitchFamily="34" charset="0"/>
              </a:rPr>
              <a:t>Induce memory cells in humans</a:t>
            </a:r>
          </a:p>
          <a:p>
            <a:pPr marL="426022" indent="-426022">
              <a:buAutoNum type="romanLcParenR"/>
            </a:pPr>
            <a:r>
              <a:rPr lang="en-US" sz="2129" dirty="0">
                <a:latin typeface="Arial" panose="020B0604020202020204" pitchFamily="34" charset="0"/>
              </a:rPr>
              <a:t>Do not cause disease symptoms</a:t>
            </a:r>
          </a:p>
        </p:txBody>
      </p:sp>
      <p:sp>
        <p:nvSpPr>
          <p:cNvPr id="6" name="TextBox 5">
            <a:extLst>
              <a:ext uri="{FF2B5EF4-FFF2-40B4-BE49-F238E27FC236}">
                <a16:creationId xmlns:a16="http://schemas.microsoft.com/office/drawing/2014/main" id="{210CF6B3-9184-0E06-5DD6-FB93E8639621}"/>
              </a:ext>
            </a:extLst>
          </p:cNvPr>
          <p:cNvSpPr txBox="1"/>
          <p:nvPr/>
        </p:nvSpPr>
        <p:spPr>
          <a:xfrm>
            <a:off x="510530" y="228677"/>
            <a:ext cx="3259418" cy="551241"/>
          </a:xfrm>
          <a:prstGeom prst="rect">
            <a:avLst/>
          </a:prstGeom>
          <a:noFill/>
        </p:spPr>
        <p:txBody>
          <a:bodyPr wrap="none" rtlCol="0">
            <a:spAutoFit/>
          </a:bodyPr>
          <a:lstStyle/>
          <a:p>
            <a:r>
              <a:rPr lang="en-US" sz="2982" dirty="0">
                <a:latin typeface="Arial" panose="020B0604020202020204" pitchFamily="34" charset="0"/>
              </a:rPr>
              <a:t>Types of Vaccines</a:t>
            </a:r>
          </a:p>
        </p:txBody>
      </p:sp>
      <p:sp>
        <p:nvSpPr>
          <p:cNvPr id="10" name="TextBox 9">
            <a:extLst>
              <a:ext uri="{FF2B5EF4-FFF2-40B4-BE49-F238E27FC236}">
                <a16:creationId xmlns:a16="http://schemas.microsoft.com/office/drawing/2014/main" id="{AED65DB2-EDCB-9C7A-AEBD-58A0668EB501}"/>
              </a:ext>
            </a:extLst>
          </p:cNvPr>
          <p:cNvSpPr txBox="1"/>
          <p:nvPr/>
        </p:nvSpPr>
        <p:spPr>
          <a:xfrm>
            <a:off x="4450925" y="1072812"/>
            <a:ext cx="364202" cy="389658"/>
          </a:xfrm>
          <a:prstGeom prst="rect">
            <a:avLst/>
          </a:prstGeom>
          <a:noFill/>
        </p:spPr>
        <p:txBody>
          <a:bodyPr wrap="none" rtlCol="0">
            <a:spAutoFit/>
          </a:bodyPr>
          <a:lstStyle/>
          <a:p>
            <a:r>
              <a:rPr lang="en-US" sz="1932" b="1" dirty="0">
                <a:latin typeface="Arial" panose="020B0604020202020204" pitchFamily="34" charset="0"/>
              </a:rPr>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4469383" y="2981625"/>
            <a:ext cx="364202" cy="389658"/>
          </a:xfrm>
          <a:prstGeom prst="rect">
            <a:avLst/>
          </a:prstGeom>
          <a:noFill/>
        </p:spPr>
        <p:txBody>
          <a:bodyPr wrap="none" rtlCol="0">
            <a:spAutoFit/>
          </a:bodyPr>
          <a:lstStyle/>
          <a:p>
            <a:r>
              <a:rPr lang="en-US" sz="1932" b="1" dirty="0">
                <a:latin typeface="Arial" panose="020B0604020202020204" pitchFamily="34" charset="0"/>
              </a:rPr>
              <a:t>B</a:t>
            </a:r>
          </a:p>
        </p:txBody>
      </p:sp>
      <p:sp>
        <p:nvSpPr>
          <p:cNvPr id="12" name="TextBox 11">
            <a:extLst>
              <a:ext uri="{FF2B5EF4-FFF2-40B4-BE49-F238E27FC236}">
                <a16:creationId xmlns:a16="http://schemas.microsoft.com/office/drawing/2014/main" id="{D8C34DB2-D358-A0BC-7A54-9FE53E817DB3}"/>
              </a:ext>
            </a:extLst>
          </p:cNvPr>
          <p:cNvSpPr txBox="1"/>
          <p:nvPr/>
        </p:nvSpPr>
        <p:spPr>
          <a:xfrm>
            <a:off x="4469383" y="4606641"/>
            <a:ext cx="364202" cy="389658"/>
          </a:xfrm>
          <a:prstGeom prst="rect">
            <a:avLst/>
          </a:prstGeom>
          <a:noFill/>
        </p:spPr>
        <p:txBody>
          <a:bodyPr wrap="none" rtlCol="0">
            <a:spAutoFit/>
          </a:bodyPr>
          <a:lstStyle/>
          <a:p>
            <a:r>
              <a:rPr lang="en-US" sz="1932" b="1" dirty="0">
                <a:latin typeface="Arial" panose="020B0604020202020204" pitchFamily="34" charset="0"/>
              </a:rPr>
              <a:t>C</a:t>
            </a:r>
          </a:p>
        </p:txBody>
      </p:sp>
      <p:sp>
        <p:nvSpPr>
          <p:cNvPr id="7" name="Date Placeholder 6">
            <a:extLst>
              <a:ext uri="{FF2B5EF4-FFF2-40B4-BE49-F238E27FC236}">
                <a16:creationId xmlns:a16="http://schemas.microsoft.com/office/drawing/2014/main" id="{6272B129-286B-88F1-1156-178BDC9824E2}"/>
              </a:ext>
            </a:extLst>
          </p:cNvPr>
          <p:cNvSpPr>
            <a:spLocks noGrp="1"/>
          </p:cNvSpPr>
          <p:nvPr>
            <p:ph type="dt" sz="half" idx="10"/>
          </p:nvPr>
        </p:nvSpPr>
        <p:spPr/>
        <p:txBody>
          <a:bodyPr/>
          <a:lstStyle/>
          <a:p>
            <a:fld id="{E749A04B-3883-4AF0-B4FD-539CD9C3BCE2}" type="datetime1">
              <a:rPr lang="en-US" smtClean="0"/>
              <a:t>9/7/2024</a:t>
            </a:fld>
            <a:endParaRPr lang="en-US"/>
          </a:p>
        </p:txBody>
      </p:sp>
      <p:sp>
        <p:nvSpPr>
          <p:cNvPr id="8" name="Footer Placeholder 7">
            <a:extLst>
              <a:ext uri="{FF2B5EF4-FFF2-40B4-BE49-F238E27FC236}">
                <a16:creationId xmlns:a16="http://schemas.microsoft.com/office/drawing/2014/main" id="{B83FA526-11A3-4B7A-0B1A-BC28F196CB0D}"/>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BC304E7B-B93B-A3FA-745F-9B4E8E07AA9C}"/>
              </a:ext>
            </a:extLst>
          </p:cNvPr>
          <p:cNvSpPr>
            <a:spLocks noGrp="1"/>
          </p:cNvSpPr>
          <p:nvPr>
            <p:ph type="sldNum" sz="quarter" idx="12"/>
          </p:nvPr>
        </p:nvSpPr>
        <p:spPr/>
        <p:txBody>
          <a:bodyPr/>
          <a:lstStyle/>
          <a:p>
            <a:fld id="{DC3BB032-4020-48F4-953B-341806DC4A2B}" type="slidenum">
              <a:rPr lang="en-US" smtClean="0"/>
              <a:t>56</a:t>
            </a:fld>
            <a:endParaRPr lang="en-US"/>
          </a:p>
        </p:txBody>
      </p:sp>
    </p:spTree>
    <p:extLst>
      <p:ext uri="{BB962C8B-B14F-4D97-AF65-F5344CB8AC3E}">
        <p14:creationId xmlns:p14="http://schemas.microsoft.com/office/powerpoint/2010/main" val="366538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40A930-77FC-9ADE-C158-10B574568E7A}"/>
              </a:ext>
            </a:extLst>
          </p:cNvPr>
          <p:cNvSpPr txBox="1"/>
          <p:nvPr/>
        </p:nvSpPr>
        <p:spPr>
          <a:xfrm flipH="1">
            <a:off x="3976498" y="51986"/>
            <a:ext cx="7163782" cy="1010148"/>
          </a:xfrm>
          <a:prstGeom prst="rect">
            <a:avLst/>
          </a:prstGeom>
          <a:noFill/>
        </p:spPr>
        <p:txBody>
          <a:bodyPr wrap="square" rtlCol="0">
            <a:spAutoFit/>
          </a:bodyPr>
          <a:lstStyle/>
          <a:p>
            <a:r>
              <a:rPr lang="en-US" sz="2982" dirty="0">
                <a:latin typeface="Arial" panose="020B0604020202020204" pitchFamily="34" charset="0"/>
              </a:rPr>
              <a:t>B. Inactivated – Salk Polio Vaccine Viruses</a:t>
            </a:r>
          </a:p>
        </p:txBody>
      </p:sp>
      <p:pic>
        <p:nvPicPr>
          <p:cNvPr id="11" name="Picture 10">
            <a:extLst>
              <a:ext uri="{FF2B5EF4-FFF2-40B4-BE49-F238E27FC236}">
                <a16:creationId xmlns:a16="http://schemas.microsoft.com/office/drawing/2014/main" id="{2F527C26-E2B0-11F8-1EBC-F069FB28A361}"/>
              </a:ext>
            </a:extLst>
          </p:cNvPr>
          <p:cNvPicPr>
            <a:picLocks noChangeAspect="1"/>
          </p:cNvPicPr>
          <p:nvPr/>
        </p:nvPicPr>
        <p:blipFill>
          <a:blip r:embed="rId2"/>
          <a:stretch>
            <a:fillRect/>
          </a:stretch>
        </p:blipFill>
        <p:spPr>
          <a:xfrm>
            <a:off x="7730831" y="578493"/>
            <a:ext cx="5009879" cy="2431460"/>
          </a:xfrm>
          <a:prstGeom prst="rect">
            <a:avLst/>
          </a:prstGeom>
        </p:spPr>
      </p:pic>
      <p:pic>
        <p:nvPicPr>
          <p:cNvPr id="10" name="Picture 9" descr="Diagram&#10;&#10;Description automatically generated">
            <a:extLst>
              <a:ext uri="{FF2B5EF4-FFF2-40B4-BE49-F238E27FC236}">
                <a16:creationId xmlns:a16="http://schemas.microsoft.com/office/drawing/2014/main" id="{949C43ED-4710-FA0C-FAE8-45CD57E5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76" y="2490481"/>
            <a:ext cx="8883551" cy="4219687"/>
          </a:xfrm>
          <a:prstGeom prst="rect">
            <a:avLst/>
          </a:prstGeom>
        </p:spPr>
      </p:pic>
      <p:pic>
        <p:nvPicPr>
          <p:cNvPr id="2" name="Picture 1">
            <a:extLst>
              <a:ext uri="{FF2B5EF4-FFF2-40B4-BE49-F238E27FC236}">
                <a16:creationId xmlns:a16="http://schemas.microsoft.com/office/drawing/2014/main" id="{F7EF7997-07A7-68D6-F165-91B2C33AC7F8}"/>
              </a:ext>
            </a:extLst>
          </p:cNvPr>
          <p:cNvPicPr>
            <a:picLocks noChangeAspect="1"/>
          </p:cNvPicPr>
          <p:nvPr/>
        </p:nvPicPr>
        <p:blipFill rotWithShape="1">
          <a:blip r:embed="rId4">
            <a:extLst>
              <a:ext uri="{28A0092B-C50C-407E-A947-70E740481C1C}">
                <a14:useLocalDpi xmlns:a14="http://schemas.microsoft.com/office/drawing/2010/main" val="0"/>
              </a:ext>
            </a:extLst>
          </a:blip>
          <a:srcRect t="17958" r="33082" b="69233"/>
          <a:stretch/>
        </p:blipFill>
        <p:spPr>
          <a:xfrm>
            <a:off x="81151" y="578492"/>
            <a:ext cx="7509943" cy="1785322"/>
          </a:xfrm>
          <a:prstGeom prst="rect">
            <a:avLst/>
          </a:prstGeom>
        </p:spPr>
      </p:pic>
      <p:sp>
        <p:nvSpPr>
          <p:cNvPr id="3" name="Date Placeholder 2">
            <a:extLst>
              <a:ext uri="{FF2B5EF4-FFF2-40B4-BE49-F238E27FC236}">
                <a16:creationId xmlns:a16="http://schemas.microsoft.com/office/drawing/2014/main" id="{2BF19F0F-FE24-607B-885C-5462F376C293}"/>
              </a:ext>
            </a:extLst>
          </p:cNvPr>
          <p:cNvSpPr>
            <a:spLocks noGrp="1"/>
          </p:cNvSpPr>
          <p:nvPr>
            <p:ph type="dt" sz="half" idx="10"/>
          </p:nvPr>
        </p:nvSpPr>
        <p:spPr/>
        <p:txBody>
          <a:bodyPr/>
          <a:lstStyle/>
          <a:p>
            <a:fld id="{B02E9193-1390-487F-A7BD-3A99F6744839}" type="datetime1">
              <a:rPr lang="en-US" smtClean="0"/>
              <a:t>9/7/2024</a:t>
            </a:fld>
            <a:endParaRPr lang="en-US"/>
          </a:p>
        </p:txBody>
      </p:sp>
      <p:sp>
        <p:nvSpPr>
          <p:cNvPr id="4" name="Footer Placeholder 3">
            <a:extLst>
              <a:ext uri="{FF2B5EF4-FFF2-40B4-BE49-F238E27FC236}">
                <a16:creationId xmlns:a16="http://schemas.microsoft.com/office/drawing/2014/main" id="{28C55A5C-B980-85CE-9810-6A467F36120B}"/>
              </a:ext>
            </a:extLst>
          </p:cNvPr>
          <p:cNvSpPr>
            <a:spLocks noGrp="1"/>
          </p:cNvSpPr>
          <p:nvPr>
            <p:ph type="ftr" sz="quarter" idx="11"/>
          </p:nvPr>
        </p:nvSpPr>
        <p:spPr/>
        <p:txBody>
          <a:bodyPr/>
          <a:lstStyle/>
          <a:p>
            <a:r>
              <a:rPr lang="en-US"/>
              <a:t>Drugs and Disease F2024 - Lecture 4</a:t>
            </a:r>
          </a:p>
        </p:txBody>
      </p:sp>
      <p:sp>
        <p:nvSpPr>
          <p:cNvPr id="5" name="Slide Number Placeholder 4">
            <a:extLst>
              <a:ext uri="{FF2B5EF4-FFF2-40B4-BE49-F238E27FC236}">
                <a16:creationId xmlns:a16="http://schemas.microsoft.com/office/drawing/2014/main" id="{31B647CA-52F5-5A86-2E12-1E9818EB1580}"/>
              </a:ext>
            </a:extLst>
          </p:cNvPr>
          <p:cNvSpPr>
            <a:spLocks noGrp="1"/>
          </p:cNvSpPr>
          <p:nvPr>
            <p:ph type="sldNum" sz="quarter" idx="12"/>
          </p:nvPr>
        </p:nvSpPr>
        <p:spPr/>
        <p:txBody>
          <a:bodyPr/>
          <a:lstStyle/>
          <a:p>
            <a:fld id="{DC3BB032-4020-48F4-953B-341806DC4A2B}" type="slidenum">
              <a:rPr lang="en-US" smtClean="0"/>
              <a:t>57</a:t>
            </a:fld>
            <a:endParaRPr lang="en-US"/>
          </a:p>
        </p:txBody>
      </p:sp>
    </p:spTree>
    <p:extLst>
      <p:ext uri="{BB962C8B-B14F-4D97-AF65-F5344CB8AC3E}">
        <p14:creationId xmlns:p14="http://schemas.microsoft.com/office/powerpoint/2010/main" val="36680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2834481" y="38373"/>
            <a:ext cx="8100705" cy="551241"/>
          </a:xfrm>
          <a:prstGeom prst="rect">
            <a:avLst/>
          </a:prstGeom>
          <a:noFill/>
        </p:spPr>
        <p:txBody>
          <a:bodyPr wrap="square" rtlCol="0">
            <a:spAutoFit/>
          </a:bodyPr>
          <a:lstStyle/>
          <a:p>
            <a:pPr algn="ctr"/>
            <a:r>
              <a:rPr lang="en-US" sz="2982" dirty="0">
                <a:latin typeface="Arial" panose="020B0604020202020204" pitchFamily="34" charset="0"/>
              </a:rPr>
              <a:t>C. Attenuated – Sabin Polio Vaccine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740937" y="589614"/>
            <a:ext cx="5186140" cy="2101996"/>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1386681" y="2791577"/>
            <a:ext cx="9310413" cy="3025884"/>
          </a:xfrm>
          <a:prstGeom prst="rect">
            <a:avLst/>
          </a:prstGeom>
        </p:spPr>
      </p:pic>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62302" y="614799"/>
            <a:ext cx="7509943" cy="2191019"/>
          </a:xfrm>
          <a:prstGeom prst="rect">
            <a:avLst/>
          </a:prstGeom>
        </p:spPr>
      </p:pic>
      <p:sp>
        <p:nvSpPr>
          <p:cNvPr id="4" name="Date Placeholder 3">
            <a:extLst>
              <a:ext uri="{FF2B5EF4-FFF2-40B4-BE49-F238E27FC236}">
                <a16:creationId xmlns:a16="http://schemas.microsoft.com/office/drawing/2014/main" id="{FB46405F-ECD5-2FAA-B3DB-65E2E8B286DA}"/>
              </a:ext>
            </a:extLst>
          </p:cNvPr>
          <p:cNvSpPr>
            <a:spLocks noGrp="1"/>
          </p:cNvSpPr>
          <p:nvPr>
            <p:ph type="dt" sz="half" idx="10"/>
          </p:nvPr>
        </p:nvSpPr>
        <p:spPr/>
        <p:txBody>
          <a:bodyPr/>
          <a:lstStyle/>
          <a:p>
            <a:fld id="{0A25F409-CE4B-4B3C-9736-A5F3AA8F148B}" type="datetime1">
              <a:rPr lang="en-US" smtClean="0"/>
              <a:t>9/7/2024</a:t>
            </a:fld>
            <a:endParaRPr lang="en-US"/>
          </a:p>
        </p:txBody>
      </p:sp>
      <p:sp>
        <p:nvSpPr>
          <p:cNvPr id="5" name="Footer Placeholder 4">
            <a:extLst>
              <a:ext uri="{FF2B5EF4-FFF2-40B4-BE49-F238E27FC236}">
                <a16:creationId xmlns:a16="http://schemas.microsoft.com/office/drawing/2014/main" id="{35CDE62A-E88C-B0E4-CFAA-63137CEFFD11}"/>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E3177112-3AF9-1FCD-44B5-83C81AFC162A}"/>
              </a:ext>
            </a:extLst>
          </p:cNvPr>
          <p:cNvSpPr>
            <a:spLocks noGrp="1"/>
          </p:cNvSpPr>
          <p:nvPr>
            <p:ph type="sldNum" sz="quarter" idx="12"/>
          </p:nvPr>
        </p:nvSpPr>
        <p:spPr/>
        <p:txBody>
          <a:bodyPr/>
          <a:lstStyle/>
          <a:p>
            <a:fld id="{DC3BB032-4020-48F4-953B-341806DC4A2B}" type="slidenum">
              <a:rPr lang="en-US" smtClean="0"/>
              <a:t>58</a:t>
            </a:fld>
            <a:endParaRPr lang="en-US"/>
          </a:p>
        </p:txBody>
      </p:sp>
    </p:spTree>
    <p:extLst>
      <p:ext uri="{BB962C8B-B14F-4D97-AF65-F5344CB8AC3E}">
        <p14:creationId xmlns:p14="http://schemas.microsoft.com/office/powerpoint/2010/main" val="2796885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929480" y="65391"/>
            <a:ext cx="11125201" cy="551241"/>
          </a:xfrm>
          <a:prstGeom prst="rect">
            <a:avLst/>
          </a:prstGeom>
          <a:noFill/>
        </p:spPr>
        <p:txBody>
          <a:bodyPr wrap="square" rtlCol="0">
            <a:spAutoFit/>
          </a:bodyPr>
          <a:lstStyle/>
          <a:p>
            <a:pPr algn="ctr"/>
            <a:r>
              <a:rPr lang="en-US" sz="2982" dirty="0">
                <a:latin typeface="Arial" panose="020B0604020202020204" pitchFamily="34" charset="0"/>
              </a:rPr>
              <a:t>C. Attenuated Viruses – Can Return to Virulence by Reversion</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5882481" y="832125"/>
            <a:ext cx="6939130" cy="2812500"/>
          </a:xfrm>
          <a:prstGeom prst="rect">
            <a:avLst/>
          </a:prstGeom>
        </p:spPr>
      </p:pic>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3"/>
          <a:stretch>
            <a:fillRect/>
          </a:stretch>
        </p:blipFill>
        <p:spPr>
          <a:xfrm>
            <a:off x="5991592" y="4011671"/>
            <a:ext cx="4828544" cy="2563479"/>
          </a:xfrm>
          <a:prstGeom prst="rect">
            <a:avLst/>
          </a:prstGeom>
        </p:spPr>
      </p:pic>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4">
            <a:alphaModFix amt="67000"/>
          </a:blip>
          <a:stretch>
            <a:fillRect/>
          </a:stretch>
        </p:blipFill>
        <p:spPr>
          <a:xfrm>
            <a:off x="14634" y="761782"/>
            <a:ext cx="5778852" cy="5883711"/>
          </a:xfrm>
          <a:prstGeom prst="rect">
            <a:avLst/>
          </a:prstGeom>
        </p:spPr>
      </p:pic>
      <p:sp>
        <p:nvSpPr>
          <p:cNvPr id="3" name="Date Placeholder 2">
            <a:extLst>
              <a:ext uri="{FF2B5EF4-FFF2-40B4-BE49-F238E27FC236}">
                <a16:creationId xmlns:a16="http://schemas.microsoft.com/office/drawing/2014/main" id="{D939F780-1E5B-D612-20BA-A1BB7564551A}"/>
              </a:ext>
            </a:extLst>
          </p:cNvPr>
          <p:cNvSpPr>
            <a:spLocks noGrp="1"/>
          </p:cNvSpPr>
          <p:nvPr>
            <p:ph type="dt" sz="half" idx="10"/>
          </p:nvPr>
        </p:nvSpPr>
        <p:spPr/>
        <p:txBody>
          <a:bodyPr/>
          <a:lstStyle/>
          <a:p>
            <a:fld id="{41B44BDE-61A4-4D90-828A-C9C77C31F723}" type="datetime1">
              <a:rPr lang="en-US" smtClean="0"/>
              <a:t>9/7/2024</a:t>
            </a:fld>
            <a:endParaRPr lang="en-US"/>
          </a:p>
        </p:txBody>
      </p:sp>
      <p:sp>
        <p:nvSpPr>
          <p:cNvPr id="5" name="Footer Placeholder 4">
            <a:extLst>
              <a:ext uri="{FF2B5EF4-FFF2-40B4-BE49-F238E27FC236}">
                <a16:creationId xmlns:a16="http://schemas.microsoft.com/office/drawing/2014/main" id="{BF04633F-2FC3-DF09-3DAD-695753F27928}"/>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1D0404C4-D771-0410-3902-4307263E2E46}"/>
              </a:ext>
            </a:extLst>
          </p:cNvPr>
          <p:cNvSpPr>
            <a:spLocks noGrp="1"/>
          </p:cNvSpPr>
          <p:nvPr>
            <p:ph type="sldNum" sz="quarter" idx="12"/>
          </p:nvPr>
        </p:nvSpPr>
        <p:spPr/>
        <p:txBody>
          <a:bodyPr/>
          <a:lstStyle/>
          <a:p>
            <a:fld id="{DC3BB032-4020-48F4-953B-341806DC4A2B}" type="slidenum">
              <a:rPr lang="en-US" smtClean="0"/>
              <a:t>59</a:t>
            </a:fld>
            <a:endParaRPr lang="en-US"/>
          </a:p>
        </p:txBody>
      </p:sp>
    </p:spTree>
    <p:extLst>
      <p:ext uri="{BB962C8B-B14F-4D97-AF65-F5344CB8AC3E}">
        <p14:creationId xmlns:p14="http://schemas.microsoft.com/office/powerpoint/2010/main" val="190100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43453" y="529847"/>
            <a:ext cx="5031362" cy="3697935"/>
          </a:xfrm>
          <a:prstGeom prst="rect">
            <a:avLst/>
          </a:prstGeom>
          <a:noFill/>
        </p:spPr>
        <p:txBody>
          <a:bodyPr wrap="square" rtlCol="0">
            <a:spAutoFit/>
          </a:bodyPr>
          <a:lstStyle/>
          <a:p>
            <a:pPr defTabSz="775208"/>
            <a:r>
              <a:rPr lang="en-US" sz="2130" dirty="0">
                <a:solidFill>
                  <a:prstClr val="black"/>
                </a:solidFill>
                <a:latin typeface="Calibri"/>
              </a:rPr>
              <a:t>DNA Sequencing - Determining the Order of Bases in the DNA.</a:t>
            </a:r>
          </a:p>
          <a:p>
            <a:pPr defTabSz="775208"/>
            <a:r>
              <a:rPr lang="en-US" sz="2130" dirty="0">
                <a:solidFill>
                  <a:prstClr val="black"/>
                </a:solidFill>
                <a:latin typeface="Calibri"/>
              </a:rPr>
              <a:t>Sanger Sequencing:</a:t>
            </a:r>
          </a:p>
          <a:p>
            <a:pPr marL="242273" indent="-242273" defTabSz="775208">
              <a:buFont typeface="Arial" panose="020B0604020202020204" pitchFamily="34" charset="0"/>
              <a:buChar char="•"/>
            </a:pPr>
            <a:r>
              <a:rPr lang="en-US" sz="2130" dirty="0">
                <a:solidFill>
                  <a:prstClr val="black"/>
                </a:solidFill>
                <a:latin typeface="Calibri"/>
              </a:rPr>
              <a:t>Second method to generate long (~1000 base) sequence information (an earlier chemical method developed by Gilbert proved to be impractical for most laboratories (hydrazine = rocket fuel was required)</a:t>
            </a:r>
          </a:p>
          <a:p>
            <a:pPr marL="242273" indent="-242273" defTabSz="775208">
              <a:buFont typeface="Arial" panose="020B0604020202020204" pitchFamily="34" charset="0"/>
              <a:buChar char="•"/>
            </a:pPr>
            <a:r>
              <a:rPr lang="en-US" sz="2130" dirty="0">
                <a:solidFill>
                  <a:prstClr val="black"/>
                </a:solidFill>
                <a:latin typeface="Calibri"/>
              </a:rPr>
              <a:t>Sanger was awarded his 2</a:t>
            </a:r>
            <a:r>
              <a:rPr lang="en-US" sz="2130" baseline="30000" dirty="0">
                <a:solidFill>
                  <a:prstClr val="black"/>
                </a:solidFill>
                <a:latin typeface="Calibri"/>
              </a:rPr>
              <a:t>nd</a:t>
            </a:r>
            <a:r>
              <a:rPr lang="en-US" sz="2130" dirty="0">
                <a:solidFill>
                  <a:prstClr val="black"/>
                </a:solidFill>
                <a:latin typeface="Calibri"/>
              </a:rPr>
              <a:t> Nobel prize for this work in 1980, shared with Gilbert.</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93645" y="874787"/>
            <a:ext cx="3926388" cy="2208593"/>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6776342" y="3091335"/>
            <a:ext cx="3377357" cy="977383"/>
          </a:xfrm>
          <a:prstGeom prst="rect">
            <a:avLst/>
          </a:prstGeom>
          <a:noFill/>
        </p:spPr>
        <p:txBody>
          <a:bodyPr wrap="square" rtlCol="0">
            <a:spAutoFit/>
          </a:bodyPr>
          <a:lstStyle/>
          <a:p>
            <a:pPr defTabSz="775208"/>
            <a:r>
              <a:rPr lang="en-US" sz="1917"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220400" y="63217"/>
            <a:ext cx="8248763" cy="4228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75208"/>
            <a:r>
              <a:rPr lang="en-US" sz="2982" dirty="0">
                <a:solidFill>
                  <a:prstClr val="black"/>
                </a:solidFill>
                <a:latin typeface="Calibri"/>
              </a:rPr>
              <a:t>DNA Sequencing – Sanger (dideoxy) Sequencing</a:t>
            </a:r>
            <a:br>
              <a:rPr lang="en-US" sz="2982" dirty="0">
                <a:solidFill>
                  <a:prstClr val="black"/>
                </a:solidFill>
                <a:latin typeface="Calibri"/>
              </a:rPr>
            </a:br>
            <a:endParaRPr lang="en-US" sz="2982" dirty="0">
              <a:solidFill>
                <a:prstClr val="black"/>
              </a:solidFill>
              <a:latin typeface="Calibri"/>
            </a:endParaRPr>
          </a:p>
        </p:txBody>
      </p:sp>
      <p:grpSp>
        <p:nvGrpSpPr>
          <p:cNvPr id="3" name="Group 2">
            <a:extLst>
              <a:ext uri="{FF2B5EF4-FFF2-40B4-BE49-F238E27FC236}">
                <a16:creationId xmlns:a16="http://schemas.microsoft.com/office/drawing/2014/main" id="{754AD472-A9CD-9BDF-FEE4-B142AB7FE272}"/>
              </a:ext>
            </a:extLst>
          </p:cNvPr>
          <p:cNvGrpSpPr/>
          <p:nvPr/>
        </p:nvGrpSpPr>
        <p:grpSpPr>
          <a:xfrm>
            <a:off x="304836" y="6036254"/>
            <a:ext cx="11993809" cy="870428"/>
            <a:chOff x="1637035" y="4321582"/>
            <a:chExt cx="11993809" cy="870428"/>
          </a:xfrm>
        </p:grpSpPr>
        <p:sp>
          <p:nvSpPr>
            <p:cNvPr id="19" name="TextBox 18">
              <a:extLst>
                <a:ext uri="{FF2B5EF4-FFF2-40B4-BE49-F238E27FC236}">
                  <a16:creationId xmlns:a16="http://schemas.microsoft.com/office/drawing/2014/main" id="{E094EF39-7A54-49AE-B323-4BB45DE30D67}"/>
                </a:ext>
              </a:extLst>
            </p:cNvPr>
            <p:cNvSpPr txBox="1"/>
            <p:nvPr/>
          </p:nvSpPr>
          <p:spPr>
            <a:xfrm>
              <a:off x="3539492" y="4653467"/>
              <a:ext cx="10091352" cy="354584"/>
            </a:xfrm>
            <a:prstGeom prst="rect">
              <a:avLst/>
            </a:prstGeom>
            <a:noFill/>
          </p:spPr>
          <p:txBody>
            <a:bodyPr wrap="none" rtlCol="0">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                5’</a:t>
              </a:r>
              <a:r>
                <a:rPr lang="en-US" sz="1704" spc="128" dirty="0">
                  <a:solidFill>
                    <a:prstClr val="black"/>
                  </a:solidFill>
                  <a:highlight>
                    <a:srgbClr val="FFFF00"/>
                  </a:highlight>
                  <a:latin typeface="Courier New" panose="02070309020205020404" pitchFamily="49" charset="0"/>
                  <a:cs typeface="Courier New" panose="02070309020205020404" pitchFamily="49" charset="0"/>
                </a:rPr>
                <a:t>C-A-T-A-T-G</a:t>
              </a:r>
              <a:r>
                <a:rPr lang="en-US" sz="1704" spc="128" dirty="0">
                  <a:solidFill>
                    <a:prstClr val="black"/>
                  </a:solidFill>
                  <a:latin typeface="Courier New" panose="02070309020205020404" pitchFamily="49" charset="0"/>
                  <a:cs typeface="Courier New" panose="02070309020205020404" pitchFamily="49" charset="0"/>
                </a:rPr>
                <a:t>-</a:t>
              </a:r>
              <a:r>
                <a:rPr lang="en-US" sz="1704" spc="128"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637035" y="4837426"/>
              <a:ext cx="998991" cy="354584"/>
            </a:xfrm>
            <a:prstGeom prst="rect">
              <a:avLst/>
            </a:prstGeom>
            <a:noFill/>
          </p:spPr>
          <p:txBody>
            <a:bodyPr wrap="none" rtlCol="0">
              <a:spAutoFit/>
            </a:bodyPr>
            <a:lstStyle/>
            <a:p>
              <a:r>
                <a:rPr lang="en-US" sz="1704" i="1" dirty="0"/>
                <a:t>Template</a:t>
              </a:r>
            </a:p>
          </p:txBody>
        </p:sp>
        <p:sp>
          <p:nvSpPr>
            <p:cNvPr id="14" name="TextBox 13">
              <a:extLst>
                <a:ext uri="{FF2B5EF4-FFF2-40B4-BE49-F238E27FC236}">
                  <a16:creationId xmlns:a16="http://schemas.microsoft.com/office/drawing/2014/main" id="{81480A72-D60A-4211-A293-AFEBF65E2702}"/>
                </a:ext>
              </a:extLst>
            </p:cNvPr>
            <p:cNvSpPr txBox="1"/>
            <p:nvPr/>
          </p:nvSpPr>
          <p:spPr>
            <a:xfrm>
              <a:off x="7976680" y="4321582"/>
              <a:ext cx="2775440" cy="330219"/>
            </a:xfrm>
            <a:prstGeom prst="rect">
              <a:avLst/>
            </a:prstGeom>
            <a:noFill/>
          </p:spPr>
          <p:txBody>
            <a:bodyPr wrap="none" rtlCol="0">
              <a:spAutoFit/>
            </a:bodyPr>
            <a:lstStyle/>
            <a:p>
              <a:r>
                <a:rPr lang="en-US" sz="1546"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8108541" y="4606085"/>
              <a:ext cx="4707376" cy="4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5591235" y="2174444"/>
            <a:ext cx="774228" cy="1161341"/>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5191326" y="852373"/>
            <a:ext cx="780538" cy="1170807"/>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396081" y="4302993"/>
            <a:ext cx="2416046" cy="369332"/>
          </a:xfrm>
          <a:prstGeom prst="rect">
            <a:avLst/>
          </a:prstGeom>
        </p:spPr>
        <p:txBody>
          <a:bodyPr wrap="none">
            <a:spAutoFit/>
          </a:bodyPr>
          <a:lstStyle/>
          <a:p>
            <a:pPr defTabSz="775208"/>
            <a:r>
              <a:rPr lang="en-US" sz="1800" b="1" dirty="0">
                <a:solidFill>
                  <a:prstClr val="black"/>
                </a:solidFill>
                <a:latin typeface="Arial" panose="020B0604020202020204" pitchFamily="34" charset="0"/>
                <a:cs typeface="Arial" panose="020B0604020202020204" pitchFamily="34" charset="0"/>
              </a:rPr>
              <a:t>Sanger Sequencing:</a:t>
            </a:r>
          </a:p>
        </p:txBody>
      </p:sp>
      <p:grpSp>
        <p:nvGrpSpPr>
          <p:cNvPr id="8" name="Group 7">
            <a:extLst>
              <a:ext uri="{FF2B5EF4-FFF2-40B4-BE49-F238E27FC236}">
                <a16:creationId xmlns:a16="http://schemas.microsoft.com/office/drawing/2014/main" id="{BEC1B4EE-7EEC-61C4-C06D-79135F8CADC8}"/>
              </a:ext>
            </a:extLst>
          </p:cNvPr>
          <p:cNvGrpSpPr/>
          <p:nvPr/>
        </p:nvGrpSpPr>
        <p:grpSpPr>
          <a:xfrm>
            <a:off x="319881" y="4829644"/>
            <a:ext cx="12268200" cy="721306"/>
            <a:chOff x="1579700" y="5641471"/>
            <a:chExt cx="12268200" cy="721306"/>
          </a:xfrm>
        </p:grpSpPr>
        <p:sp>
          <p:nvSpPr>
            <p:cNvPr id="10" name="Rectangle 9">
              <a:extLst>
                <a:ext uri="{FF2B5EF4-FFF2-40B4-BE49-F238E27FC236}">
                  <a16:creationId xmlns:a16="http://schemas.microsoft.com/office/drawing/2014/main" id="{BA175E4C-499A-485E-B3A5-A9B75A135497}"/>
                </a:ext>
              </a:extLst>
            </p:cNvPr>
            <p:cNvSpPr/>
            <p:nvPr/>
          </p:nvSpPr>
          <p:spPr>
            <a:xfrm>
              <a:off x="5544244" y="5763618"/>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32" name="Rectangle 31">
              <a:extLst>
                <a:ext uri="{FF2B5EF4-FFF2-40B4-BE49-F238E27FC236}">
                  <a16:creationId xmlns:a16="http://schemas.microsoft.com/office/drawing/2014/main" id="{A1E69CDB-886F-4FEE-A01E-71DFE631BA93}"/>
                </a:ext>
              </a:extLst>
            </p:cNvPr>
            <p:cNvSpPr/>
            <p:nvPr/>
          </p:nvSpPr>
          <p:spPr>
            <a:xfrm>
              <a:off x="2525808" y="6008193"/>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595869" y="5641471"/>
              <a:ext cx="774571" cy="354584"/>
            </a:xfrm>
            <a:prstGeom prst="rect">
              <a:avLst/>
            </a:prstGeom>
            <a:noFill/>
          </p:spPr>
          <p:txBody>
            <a:bodyPr wrap="none" rtlCol="0">
              <a:spAutoFit/>
            </a:bodyPr>
            <a:lstStyle/>
            <a:p>
              <a:r>
                <a:rPr lang="en-US" sz="1704" i="1" dirty="0"/>
                <a:t>Primer</a:t>
              </a:r>
            </a:p>
          </p:txBody>
        </p:sp>
        <p:sp>
          <p:nvSpPr>
            <p:cNvPr id="7" name="TextBox 6">
              <a:extLst>
                <a:ext uri="{FF2B5EF4-FFF2-40B4-BE49-F238E27FC236}">
                  <a16:creationId xmlns:a16="http://schemas.microsoft.com/office/drawing/2014/main" id="{1AE784E4-F12A-329E-B89A-E756457BBA9B}"/>
                </a:ext>
              </a:extLst>
            </p:cNvPr>
            <p:cNvSpPr txBox="1"/>
            <p:nvPr/>
          </p:nvSpPr>
          <p:spPr>
            <a:xfrm>
              <a:off x="1579700" y="5966960"/>
              <a:ext cx="998991" cy="354584"/>
            </a:xfrm>
            <a:prstGeom prst="rect">
              <a:avLst/>
            </a:prstGeom>
            <a:noFill/>
          </p:spPr>
          <p:txBody>
            <a:bodyPr wrap="none" rtlCol="0">
              <a:spAutoFit/>
            </a:bodyPr>
            <a:lstStyle/>
            <a:p>
              <a:r>
                <a:rPr lang="en-US" sz="1704" i="1" dirty="0"/>
                <a:t>Template</a:t>
              </a:r>
            </a:p>
          </p:txBody>
        </p:sp>
      </p:grpSp>
      <p:sp>
        <p:nvSpPr>
          <p:cNvPr id="15" name="Date Placeholder 14">
            <a:extLst>
              <a:ext uri="{FF2B5EF4-FFF2-40B4-BE49-F238E27FC236}">
                <a16:creationId xmlns:a16="http://schemas.microsoft.com/office/drawing/2014/main" id="{2E8E0713-7B80-F6E8-ACA5-0705892F67D3}"/>
              </a:ext>
            </a:extLst>
          </p:cNvPr>
          <p:cNvSpPr>
            <a:spLocks noGrp="1"/>
          </p:cNvSpPr>
          <p:nvPr>
            <p:ph type="dt" sz="half" idx="10"/>
          </p:nvPr>
        </p:nvSpPr>
        <p:spPr/>
        <p:txBody>
          <a:bodyPr/>
          <a:lstStyle/>
          <a:p>
            <a:fld id="{629C1008-F149-45A8-B9F2-1A567D74F7E9}" type="datetime1">
              <a:rPr lang="en-US" smtClean="0"/>
              <a:t>9/7/2024</a:t>
            </a:fld>
            <a:endParaRPr lang="en-US"/>
          </a:p>
        </p:txBody>
      </p:sp>
      <p:sp>
        <p:nvSpPr>
          <p:cNvPr id="17" name="Footer Placeholder 16">
            <a:extLst>
              <a:ext uri="{FF2B5EF4-FFF2-40B4-BE49-F238E27FC236}">
                <a16:creationId xmlns:a16="http://schemas.microsoft.com/office/drawing/2014/main" id="{0CCE40CF-52FB-299A-7D2D-7359D2A532A0}"/>
              </a:ext>
            </a:extLst>
          </p:cNvPr>
          <p:cNvSpPr>
            <a:spLocks noGrp="1"/>
          </p:cNvSpPr>
          <p:nvPr>
            <p:ph type="ftr" sz="quarter" idx="11"/>
          </p:nvPr>
        </p:nvSpPr>
        <p:spPr/>
        <p:txBody>
          <a:bodyPr/>
          <a:lstStyle/>
          <a:p>
            <a:r>
              <a:rPr lang="en-US"/>
              <a:t>Drugs and Disease F2024 - Lecture 4</a:t>
            </a:r>
          </a:p>
        </p:txBody>
      </p:sp>
      <p:sp>
        <p:nvSpPr>
          <p:cNvPr id="21" name="Slide Number Placeholder 20">
            <a:extLst>
              <a:ext uri="{FF2B5EF4-FFF2-40B4-BE49-F238E27FC236}">
                <a16:creationId xmlns:a16="http://schemas.microsoft.com/office/drawing/2014/main" id="{8B80F859-2938-93A5-338D-61C536F97749}"/>
              </a:ext>
            </a:extLst>
          </p:cNvPr>
          <p:cNvSpPr>
            <a:spLocks noGrp="1"/>
          </p:cNvSpPr>
          <p:nvPr>
            <p:ph type="sldNum" sz="quarter" idx="12"/>
          </p:nvPr>
        </p:nvSpPr>
        <p:spPr/>
        <p:txBody>
          <a:bodyPr/>
          <a:lstStyle/>
          <a:p>
            <a:fld id="{DC3BB032-4020-48F4-953B-341806DC4A2B}" type="slidenum">
              <a:rPr lang="en-US" smtClean="0"/>
              <a:t>6</a:t>
            </a:fld>
            <a:endParaRPr lang="en-US"/>
          </a:p>
        </p:txBody>
      </p:sp>
      <p:sp>
        <p:nvSpPr>
          <p:cNvPr id="9" name="TextBox 8">
            <a:extLst>
              <a:ext uri="{FF2B5EF4-FFF2-40B4-BE49-F238E27FC236}">
                <a16:creationId xmlns:a16="http://schemas.microsoft.com/office/drawing/2014/main" id="{F75B969B-C26F-DD8D-29AB-CF7C6B49AB4B}"/>
              </a:ext>
            </a:extLst>
          </p:cNvPr>
          <p:cNvSpPr txBox="1"/>
          <p:nvPr/>
        </p:nvSpPr>
        <p:spPr>
          <a:xfrm>
            <a:off x="4001881" y="5478765"/>
            <a:ext cx="2545867" cy="359778"/>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3" name="TextBox 22">
            <a:extLst>
              <a:ext uri="{FF2B5EF4-FFF2-40B4-BE49-F238E27FC236}">
                <a16:creationId xmlns:a16="http://schemas.microsoft.com/office/drawing/2014/main" id="{7501898C-7F6D-3ACD-1028-658B13DC9385}"/>
              </a:ext>
            </a:extLst>
          </p:cNvPr>
          <p:cNvSpPr txBox="1"/>
          <p:nvPr/>
        </p:nvSpPr>
        <p:spPr>
          <a:xfrm>
            <a:off x="6393296" y="5510986"/>
            <a:ext cx="3174618" cy="359778"/>
          </a:xfrm>
          <a:prstGeom prst="rect">
            <a:avLst/>
          </a:prstGeom>
          <a:noFill/>
        </p:spPr>
        <p:txBody>
          <a:bodyPr wrap="square" rtlCol="0">
            <a:spAutoFit/>
          </a:bodyPr>
          <a:lstStyle/>
          <a:p>
            <a:r>
              <a:rPr lang="en-US" sz="1738" dirty="0">
                <a:latin typeface="Arial" panose="020B0604020202020204" pitchFamily="34" charset="0"/>
              </a:rPr>
              <a:t>Unknown sequence (insert)</a:t>
            </a:r>
          </a:p>
        </p:txBody>
      </p:sp>
      <p:sp>
        <p:nvSpPr>
          <p:cNvPr id="24" name="Rectangle 23">
            <a:extLst>
              <a:ext uri="{FF2B5EF4-FFF2-40B4-BE49-F238E27FC236}">
                <a16:creationId xmlns:a16="http://schemas.microsoft.com/office/drawing/2014/main" id="{B4EF6A95-A940-AF4D-C1B7-2D472696E06D}"/>
              </a:ext>
            </a:extLst>
          </p:cNvPr>
          <p:cNvSpPr/>
          <p:nvPr/>
        </p:nvSpPr>
        <p:spPr>
          <a:xfrm>
            <a:off x="1622729" y="6660985"/>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777317" y="742849"/>
            <a:ext cx="6095323" cy="622558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777317" y="146002"/>
            <a:ext cx="6032155" cy="585671"/>
          </a:xfrm>
          <a:prstGeom prst="rect">
            <a:avLst/>
          </a:prstGeom>
        </p:spPr>
      </p:pic>
      <p:sp>
        <p:nvSpPr>
          <p:cNvPr id="2" name="TextBox 1">
            <a:extLst>
              <a:ext uri="{FF2B5EF4-FFF2-40B4-BE49-F238E27FC236}">
                <a16:creationId xmlns:a16="http://schemas.microsoft.com/office/drawing/2014/main" id="{3325A7B0-C9D3-706B-0E14-20CC6CF48630}"/>
              </a:ext>
            </a:extLst>
          </p:cNvPr>
          <p:cNvSpPr txBox="1"/>
          <p:nvPr/>
        </p:nvSpPr>
        <p:spPr>
          <a:xfrm>
            <a:off x="243453" y="376445"/>
            <a:ext cx="4466507" cy="1402948"/>
          </a:xfrm>
          <a:prstGeom prst="rect">
            <a:avLst/>
          </a:prstGeom>
          <a:noFill/>
        </p:spPr>
        <p:txBody>
          <a:bodyPr wrap="square" rtlCol="0">
            <a:spAutoFit/>
          </a:bodyPr>
          <a:lstStyle/>
          <a:p>
            <a:r>
              <a:rPr lang="en-US" sz="2129" b="1" dirty="0">
                <a:latin typeface="Arial" panose="020B0604020202020204" pitchFamily="34" charset="0"/>
              </a:rPr>
              <a:t>D – Virus Like Particles:</a:t>
            </a:r>
          </a:p>
          <a:p>
            <a:r>
              <a:rPr lang="en-US" sz="2129" dirty="0">
                <a:latin typeface="Arial" panose="020B0604020202020204" pitchFamily="34" charset="0"/>
              </a:rPr>
              <a:t>Proteins isolated from the virus form virus-like-particles, </a:t>
            </a:r>
            <a:r>
              <a:rPr lang="en-US" sz="2129" i="1" dirty="0">
                <a:latin typeface="Arial" panose="020B0604020202020204" pitchFamily="34" charset="0"/>
              </a:rPr>
              <a:t>without</a:t>
            </a:r>
            <a:r>
              <a:rPr lang="en-US" sz="2129" dirty="0">
                <a:latin typeface="Arial" panose="020B0604020202020204" pitchFamily="34" charset="0"/>
              </a:rPr>
              <a:t> the genetic material of the virus</a:t>
            </a:r>
          </a:p>
        </p:txBody>
      </p:sp>
      <p:sp>
        <p:nvSpPr>
          <p:cNvPr id="5" name="TextBox 4">
            <a:extLst>
              <a:ext uri="{FF2B5EF4-FFF2-40B4-BE49-F238E27FC236}">
                <a16:creationId xmlns:a16="http://schemas.microsoft.com/office/drawing/2014/main" id="{B4B0722C-ADB2-FF5B-512C-A90C294FC4C2}"/>
              </a:ext>
            </a:extLst>
          </p:cNvPr>
          <p:cNvSpPr txBox="1"/>
          <p:nvPr/>
        </p:nvSpPr>
        <p:spPr>
          <a:xfrm>
            <a:off x="237519" y="1829877"/>
            <a:ext cx="5179370" cy="3445815"/>
          </a:xfrm>
          <a:prstGeom prst="rect">
            <a:avLst/>
          </a:prstGeom>
          <a:noFill/>
        </p:spPr>
        <p:txBody>
          <a:bodyPr wrap="square" rtlCol="0">
            <a:spAutoFit/>
          </a:bodyPr>
          <a:lstStyle/>
          <a:p>
            <a:r>
              <a:rPr lang="en-US" sz="2129" b="1" dirty="0">
                <a:latin typeface="Arial" panose="020B0604020202020204" pitchFamily="34" charset="0"/>
              </a:rPr>
              <a:t>E. Recombinant Virus:</a:t>
            </a:r>
          </a:p>
          <a:p>
            <a:r>
              <a:rPr lang="en-US" sz="2129" dirty="0">
                <a:latin typeface="Arial" panose="020B0604020202020204" pitchFamily="34" charset="0"/>
              </a:rPr>
              <a:t>A “safe virus” is used (e.g. cold virus)</a:t>
            </a:r>
          </a:p>
          <a:p>
            <a:r>
              <a:rPr lang="en-US" sz="2129" dirty="0">
                <a:latin typeface="Arial" panose="020B0604020202020204" pitchFamily="34" charset="0"/>
              </a:rPr>
              <a:t>Gene for a protein from a pathogen is inserted into the DNA of  the virus.</a:t>
            </a:r>
          </a:p>
          <a:p>
            <a:pPr marL="365163" indent="-365163">
              <a:buFont typeface="Arial" panose="020B0604020202020204" pitchFamily="34" charset="0"/>
              <a:buChar char="•"/>
            </a:pPr>
            <a:r>
              <a:rPr lang="en-US" sz="2129" dirty="0">
                <a:latin typeface="Arial" panose="020B0604020202020204" pitchFamily="34" charset="0"/>
              </a:rPr>
              <a:t>When virus grows it produces the protein from the pathogen generating immunity.</a:t>
            </a:r>
          </a:p>
          <a:p>
            <a:pPr>
              <a:spcBef>
                <a:spcPts val="639"/>
              </a:spcBef>
            </a:pPr>
            <a:r>
              <a:rPr lang="en-US" sz="2129" dirty="0">
                <a:latin typeface="Arial" panose="020B0604020202020204" pitchFamily="34" charset="0"/>
              </a:rPr>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237519" y="5357497"/>
            <a:ext cx="5280749" cy="1730602"/>
          </a:xfrm>
          <a:prstGeom prst="rect">
            <a:avLst/>
          </a:prstGeom>
          <a:noFill/>
        </p:spPr>
        <p:txBody>
          <a:bodyPr wrap="square" rtlCol="0">
            <a:spAutoFit/>
          </a:bodyPr>
          <a:lstStyle/>
          <a:p>
            <a:r>
              <a:rPr lang="en-US" sz="2129" b="1" dirty="0">
                <a:latin typeface="Arial" panose="020B0604020202020204" pitchFamily="34" charset="0"/>
              </a:rPr>
              <a:t>F. RNA Vaccines </a:t>
            </a:r>
            <a:r>
              <a:rPr lang="en-US" sz="2129" dirty="0">
                <a:latin typeface="Arial" panose="020B0604020202020204" pitchFamily="34" charset="0"/>
              </a:rPr>
              <a:t>(Pfizer Covid Vaccines)</a:t>
            </a:r>
          </a:p>
          <a:p>
            <a:r>
              <a:rPr lang="en-US" sz="2129" dirty="0">
                <a:latin typeface="Arial" panose="020B0604020202020204" pitchFamily="34" charset="0"/>
              </a:rPr>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800341" y="731673"/>
            <a:ext cx="364202" cy="389658"/>
          </a:xfrm>
          <a:prstGeom prst="rect">
            <a:avLst/>
          </a:prstGeom>
          <a:noFill/>
        </p:spPr>
        <p:txBody>
          <a:bodyPr wrap="none" rtlCol="0">
            <a:spAutoFit/>
          </a:bodyPr>
          <a:lstStyle/>
          <a:p>
            <a:r>
              <a:rPr lang="en-US" sz="1932" b="1" dirty="0">
                <a:latin typeface="Arial" panose="020B0604020202020204" pitchFamily="34" charset="0"/>
              </a:rPr>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824710" y="2465591"/>
            <a:ext cx="349776" cy="389658"/>
          </a:xfrm>
          <a:prstGeom prst="rect">
            <a:avLst/>
          </a:prstGeom>
          <a:noFill/>
        </p:spPr>
        <p:txBody>
          <a:bodyPr wrap="none" rtlCol="0">
            <a:spAutoFit/>
          </a:bodyPr>
          <a:lstStyle/>
          <a:p>
            <a:r>
              <a:rPr lang="en-US" sz="1932" b="1" dirty="0">
                <a:latin typeface="Arial" panose="020B0604020202020204" pitchFamily="34" charset="0"/>
              </a:rPr>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824710" y="5248981"/>
            <a:ext cx="335348" cy="389658"/>
          </a:xfrm>
          <a:prstGeom prst="rect">
            <a:avLst/>
          </a:prstGeom>
          <a:noFill/>
        </p:spPr>
        <p:txBody>
          <a:bodyPr wrap="none" rtlCol="0">
            <a:spAutoFit/>
          </a:bodyPr>
          <a:lstStyle/>
          <a:p>
            <a:r>
              <a:rPr lang="en-US" sz="1932" b="1" dirty="0">
                <a:latin typeface="Arial" panose="020B0604020202020204" pitchFamily="34" charset="0"/>
              </a:rPr>
              <a:t>F</a:t>
            </a:r>
          </a:p>
        </p:txBody>
      </p:sp>
      <p:sp>
        <p:nvSpPr>
          <p:cNvPr id="7" name="Date Placeholder 6">
            <a:extLst>
              <a:ext uri="{FF2B5EF4-FFF2-40B4-BE49-F238E27FC236}">
                <a16:creationId xmlns:a16="http://schemas.microsoft.com/office/drawing/2014/main" id="{02B810C1-3265-ADD1-B4AC-80E36895C0DE}"/>
              </a:ext>
            </a:extLst>
          </p:cNvPr>
          <p:cNvSpPr>
            <a:spLocks noGrp="1"/>
          </p:cNvSpPr>
          <p:nvPr>
            <p:ph type="dt" sz="half" idx="10"/>
          </p:nvPr>
        </p:nvSpPr>
        <p:spPr/>
        <p:txBody>
          <a:bodyPr/>
          <a:lstStyle/>
          <a:p>
            <a:fld id="{ECF06BDA-A81A-4CA4-9145-0C75598E0714}" type="datetime1">
              <a:rPr lang="en-US" smtClean="0"/>
              <a:t>9/7/2024</a:t>
            </a:fld>
            <a:endParaRPr lang="en-US"/>
          </a:p>
        </p:txBody>
      </p:sp>
      <p:sp>
        <p:nvSpPr>
          <p:cNvPr id="8" name="Footer Placeholder 7">
            <a:extLst>
              <a:ext uri="{FF2B5EF4-FFF2-40B4-BE49-F238E27FC236}">
                <a16:creationId xmlns:a16="http://schemas.microsoft.com/office/drawing/2014/main" id="{6EACE8DB-AEB5-E3E9-7173-161B64EF6110}"/>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2B723C1C-11EF-719D-8B29-9DA511B51124}"/>
              </a:ext>
            </a:extLst>
          </p:cNvPr>
          <p:cNvSpPr>
            <a:spLocks noGrp="1"/>
          </p:cNvSpPr>
          <p:nvPr>
            <p:ph type="sldNum" sz="quarter" idx="12"/>
          </p:nvPr>
        </p:nvSpPr>
        <p:spPr/>
        <p:txBody>
          <a:bodyPr/>
          <a:lstStyle/>
          <a:p>
            <a:fld id="{DC3BB032-4020-48F4-953B-341806DC4A2B}" type="slidenum">
              <a:rPr lang="en-US" smtClean="0"/>
              <a:t>60</a:t>
            </a:fld>
            <a:endParaRPr lang="en-US"/>
          </a:p>
        </p:txBody>
      </p:sp>
    </p:spTree>
    <p:extLst>
      <p:ext uri="{BB962C8B-B14F-4D97-AF65-F5344CB8AC3E}">
        <p14:creationId xmlns:p14="http://schemas.microsoft.com/office/powerpoint/2010/main" val="2589820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3484880" y="18566"/>
            <a:ext cx="6194284" cy="551241"/>
          </a:xfrm>
          <a:prstGeom prst="rect">
            <a:avLst/>
          </a:prstGeom>
          <a:noFill/>
        </p:spPr>
        <p:txBody>
          <a:bodyPr wrap="square" rtlCol="0">
            <a:spAutoFit/>
          </a:bodyPr>
          <a:lstStyle/>
          <a:p>
            <a:r>
              <a:rPr lang="en-US" sz="2982" dirty="0">
                <a:latin typeface="Arial" panose="020B0604020202020204" pitchFamily="34" charset="0"/>
              </a:rPr>
              <a:t>E. Viral Vectors for Antigen Delivery</a:t>
            </a:r>
          </a:p>
        </p:txBody>
      </p:sp>
      <p:pic>
        <p:nvPicPr>
          <p:cNvPr id="2" name="Picture 1">
            <a:extLst>
              <a:ext uri="{FF2B5EF4-FFF2-40B4-BE49-F238E27FC236}">
                <a16:creationId xmlns:a16="http://schemas.microsoft.com/office/drawing/2014/main" id="{A0FC8F49-603C-44A1-B0ED-2A0AE78A7299}"/>
              </a:ext>
            </a:extLst>
          </p:cNvPr>
          <p:cNvPicPr>
            <a:picLocks noChangeAspect="1"/>
          </p:cNvPicPr>
          <p:nvPr/>
        </p:nvPicPr>
        <p:blipFill>
          <a:blip r:embed="rId2"/>
          <a:stretch>
            <a:fillRect/>
          </a:stretch>
        </p:blipFill>
        <p:spPr>
          <a:xfrm>
            <a:off x="7046593" y="3742985"/>
            <a:ext cx="5265141" cy="3078083"/>
          </a:xfrm>
          <a:prstGeom prst="rect">
            <a:avLst/>
          </a:prstGeom>
        </p:spPr>
      </p:pic>
      <p:pic>
        <p:nvPicPr>
          <p:cNvPr id="3" name="Picture 2">
            <a:extLst>
              <a:ext uri="{FF2B5EF4-FFF2-40B4-BE49-F238E27FC236}">
                <a16:creationId xmlns:a16="http://schemas.microsoft.com/office/drawing/2014/main" id="{BC806565-6414-410F-9114-7A2563D20478}"/>
              </a:ext>
            </a:extLst>
          </p:cNvPr>
          <p:cNvPicPr>
            <a:picLocks noChangeAspect="1"/>
          </p:cNvPicPr>
          <p:nvPr/>
        </p:nvPicPr>
        <p:blipFill>
          <a:blip r:embed="rId3"/>
          <a:stretch>
            <a:fillRect/>
          </a:stretch>
        </p:blipFill>
        <p:spPr>
          <a:xfrm>
            <a:off x="293916" y="694354"/>
            <a:ext cx="6579735" cy="2862185"/>
          </a:xfrm>
          <a:prstGeom prst="rect">
            <a:avLst/>
          </a:prstGeom>
        </p:spPr>
      </p:pic>
      <p:sp>
        <p:nvSpPr>
          <p:cNvPr id="4" name="TextBox 3">
            <a:extLst>
              <a:ext uri="{FF2B5EF4-FFF2-40B4-BE49-F238E27FC236}">
                <a16:creationId xmlns:a16="http://schemas.microsoft.com/office/drawing/2014/main" id="{7C7A33AE-3D5B-495F-B608-97AB505E80B6}"/>
              </a:ext>
            </a:extLst>
          </p:cNvPr>
          <p:cNvSpPr txBox="1"/>
          <p:nvPr/>
        </p:nvSpPr>
        <p:spPr>
          <a:xfrm>
            <a:off x="321465" y="3669001"/>
            <a:ext cx="5213974" cy="2499339"/>
          </a:xfrm>
          <a:prstGeom prst="rect">
            <a:avLst/>
          </a:prstGeom>
          <a:noFill/>
        </p:spPr>
        <p:txBody>
          <a:bodyPr wrap="square" rtlCol="0">
            <a:spAutoFit/>
          </a:bodyPr>
          <a:lstStyle/>
          <a:p>
            <a:r>
              <a:rPr lang="en-US" sz="1738" b="1" dirty="0">
                <a:latin typeface="Arial" panose="020B0604020202020204" pitchFamily="34" charset="0"/>
              </a:rPr>
              <a:t>1. Production of vaccine</a:t>
            </a:r>
          </a:p>
          <a:p>
            <a:pPr marL="547743" indent="-547743">
              <a:buFont typeface="+mj-lt"/>
              <a:buAutoNum type="romanUcPeriod"/>
            </a:pPr>
            <a:r>
              <a:rPr lang="en-US" sz="1738" dirty="0">
                <a:latin typeface="Arial" panose="020B0604020202020204" pitchFamily="34" charset="0"/>
              </a:rPr>
              <a:t>Genes from the pathogenic virus are added to an adenovirus (common cold)</a:t>
            </a:r>
          </a:p>
          <a:p>
            <a:pPr marL="547743" indent="-547743">
              <a:buFont typeface="+mj-lt"/>
              <a:buAutoNum type="romanUcPeriod"/>
            </a:pPr>
            <a:r>
              <a:rPr lang="en-US" sz="1738" dirty="0">
                <a:latin typeface="Arial" panose="020B0604020202020204" pitchFamily="34" charset="0"/>
              </a:rPr>
              <a:t>Adenovirus is defective and cannot replicate without key structural proteins that are provided in the producer cell.</a:t>
            </a:r>
          </a:p>
          <a:p>
            <a:pPr marL="547743" indent="-547743">
              <a:buFont typeface="+mj-lt"/>
              <a:buAutoNum type="romanUcPeriod"/>
            </a:pPr>
            <a:r>
              <a:rPr lang="en-US" sz="1738" dirty="0">
                <a:latin typeface="Arial" panose="020B0604020202020204" pitchFamily="34" charset="0"/>
              </a:rPr>
              <a:t>No viral particles are released in the vaccinee’s cells because they lack the key structural proteins.</a:t>
            </a:r>
          </a:p>
        </p:txBody>
      </p:sp>
      <p:sp>
        <p:nvSpPr>
          <p:cNvPr id="10" name="Rectangle 9">
            <a:extLst>
              <a:ext uri="{FF2B5EF4-FFF2-40B4-BE49-F238E27FC236}">
                <a16:creationId xmlns:a16="http://schemas.microsoft.com/office/drawing/2014/main" id="{065E048C-4C2D-48F3-ADF6-5859A4F10FE7}"/>
              </a:ext>
            </a:extLst>
          </p:cNvPr>
          <p:cNvSpPr/>
          <p:nvPr/>
        </p:nvSpPr>
        <p:spPr>
          <a:xfrm>
            <a:off x="42737" y="6019614"/>
            <a:ext cx="3088350" cy="813813"/>
          </a:xfrm>
          <a:prstGeom prst="rect">
            <a:avLst/>
          </a:prstGeom>
        </p:spPr>
        <p:txBody>
          <a:bodyPr wrap="square">
            <a:spAutoFit/>
          </a:bodyPr>
          <a:lstStyle/>
          <a:p>
            <a:r>
              <a:rPr lang="en-US" sz="1172" dirty="0">
                <a:latin typeface="Arial" panose="020B0604020202020204" pitchFamily="34" charset="0"/>
              </a:rPr>
              <a:t>DOI: </a:t>
            </a:r>
            <a:r>
              <a:rPr lang="en-US" sz="1172" dirty="0">
                <a:latin typeface="Arial" panose="020B0604020202020204" pitchFamily="34" charset="0"/>
                <a:hlinkClick r:id="rId4"/>
              </a:rPr>
              <a:t>https://doi.org/10.4414/smw.2017.14465</a:t>
            </a:r>
            <a:br>
              <a:rPr lang="en-US" sz="1172" dirty="0">
                <a:latin typeface="Arial" panose="020B0604020202020204" pitchFamily="34" charset="0"/>
              </a:rPr>
            </a:br>
            <a:r>
              <a:rPr lang="en-US" sz="1172" dirty="0">
                <a:latin typeface="Arial" panose="020B0604020202020204" pitchFamily="34" charset="0"/>
              </a:rPr>
              <a:t>Publication Date: 08.08.2017</a:t>
            </a:r>
            <a:br>
              <a:rPr lang="en-US" sz="1172" dirty="0">
                <a:latin typeface="Arial" panose="020B0604020202020204" pitchFamily="34" charset="0"/>
              </a:rPr>
            </a:br>
            <a:r>
              <a:rPr lang="en-US" sz="1172" dirty="0">
                <a:latin typeface="Arial" panose="020B0604020202020204" pitchFamily="34" charset="0"/>
              </a:rPr>
              <a:t>Swiss Med Wkly. 2017;147:w14465 </a:t>
            </a:r>
          </a:p>
        </p:txBody>
      </p:sp>
      <p:sp>
        <p:nvSpPr>
          <p:cNvPr id="17" name="TextBox 16">
            <a:extLst>
              <a:ext uri="{FF2B5EF4-FFF2-40B4-BE49-F238E27FC236}">
                <a16:creationId xmlns:a16="http://schemas.microsoft.com/office/drawing/2014/main" id="{0EFAFF80-899D-4A5D-80A1-310D021959C9}"/>
              </a:ext>
            </a:extLst>
          </p:cNvPr>
          <p:cNvSpPr txBox="1"/>
          <p:nvPr/>
        </p:nvSpPr>
        <p:spPr>
          <a:xfrm>
            <a:off x="7284551" y="591510"/>
            <a:ext cx="4969253" cy="2766783"/>
          </a:xfrm>
          <a:prstGeom prst="rect">
            <a:avLst/>
          </a:prstGeom>
          <a:noFill/>
        </p:spPr>
        <p:txBody>
          <a:bodyPr wrap="square" rtlCol="0">
            <a:spAutoFit/>
          </a:bodyPr>
          <a:lstStyle/>
          <a:p>
            <a:r>
              <a:rPr lang="en-US" sz="1738" b="1" dirty="0">
                <a:latin typeface="Arial" panose="020B0604020202020204" pitchFamily="34" charset="0"/>
              </a:rPr>
              <a:t>2. Action of vaccine</a:t>
            </a:r>
          </a:p>
          <a:p>
            <a:pPr marL="486883" indent="-486883">
              <a:buFont typeface="+mj-lt"/>
              <a:buAutoNum type="alphaLcParenR"/>
            </a:pPr>
            <a:r>
              <a:rPr lang="en-US" sz="1738" dirty="0">
                <a:latin typeface="Arial" panose="020B0604020202020204" pitchFamily="34" charset="0"/>
              </a:rPr>
              <a:t>Virus infects host cell in vaccinated person.</a:t>
            </a:r>
          </a:p>
          <a:p>
            <a:pPr marL="486883" indent="-486883">
              <a:buFont typeface="+mj-lt"/>
              <a:buAutoNum type="alphaLcParenR"/>
            </a:pPr>
            <a:r>
              <a:rPr lang="en-US" sz="1738" dirty="0">
                <a:latin typeface="Arial" panose="020B0604020202020204" pitchFamily="34" charset="0"/>
              </a:rPr>
              <a:t>Viral genome is used to make viral proteins, including proteins from the pathogen.</a:t>
            </a:r>
          </a:p>
          <a:p>
            <a:pPr marL="486883" indent="-486883">
              <a:buFont typeface="+mj-lt"/>
              <a:buAutoNum type="alphaLcParenR"/>
            </a:pPr>
            <a:r>
              <a:rPr lang="en-US" sz="1738" dirty="0">
                <a:latin typeface="Arial" panose="020B0604020202020204" pitchFamily="34" charset="0"/>
              </a:rPr>
              <a:t>Activate T</a:t>
            </a:r>
            <a:r>
              <a:rPr lang="en-US" sz="1738" baseline="-25000" dirty="0">
                <a:latin typeface="Arial" panose="020B0604020202020204" pitchFamily="34" charset="0"/>
              </a:rPr>
              <a:t>C </a:t>
            </a:r>
            <a:r>
              <a:rPr lang="en-US" sz="1738" dirty="0">
                <a:latin typeface="Arial" panose="020B0604020202020204" pitchFamily="34" charset="0"/>
              </a:rPr>
              <a:t>cells to become T</a:t>
            </a:r>
            <a:r>
              <a:rPr lang="en-US" sz="1738" baseline="-25000" dirty="0">
                <a:latin typeface="Arial" panose="020B0604020202020204" pitchFamily="34" charset="0"/>
              </a:rPr>
              <a:t>C</a:t>
            </a:r>
            <a:r>
              <a:rPr lang="en-US" sz="1738" dirty="0">
                <a:latin typeface="Arial" panose="020B0604020202020204" pitchFamily="34" charset="0"/>
              </a:rPr>
              <a:t> – memory cells (can be re-activated by MHC I + Peptide).</a:t>
            </a:r>
            <a:endParaRPr lang="en-US" sz="1738" baseline="-25000" dirty="0">
              <a:latin typeface="Arial" panose="020B0604020202020204" pitchFamily="34" charset="0"/>
            </a:endParaRPr>
          </a:p>
          <a:p>
            <a:pPr marL="486883" indent="-486883">
              <a:buFont typeface="+mj-lt"/>
              <a:buAutoNum type="alphaLcParenR"/>
            </a:pPr>
            <a:r>
              <a:rPr lang="en-US" sz="1738" dirty="0">
                <a:latin typeface="Arial" panose="020B0604020202020204" pitchFamily="34" charset="0"/>
              </a:rPr>
              <a:t>B-cell response can occur due to antigens that are sent to the surface of the cell, generating B- and T</a:t>
            </a:r>
            <a:r>
              <a:rPr lang="en-US" sz="1738" baseline="-25000" dirty="0">
                <a:latin typeface="Arial" panose="020B0604020202020204" pitchFamily="34" charset="0"/>
              </a:rPr>
              <a:t>H</a:t>
            </a:r>
            <a:r>
              <a:rPr lang="en-US" sz="1738" dirty="0">
                <a:latin typeface="Arial" panose="020B0604020202020204" pitchFamily="34" charset="0"/>
              </a:rPr>
              <a:t>-memory cells.</a:t>
            </a:r>
          </a:p>
        </p:txBody>
      </p:sp>
      <p:sp>
        <p:nvSpPr>
          <p:cNvPr id="19" name="TextBox 18">
            <a:extLst>
              <a:ext uri="{FF2B5EF4-FFF2-40B4-BE49-F238E27FC236}">
                <a16:creationId xmlns:a16="http://schemas.microsoft.com/office/drawing/2014/main" id="{F9D34CA2-650C-4833-9D08-2490611D2EC6}"/>
              </a:ext>
            </a:extLst>
          </p:cNvPr>
          <p:cNvSpPr txBox="1"/>
          <p:nvPr/>
        </p:nvSpPr>
        <p:spPr>
          <a:xfrm>
            <a:off x="9806295" y="133022"/>
            <a:ext cx="2419252" cy="408125"/>
          </a:xfrm>
          <a:prstGeom prst="rect">
            <a:avLst/>
          </a:prstGeom>
          <a:noFill/>
        </p:spPr>
        <p:txBody>
          <a:bodyPr wrap="none" rtlCol="0">
            <a:spAutoFit/>
          </a:bodyPr>
          <a:lstStyle/>
          <a:p>
            <a:r>
              <a:rPr lang="en-US" sz="2052" dirty="0">
                <a:latin typeface="Arial" panose="020B0604020202020204" pitchFamily="34" charset="0"/>
              </a:rPr>
              <a:t>AstraZeneca Covid</a:t>
            </a:r>
          </a:p>
        </p:txBody>
      </p:sp>
      <p:sp>
        <p:nvSpPr>
          <p:cNvPr id="5" name="Date Placeholder 4">
            <a:extLst>
              <a:ext uri="{FF2B5EF4-FFF2-40B4-BE49-F238E27FC236}">
                <a16:creationId xmlns:a16="http://schemas.microsoft.com/office/drawing/2014/main" id="{49B81054-659B-E6BB-C7F2-D01907ECF8E1}"/>
              </a:ext>
            </a:extLst>
          </p:cNvPr>
          <p:cNvSpPr>
            <a:spLocks noGrp="1"/>
          </p:cNvSpPr>
          <p:nvPr>
            <p:ph type="dt" sz="half" idx="10"/>
          </p:nvPr>
        </p:nvSpPr>
        <p:spPr/>
        <p:txBody>
          <a:bodyPr/>
          <a:lstStyle/>
          <a:p>
            <a:fld id="{5A203194-90B6-4251-9301-6D95A6BC8BE3}" type="datetime1">
              <a:rPr lang="en-US" smtClean="0"/>
              <a:t>9/7/2024</a:t>
            </a:fld>
            <a:endParaRPr lang="en-US"/>
          </a:p>
        </p:txBody>
      </p:sp>
      <p:sp>
        <p:nvSpPr>
          <p:cNvPr id="6" name="Footer Placeholder 5">
            <a:extLst>
              <a:ext uri="{FF2B5EF4-FFF2-40B4-BE49-F238E27FC236}">
                <a16:creationId xmlns:a16="http://schemas.microsoft.com/office/drawing/2014/main" id="{332EA1F4-237B-FD6E-6D76-3561D4156C5B}"/>
              </a:ext>
            </a:extLst>
          </p:cNvPr>
          <p:cNvSpPr>
            <a:spLocks noGrp="1"/>
          </p:cNvSpPr>
          <p:nvPr>
            <p:ph type="ftr" sz="quarter" idx="11"/>
          </p:nvPr>
        </p:nvSpPr>
        <p:spPr/>
        <p:txBody>
          <a:bodyPr/>
          <a:lstStyle/>
          <a:p>
            <a:r>
              <a:rPr lang="en-US"/>
              <a:t>Drugs and Disease F2024 - Lecture 4</a:t>
            </a:r>
          </a:p>
        </p:txBody>
      </p:sp>
      <p:sp>
        <p:nvSpPr>
          <p:cNvPr id="7" name="Slide Number Placeholder 6">
            <a:extLst>
              <a:ext uri="{FF2B5EF4-FFF2-40B4-BE49-F238E27FC236}">
                <a16:creationId xmlns:a16="http://schemas.microsoft.com/office/drawing/2014/main" id="{1AC2821C-929F-81B9-2E95-F556AA7026F8}"/>
              </a:ext>
            </a:extLst>
          </p:cNvPr>
          <p:cNvSpPr>
            <a:spLocks noGrp="1"/>
          </p:cNvSpPr>
          <p:nvPr>
            <p:ph type="sldNum" sz="quarter" idx="12"/>
          </p:nvPr>
        </p:nvSpPr>
        <p:spPr/>
        <p:txBody>
          <a:bodyPr/>
          <a:lstStyle/>
          <a:p>
            <a:fld id="{DC3BB032-4020-48F4-953B-341806DC4A2B}" type="slidenum">
              <a:rPr lang="en-US" smtClean="0"/>
              <a:t>61</a:t>
            </a:fld>
            <a:endParaRPr lang="en-US"/>
          </a:p>
        </p:txBody>
      </p:sp>
    </p:spTree>
    <p:extLst>
      <p:ext uri="{BB962C8B-B14F-4D97-AF65-F5344CB8AC3E}">
        <p14:creationId xmlns:p14="http://schemas.microsoft.com/office/powerpoint/2010/main" val="2932649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42CA70B-D23B-0960-5EA7-FBB291AFD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4" r="3992" b="19634"/>
          <a:stretch/>
        </p:blipFill>
        <p:spPr>
          <a:xfrm>
            <a:off x="204472" y="666457"/>
            <a:ext cx="5752988" cy="6144585"/>
          </a:xfrm>
          <a:prstGeom prst="rect">
            <a:avLst/>
          </a:prstGeom>
        </p:spPr>
      </p:pic>
      <p:pic>
        <p:nvPicPr>
          <p:cNvPr id="4" name="Picture 3" descr="Diagram, schematic&#10;&#10;Description automatically generated">
            <a:extLst>
              <a:ext uri="{FF2B5EF4-FFF2-40B4-BE49-F238E27FC236}">
                <a16:creationId xmlns:a16="http://schemas.microsoft.com/office/drawing/2014/main" id="{C6E68FFB-C03E-5D6C-4A89-F8AAB4956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085" y="3140523"/>
            <a:ext cx="7043499" cy="3761229"/>
          </a:xfrm>
          <a:prstGeom prst="rect">
            <a:avLst/>
          </a:prstGeom>
        </p:spPr>
      </p:pic>
      <p:pic>
        <p:nvPicPr>
          <p:cNvPr id="6" name="Picture 5" descr="A close up of a plant&#10;&#10;Description automatically generated with low confidence">
            <a:extLst>
              <a:ext uri="{FF2B5EF4-FFF2-40B4-BE49-F238E27FC236}">
                <a16:creationId xmlns:a16="http://schemas.microsoft.com/office/drawing/2014/main" id="{5B9D2BB5-89CE-0D30-7502-4CAB150B2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8975" y="853916"/>
            <a:ext cx="3413114" cy="2218524"/>
          </a:xfrm>
          <a:prstGeom prst="rect">
            <a:avLst/>
          </a:prstGeom>
        </p:spPr>
      </p:pic>
      <p:sp>
        <p:nvSpPr>
          <p:cNvPr id="7" name="TextBox 6">
            <a:extLst>
              <a:ext uri="{FF2B5EF4-FFF2-40B4-BE49-F238E27FC236}">
                <a16:creationId xmlns:a16="http://schemas.microsoft.com/office/drawing/2014/main" id="{94325AD1-614C-01C1-48F1-2D4DF93B1F31}"/>
              </a:ext>
            </a:extLst>
          </p:cNvPr>
          <p:cNvSpPr txBox="1"/>
          <p:nvPr/>
        </p:nvSpPr>
        <p:spPr>
          <a:xfrm>
            <a:off x="3538028" y="151194"/>
            <a:ext cx="6458499" cy="551241"/>
          </a:xfrm>
          <a:prstGeom prst="rect">
            <a:avLst/>
          </a:prstGeom>
          <a:noFill/>
        </p:spPr>
        <p:txBody>
          <a:bodyPr wrap="none" rtlCol="0">
            <a:spAutoFit/>
          </a:bodyPr>
          <a:lstStyle/>
          <a:p>
            <a:r>
              <a:rPr lang="en-US" sz="2982" dirty="0">
                <a:latin typeface="Arial" panose="020B0604020202020204" pitchFamily="34" charset="0"/>
              </a:rPr>
              <a:t>Why Are There No Vaccines for HIV?</a:t>
            </a:r>
          </a:p>
        </p:txBody>
      </p:sp>
      <p:sp>
        <p:nvSpPr>
          <p:cNvPr id="3" name="Date Placeholder 2">
            <a:extLst>
              <a:ext uri="{FF2B5EF4-FFF2-40B4-BE49-F238E27FC236}">
                <a16:creationId xmlns:a16="http://schemas.microsoft.com/office/drawing/2014/main" id="{06A3FE7F-D0AD-A23C-9492-A8E4FE5C8654}"/>
              </a:ext>
            </a:extLst>
          </p:cNvPr>
          <p:cNvSpPr>
            <a:spLocks noGrp="1"/>
          </p:cNvSpPr>
          <p:nvPr>
            <p:ph type="dt" sz="half" idx="10"/>
          </p:nvPr>
        </p:nvSpPr>
        <p:spPr/>
        <p:txBody>
          <a:bodyPr/>
          <a:lstStyle/>
          <a:p>
            <a:fld id="{F1FCFABD-DFA9-43B2-8C11-CA18914B3802}" type="datetime1">
              <a:rPr lang="en-US" smtClean="0"/>
              <a:t>9/7/2024</a:t>
            </a:fld>
            <a:endParaRPr lang="en-US"/>
          </a:p>
        </p:txBody>
      </p:sp>
      <p:sp>
        <p:nvSpPr>
          <p:cNvPr id="5" name="Footer Placeholder 4">
            <a:extLst>
              <a:ext uri="{FF2B5EF4-FFF2-40B4-BE49-F238E27FC236}">
                <a16:creationId xmlns:a16="http://schemas.microsoft.com/office/drawing/2014/main" id="{014A7532-9D7D-3955-6A71-B01CA08C2ED2}"/>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5E9C7BDF-3493-67D2-B899-72BB316E1FC9}"/>
              </a:ext>
            </a:extLst>
          </p:cNvPr>
          <p:cNvSpPr>
            <a:spLocks noGrp="1"/>
          </p:cNvSpPr>
          <p:nvPr>
            <p:ph type="sldNum" sz="quarter" idx="12"/>
          </p:nvPr>
        </p:nvSpPr>
        <p:spPr/>
        <p:txBody>
          <a:bodyPr/>
          <a:lstStyle/>
          <a:p>
            <a:fld id="{DC3BB032-4020-48F4-953B-341806DC4A2B}" type="slidenum">
              <a:rPr lang="en-US" smtClean="0"/>
              <a:t>62</a:t>
            </a:fld>
            <a:endParaRPr lang="en-US"/>
          </a:p>
        </p:txBody>
      </p:sp>
    </p:spTree>
    <p:extLst>
      <p:ext uri="{BB962C8B-B14F-4D97-AF65-F5344CB8AC3E}">
        <p14:creationId xmlns:p14="http://schemas.microsoft.com/office/powerpoint/2010/main" val="3049037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17391" y="225310"/>
            <a:ext cx="7407797" cy="616772"/>
          </a:xfrm>
          <a:prstGeom prst="rect">
            <a:avLst/>
          </a:prstGeom>
          <a:noFill/>
        </p:spPr>
        <p:txBody>
          <a:bodyPr wrap="none" rtlCol="0">
            <a:spAutoFit/>
          </a:bodyPr>
          <a:lstStyle/>
          <a:p>
            <a:r>
              <a:rPr lang="en-US" sz="3408"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37441" y="848080"/>
            <a:ext cx="12280911" cy="2585323"/>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What are the two major branches of the immune system?  Why are both important?</a:t>
            </a:r>
          </a:p>
          <a:p>
            <a:pPr marL="365189" indent="-365189">
              <a:buFont typeface="+mj-lt"/>
              <a:buAutoNum type="arabicPeriod"/>
            </a:pPr>
            <a:r>
              <a:rPr lang="en-US" sz="1800" dirty="0">
                <a:latin typeface="Arial" panose="020B0604020202020204" pitchFamily="34" charset="0"/>
              </a:rPr>
              <a:t>What are the roles of different cell types in each system, e.g. what would happen if T</a:t>
            </a:r>
            <a:r>
              <a:rPr lang="en-US" sz="1800" baseline="-25000" dirty="0">
                <a:latin typeface="Arial" panose="020B0604020202020204" pitchFamily="34" charset="0"/>
              </a:rPr>
              <a:t>H</a:t>
            </a:r>
            <a:r>
              <a:rPr lang="en-US" sz="1800" dirty="0">
                <a:latin typeface="Arial" panose="020B0604020202020204" pitchFamily="34" charset="0"/>
              </a:rPr>
              <a:t>-cells disappeared?</a:t>
            </a:r>
          </a:p>
          <a:p>
            <a:pPr marL="365189" indent="-365189">
              <a:buFont typeface="+mj-lt"/>
              <a:buAutoNum type="arabicPeriod"/>
            </a:pPr>
            <a:r>
              <a:rPr lang="en-US" sz="1800" dirty="0">
                <a:latin typeface="Arial" panose="020B0604020202020204" pitchFamily="34" charset="0"/>
              </a:rPr>
              <a:t>What is the quaternary structure of an antibody? Can you sketch an antibody and indicate where the antigen binds?</a:t>
            </a:r>
          </a:p>
          <a:p>
            <a:pPr marL="365189" indent="-365189">
              <a:buFont typeface="+mj-lt"/>
              <a:buAutoNum type="arabicPeriod"/>
            </a:pPr>
            <a:r>
              <a:rPr lang="en-US" sz="1800" dirty="0">
                <a:latin typeface="Arial" panose="020B0604020202020204" pitchFamily="34" charset="0"/>
              </a:rPr>
              <a:t>What defines the specificity of antibodies?</a:t>
            </a:r>
          </a:p>
          <a:p>
            <a:pPr marL="365189" indent="-365189">
              <a:buFont typeface="+mj-lt"/>
              <a:buAutoNum type="arabicPeriod"/>
            </a:pPr>
            <a:r>
              <a:rPr lang="en-US" sz="1800" dirty="0">
                <a:latin typeface="Arial" panose="020B0604020202020204" pitchFamily="34" charset="0"/>
              </a:rPr>
              <a:t>What are the steps in the production of antibody genes, at the molecular level:</a:t>
            </a:r>
          </a:p>
          <a:p>
            <a:pPr marL="852107" lvl="1" indent="-365189">
              <a:buFont typeface="+mj-lt"/>
              <a:buAutoNum type="alphaLcParenR"/>
            </a:pPr>
            <a:r>
              <a:rPr lang="en-US" sz="1800" dirty="0">
                <a:latin typeface="Arial" panose="020B0604020202020204" pitchFamily="34" charset="0"/>
              </a:rPr>
              <a:t>How do DNA rearrangements produce functional heavy and light chain genes</a:t>
            </a:r>
          </a:p>
          <a:p>
            <a:pPr marL="852107" lvl="1" indent="-365189">
              <a:buFont typeface="+mj-lt"/>
              <a:buAutoNum type="alphaLcParenR"/>
            </a:pPr>
            <a:r>
              <a:rPr lang="en-US" sz="1800" dirty="0">
                <a:latin typeface="Arial" panose="020B0604020202020204" pitchFamily="34" charset="0"/>
              </a:rPr>
              <a:t>How are is the mature mRNA generated in B-cells and Plasma cells.</a:t>
            </a:r>
          </a:p>
          <a:p>
            <a:pPr marL="852107" lvl="1" indent="-365189">
              <a:buFont typeface="+mj-lt"/>
              <a:buAutoNum type="alphaLcParenR"/>
            </a:pPr>
            <a:r>
              <a:rPr lang="en-US" sz="1800" dirty="0">
                <a:latin typeface="Arial" panose="020B0604020202020204" pitchFamily="34" charset="0"/>
              </a:rPr>
              <a:t>What is the difference between the heavy chain export process for B-cells and plasma cells.</a:t>
            </a:r>
          </a:p>
          <a:p>
            <a:pPr marL="365189" indent="-365189">
              <a:buFont typeface="+mj-lt"/>
              <a:buAutoNum type="arabicPeriod"/>
            </a:pPr>
            <a:r>
              <a:rPr lang="en-US" sz="1800"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37441" y="3551237"/>
            <a:ext cx="12083872" cy="2308324"/>
          </a:xfrm>
          <a:prstGeom prst="rect">
            <a:avLst/>
          </a:prstGeom>
          <a:noFill/>
        </p:spPr>
        <p:txBody>
          <a:bodyPr wrap="square" rtlCol="0">
            <a:spAutoFit/>
          </a:bodyPr>
          <a:lstStyle/>
          <a:p>
            <a:pPr marL="365189" indent="-365189">
              <a:buFont typeface="+mj-lt"/>
              <a:buAutoNum type="arabicPeriod" startAt="7"/>
            </a:pPr>
            <a:r>
              <a:rPr lang="en-US" sz="1800" dirty="0">
                <a:latin typeface="Arial" panose="020B0604020202020204" pitchFamily="34" charset="0"/>
              </a:rPr>
              <a:t>How are virally infected cells and tumor cells recognized by Tc cells?</a:t>
            </a:r>
          </a:p>
          <a:p>
            <a:pPr marL="365189" indent="-365189">
              <a:buFont typeface="+mj-lt"/>
              <a:buAutoNum type="arabicPeriod" startAt="7"/>
            </a:pPr>
            <a:r>
              <a:rPr lang="en-US" sz="1800" dirty="0">
                <a:latin typeface="Arial" panose="020B0604020202020204" pitchFamily="34" charset="0"/>
              </a:rPr>
              <a:t>How does the Tc cell kill those cells?</a:t>
            </a:r>
          </a:p>
          <a:p>
            <a:pPr marL="365189" indent="-365189">
              <a:buFont typeface="+mj-lt"/>
              <a:buAutoNum type="arabicPeriod" startAt="7"/>
            </a:pPr>
            <a:r>
              <a:rPr lang="en-US" sz="1800" dirty="0">
                <a:latin typeface="Arial" panose="020B0604020202020204" pitchFamily="34" charset="0"/>
              </a:rPr>
              <a:t>What evasion mechanisms are used by cancer cells and how have these been addressed by antibody therapy?</a:t>
            </a:r>
          </a:p>
          <a:p>
            <a:pPr marL="365189" indent="-365189">
              <a:buFont typeface="+mj-lt"/>
              <a:buAutoNum type="arabicPeriod" startAt="7"/>
            </a:pPr>
            <a:endParaRPr lang="en-US" sz="1800" dirty="0">
              <a:latin typeface="Arial" panose="020B0604020202020204" pitchFamily="34" charset="0"/>
            </a:endParaRPr>
          </a:p>
          <a:p>
            <a:pPr marL="365189" indent="-365189">
              <a:buFont typeface="+mj-lt"/>
              <a:buAutoNum type="arabicPeriod" startAt="7"/>
            </a:pPr>
            <a:r>
              <a:rPr lang="en-US" sz="1800" dirty="0">
                <a:latin typeface="Arial" panose="020B0604020202020204" pitchFamily="34" charset="0"/>
              </a:rPr>
              <a:t>What was the origin of the idea for vaccination?</a:t>
            </a:r>
          </a:p>
          <a:p>
            <a:pPr marL="365189" indent="-365189">
              <a:buFont typeface="+mj-lt"/>
              <a:buAutoNum type="arabicPeriod" startAt="7"/>
            </a:pPr>
            <a:r>
              <a:rPr lang="en-US" sz="1800" dirty="0">
                <a:latin typeface="Arial" panose="020B0604020202020204" pitchFamily="34" charset="0"/>
              </a:rPr>
              <a:t>What was one of the first “safe” vaccines? What disease has now been eradicated due to this vaccine?</a:t>
            </a:r>
          </a:p>
          <a:p>
            <a:pPr marL="365189" indent="-365189">
              <a:buFont typeface="+mj-lt"/>
              <a:buAutoNum type="arabicPeriod" startAt="7"/>
            </a:pPr>
            <a:r>
              <a:rPr lang="en-US" sz="1800" dirty="0">
                <a:latin typeface="Arial" panose="020B0604020202020204" pitchFamily="34" charset="0"/>
              </a:rPr>
              <a:t>Can you describe one way to generate a vaccine for a pathogen?  Do you know the pros and cons for that method?</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65B2A87C-FE89-4583-9D81-A790584628F9}" type="datetime1">
              <a:rPr lang="en-US" smtClean="0"/>
              <a:t>9/7/2024</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63</a:t>
            </a:fld>
            <a:endParaRPr lang="en-US"/>
          </a:p>
        </p:txBody>
      </p:sp>
    </p:spTree>
    <p:extLst>
      <p:ext uri="{BB962C8B-B14F-4D97-AF65-F5344CB8AC3E}">
        <p14:creationId xmlns:p14="http://schemas.microsoft.com/office/powerpoint/2010/main" val="291269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AB04FF4-7F95-FCA9-B43D-C04F95F6F082}"/>
              </a:ext>
            </a:extLst>
          </p:cNvPr>
          <p:cNvSpPr/>
          <p:nvPr/>
        </p:nvSpPr>
        <p:spPr>
          <a:xfrm>
            <a:off x="9006681" y="5539279"/>
            <a:ext cx="228594" cy="1936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193199" y="4403981"/>
            <a:ext cx="6043863" cy="923330"/>
          </a:xfrm>
          <a:prstGeom prst="rect">
            <a:avLst/>
          </a:prstGeom>
          <a:noFill/>
        </p:spPr>
        <p:txBody>
          <a:bodyPr wrap="square" rtlCol="0">
            <a:spAutoFit/>
          </a:bodyPr>
          <a:lstStyle/>
          <a:p>
            <a:pPr>
              <a:spcBef>
                <a:spcPts val="579"/>
              </a:spcBef>
            </a:pPr>
            <a:r>
              <a:rPr lang="en-US" sz="1800" b="1" dirty="0">
                <a:latin typeface="Arial" panose="020B0604020202020204" pitchFamily="34" charset="0"/>
                <a:cs typeface="Arial" panose="020B0604020202020204" pitchFamily="34" charset="0"/>
              </a:rPr>
              <a:t>1. </a:t>
            </a:r>
            <a:r>
              <a:rPr lang="en-US" sz="1800" dirty="0">
                <a:latin typeface="Arial" panose="020B0604020202020204" pitchFamily="34" charset="0"/>
                <a:cs typeface="Arial" panose="020B0604020202020204" pitchFamily="34" charset="0"/>
              </a:rPr>
              <a:t>Start sequencing at known location with primer that anneals at a </a:t>
            </a:r>
            <a:r>
              <a:rPr lang="en-US" sz="1800" b="1" i="1" dirty="0">
                <a:latin typeface="Arial" panose="020B0604020202020204" pitchFamily="34" charset="0"/>
                <a:cs typeface="Arial" panose="020B0604020202020204" pitchFamily="34" charset="0"/>
              </a:rPr>
              <a:t>unique</a:t>
            </a:r>
            <a:r>
              <a:rPr lang="en-US" sz="1800" dirty="0">
                <a:latin typeface="Arial" panose="020B0604020202020204" pitchFamily="34" charset="0"/>
                <a:cs typeface="Arial" panose="020B0604020202020204" pitchFamily="34" charset="0"/>
              </a:rPr>
              <a:t> location on the plasmid, “upstream” from the region to be sequenced.</a:t>
            </a:r>
          </a:p>
        </p:txBody>
      </p:sp>
      <p:sp>
        <p:nvSpPr>
          <p:cNvPr id="2" name="TextBox 1">
            <a:extLst>
              <a:ext uri="{FF2B5EF4-FFF2-40B4-BE49-F238E27FC236}">
                <a16:creationId xmlns:a16="http://schemas.microsoft.com/office/drawing/2014/main" id="{B3685E55-A069-A41D-CE6F-F38FD647E7FB}"/>
              </a:ext>
            </a:extLst>
          </p:cNvPr>
          <p:cNvSpPr txBox="1"/>
          <p:nvPr/>
        </p:nvSpPr>
        <p:spPr>
          <a:xfrm>
            <a:off x="228085" y="487813"/>
            <a:ext cx="4765898" cy="397031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DNA to be sequenced is inserted into a circular piece of double stranded DNA called a plasmid. The DNA sequence of the plasmid is known.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insertion is often accomplished using restriction enzymes that generate single stranded overhangs that allow DNA molecules to be efficiently joined.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Restriction sites can be added to any DNA fragment using a number of techniques: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Addition of a short linker (same site on both ends)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PCR (different sites on each end)</a:t>
            </a:r>
          </a:p>
        </p:txBody>
      </p:sp>
      <p:graphicFrame>
        <p:nvGraphicFramePr>
          <p:cNvPr id="3" name="Object 2">
            <a:extLst>
              <a:ext uri="{FF2B5EF4-FFF2-40B4-BE49-F238E27FC236}">
                <a16:creationId xmlns:a16="http://schemas.microsoft.com/office/drawing/2014/main" id="{05DA2D37-108D-C1FB-9F80-2269DE0C1A54}"/>
              </a:ext>
            </a:extLst>
          </p:cNvPr>
          <p:cNvGraphicFramePr>
            <a:graphicFrameLocks noChangeAspect="1"/>
          </p:cNvGraphicFramePr>
          <p:nvPr>
            <p:extLst>
              <p:ext uri="{D42A27DB-BD31-4B8C-83A1-F6EECF244321}">
                <p14:modId xmlns:p14="http://schemas.microsoft.com/office/powerpoint/2010/main" val="3826580263"/>
              </p:ext>
            </p:extLst>
          </p:nvPr>
        </p:nvGraphicFramePr>
        <p:xfrm>
          <a:off x="5070178" y="517738"/>
          <a:ext cx="3427981" cy="3228460"/>
        </p:xfrm>
        <a:graphic>
          <a:graphicData uri="http://schemas.openxmlformats.org/presentationml/2006/ole">
            <mc:AlternateContent xmlns:mc="http://schemas.openxmlformats.org/markup-compatibility/2006">
              <mc:Choice xmlns:v="urn:schemas-microsoft-com:vml" Requires="v">
                <p:oleObj name="MDLDrawObject Class" r:id="rId3" imgW="6438086" imgH="6029128" progId="MDLDrawOLE.MDLDrawObject.1">
                  <p:embed/>
                </p:oleObj>
              </mc:Choice>
              <mc:Fallback>
                <p:oleObj name="MDLDrawObject Class" r:id="rId3" imgW="6438086" imgH="6029128" progId="MDLDrawOLE.MDLDrawObject.1">
                  <p:embed/>
                  <p:pic>
                    <p:nvPicPr>
                      <p:cNvPr id="13" name="Object 12">
                        <a:extLst>
                          <a:ext uri="{FF2B5EF4-FFF2-40B4-BE49-F238E27FC236}">
                            <a16:creationId xmlns:a16="http://schemas.microsoft.com/office/drawing/2014/main" id="{7F7FC06E-2ABD-FB24-910F-C2EEAE6A0FA1}"/>
                          </a:ext>
                        </a:extLst>
                      </p:cNvPr>
                      <p:cNvPicPr>
                        <a:picLocks noChangeAspect="1" noChangeArrowheads="1"/>
                      </p:cNvPicPr>
                      <p:nvPr/>
                    </p:nvPicPr>
                    <p:blipFill>
                      <a:blip r:embed="rId4"/>
                      <a:srcRect/>
                      <a:stretch>
                        <a:fillRect/>
                      </a:stretch>
                    </p:blipFill>
                    <p:spPr bwMode="auto">
                      <a:xfrm>
                        <a:off x="5070178" y="517738"/>
                        <a:ext cx="3427981" cy="3228460"/>
                      </a:xfrm>
                      <a:prstGeom prst="rect">
                        <a:avLst/>
                      </a:prstGeom>
                      <a:noFill/>
                    </p:spPr>
                  </p:pic>
                </p:oleObj>
              </mc:Fallback>
            </mc:AlternateContent>
          </a:graphicData>
        </a:graphic>
      </p:graphicFrame>
      <p:grpSp>
        <p:nvGrpSpPr>
          <p:cNvPr id="35" name="Group 34">
            <a:extLst>
              <a:ext uri="{FF2B5EF4-FFF2-40B4-BE49-F238E27FC236}">
                <a16:creationId xmlns:a16="http://schemas.microsoft.com/office/drawing/2014/main" id="{ADDFF799-8B1C-07AF-436D-4D86916C8D06}"/>
              </a:ext>
            </a:extLst>
          </p:cNvPr>
          <p:cNvGrpSpPr/>
          <p:nvPr/>
        </p:nvGrpSpPr>
        <p:grpSpPr>
          <a:xfrm>
            <a:off x="7064253" y="3222036"/>
            <a:ext cx="5508865" cy="3519092"/>
            <a:chOff x="6536240" y="3206050"/>
            <a:chExt cx="5508865" cy="3519092"/>
          </a:xfrm>
        </p:grpSpPr>
        <p:grpSp>
          <p:nvGrpSpPr>
            <p:cNvPr id="30" name="Group 29">
              <a:extLst>
                <a:ext uri="{FF2B5EF4-FFF2-40B4-BE49-F238E27FC236}">
                  <a16:creationId xmlns:a16="http://schemas.microsoft.com/office/drawing/2014/main" id="{39CB44C2-A38E-B2BC-61E3-3D203C3FADA6}"/>
                </a:ext>
              </a:extLst>
            </p:cNvPr>
            <p:cNvGrpSpPr/>
            <p:nvPr/>
          </p:nvGrpSpPr>
          <p:grpSpPr>
            <a:xfrm>
              <a:off x="6536240" y="3206050"/>
              <a:ext cx="5508865" cy="3519092"/>
              <a:chOff x="6310951" y="481514"/>
              <a:chExt cx="5508865" cy="3519092"/>
            </a:xfrm>
          </p:grpSpPr>
          <p:grpSp>
            <p:nvGrpSpPr>
              <p:cNvPr id="22" name="Group 21">
                <a:extLst>
                  <a:ext uri="{FF2B5EF4-FFF2-40B4-BE49-F238E27FC236}">
                    <a16:creationId xmlns:a16="http://schemas.microsoft.com/office/drawing/2014/main" id="{31E5E56A-3ED8-B69F-4154-EFBA76527653}"/>
                  </a:ext>
                </a:extLst>
              </p:cNvPr>
              <p:cNvGrpSpPr/>
              <p:nvPr/>
            </p:nvGrpSpPr>
            <p:grpSpPr>
              <a:xfrm>
                <a:off x="6310951" y="481514"/>
                <a:ext cx="5443906" cy="3519092"/>
                <a:chOff x="-130879" y="2638655"/>
                <a:chExt cx="5443906" cy="3519092"/>
              </a:xfrm>
            </p:grpSpPr>
            <p:sp>
              <p:nvSpPr>
                <p:cNvPr id="10" name="TextBox 9">
                  <a:extLst>
                    <a:ext uri="{FF2B5EF4-FFF2-40B4-BE49-F238E27FC236}">
                      <a16:creationId xmlns:a16="http://schemas.microsoft.com/office/drawing/2014/main" id="{AAA150E2-BFD1-FB89-8C90-845794030CCE}"/>
                    </a:ext>
                  </a:extLst>
                </p:cNvPr>
                <p:cNvSpPr txBox="1"/>
                <p:nvPr/>
              </p:nvSpPr>
              <p:spPr>
                <a:xfrm>
                  <a:off x="240760" y="4086691"/>
                  <a:ext cx="4689859"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242982DB-9025-BEF5-41DC-854DC508B8F9}"/>
                    </a:ext>
                  </a:extLst>
                </p:cNvPr>
                <p:cNvSpPr txBox="1"/>
                <p:nvPr/>
              </p:nvSpPr>
              <p:spPr>
                <a:xfrm>
                  <a:off x="1045325" y="4957477"/>
                  <a:ext cx="3752090"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035A3C08-62F2-E15E-E4C1-56735C093582}"/>
                    </a:ext>
                  </a:extLst>
                </p:cNvPr>
                <p:cNvSpPr txBox="1"/>
                <p:nvPr/>
              </p:nvSpPr>
              <p:spPr>
                <a:xfrm>
                  <a:off x="1038284" y="5696082"/>
                  <a:ext cx="3637913"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17" name="Straight Arrow Connector 16">
                  <a:extLst>
                    <a:ext uri="{FF2B5EF4-FFF2-40B4-BE49-F238E27FC236}">
                      <a16:creationId xmlns:a16="http://schemas.microsoft.com/office/drawing/2014/main" id="{45A92761-7AD8-B478-1C23-1AAEC33D45D6}"/>
                    </a:ext>
                  </a:extLst>
                </p:cNvPr>
                <p:cNvCxnSpPr/>
                <p:nvPr/>
              </p:nvCxnSpPr>
              <p:spPr>
                <a:xfrm>
                  <a:off x="3136361" y="4680415"/>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7BB8D5-0454-45EB-9556-291815A4579F}"/>
                    </a:ext>
                  </a:extLst>
                </p:cNvPr>
                <p:cNvSpPr txBox="1"/>
                <p:nvPr/>
              </p:nvSpPr>
              <p:spPr>
                <a:xfrm>
                  <a:off x="4478549" y="5180002"/>
                  <a:ext cx="834478" cy="727635"/>
                </a:xfrm>
                <a:prstGeom prst="rect">
                  <a:avLst/>
                </a:prstGeom>
                <a:noFill/>
              </p:spPr>
              <p:txBody>
                <a:bodyPr wrap="square" rtlCol="0">
                  <a:spAutoFit/>
                </a:bodyPr>
                <a:lstStyle/>
                <a:p>
                  <a:r>
                    <a:rPr lang="en-US" sz="2064" dirty="0"/>
                    <a:t>DNA Ligase</a:t>
                  </a:r>
                </a:p>
              </p:txBody>
            </p:sp>
            <p:sp>
              <p:nvSpPr>
                <p:cNvPr id="20" name="TextBox 19">
                  <a:extLst>
                    <a:ext uri="{FF2B5EF4-FFF2-40B4-BE49-F238E27FC236}">
                      <a16:creationId xmlns:a16="http://schemas.microsoft.com/office/drawing/2014/main" id="{CBE5A604-FB81-678D-D642-ECD6C583FBE6}"/>
                    </a:ext>
                  </a:extLst>
                </p:cNvPr>
                <p:cNvSpPr txBox="1"/>
                <p:nvPr/>
              </p:nvSpPr>
              <p:spPr>
                <a:xfrm>
                  <a:off x="1854083" y="2638655"/>
                  <a:ext cx="3115243"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56958E0-0F48-E361-A0DB-BF1DD9F04353}"/>
                    </a:ext>
                  </a:extLst>
                </p:cNvPr>
                <p:cNvSpPr txBox="1"/>
                <p:nvPr/>
              </p:nvSpPr>
              <p:spPr>
                <a:xfrm>
                  <a:off x="-130879" y="3448525"/>
                  <a:ext cx="4928295"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grpSp>
          <p:sp>
            <p:nvSpPr>
              <p:cNvPr id="25" name="TextBox 24">
                <a:extLst>
                  <a:ext uri="{FF2B5EF4-FFF2-40B4-BE49-F238E27FC236}">
                    <a16:creationId xmlns:a16="http://schemas.microsoft.com/office/drawing/2014/main" id="{518F3350-7B87-CDF5-BBAC-7105F1E95C97}"/>
                  </a:ext>
                </a:extLst>
              </p:cNvPr>
              <p:cNvSpPr txBox="1"/>
              <p:nvPr/>
            </p:nvSpPr>
            <p:spPr>
              <a:xfrm>
                <a:off x="10609228" y="991309"/>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Sticky end</a:t>
                </a:r>
              </a:p>
            </p:txBody>
          </p:sp>
          <p:cxnSp>
            <p:nvCxnSpPr>
              <p:cNvPr id="29" name="Straight Arrow Connector 28">
                <a:extLst>
                  <a:ext uri="{FF2B5EF4-FFF2-40B4-BE49-F238E27FC236}">
                    <a16:creationId xmlns:a16="http://schemas.microsoft.com/office/drawing/2014/main" id="{9EB50DA9-B0C1-9867-7DA8-427FB992DD1C}"/>
                  </a:ext>
                </a:extLst>
              </p:cNvPr>
              <p:cNvCxnSpPr>
                <a:cxnSpLocks/>
              </p:cNvCxnSpPr>
              <p:nvPr/>
            </p:nvCxnSpPr>
            <p:spPr>
              <a:xfrm flipH="1">
                <a:off x="10073481" y="1227315"/>
                <a:ext cx="535747" cy="10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8C39FE3-5CF5-C6B3-391C-FBF3E68BC785}"/>
                </a:ext>
              </a:extLst>
            </p:cNvPr>
            <p:cNvCxnSpPr>
              <a:cxnSpLocks/>
            </p:cNvCxnSpPr>
            <p:nvPr/>
          </p:nvCxnSpPr>
          <p:spPr>
            <a:xfrm>
              <a:off x="9006681" y="3699580"/>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DD05049-13CD-4718-0414-CA02307A21C3}"/>
                </a:ext>
              </a:extLst>
            </p:cNvPr>
            <p:cNvSpPr/>
            <p:nvPr/>
          </p:nvSpPr>
          <p:spPr>
            <a:xfrm>
              <a:off x="9460580" y="4055701"/>
              <a:ext cx="685800" cy="1710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ate Placeholder 25">
            <a:extLst>
              <a:ext uri="{FF2B5EF4-FFF2-40B4-BE49-F238E27FC236}">
                <a16:creationId xmlns:a16="http://schemas.microsoft.com/office/drawing/2014/main" id="{05B2695C-7F6C-B1CA-AB52-321056B9E2CA}"/>
              </a:ext>
            </a:extLst>
          </p:cNvPr>
          <p:cNvSpPr>
            <a:spLocks noGrp="1"/>
          </p:cNvSpPr>
          <p:nvPr>
            <p:ph type="dt" sz="half" idx="10"/>
          </p:nvPr>
        </p:nvSpPr>
        <p:spPr/>
        <p:txBody>
          <a:bodyPr/>
          <a:lstStyle/>
          <a:p>
            <a:fld id="{6A4DDC8B-2EF6-4F91-8610-6EE4391385F1}" type="datetime1">
              <a:rPr lang="en-US" smtClean="0"/>
              <a:t>9/7/2024</a:t>
            </a:fld>
            <a:endParaRPr lang="en-US" dirty="0"/>
          </a:p>
        </p:txBody>
      </p:sp>
      <p:sp>
        <p:nvSpPr>
          <p:cNvPr id="31" name="Footer Placeholder 30">
            <a:extLst>
              <a:ext uri="{FF2B5EF4-FFF2-40B4-BE49-F238E27FC236}">
                <a16:creationId xmlns:a16="http://schemas.microsoft.com/office/drawing/2014/main" id="{1E54C687-44CB-4D29-BF89-28CAA1D4F202}"/>
              </a:ext>
            </a:extLst>
          </p:cNvPr>
          <p:cNvSpPr>
            <a:spLocks noGrp="1"/>
          </p:cNvSpPr>
          <p:nvPr>
            <p:ph type="ftr" sz="quarter" idx="11"/>
          </p:nvPr>
        </p:nvSpPr>
        <p:spPr/>
        <p:txBody>
          <a:bodyPr/>
          <a:lstStyle/>
          <a:p>
            <a:r>
              <a:rPr lang="en-US"/>
              <a:t>Drugs and Disease F2024 - Lecture 4</a:t>
            </a:r>
          </a:p>
        </p:txBody>
      </p:sp>
      <p:sp>
        <p:nvSpPr>
          <p:cNvPr id="33" name="Slide Number Placeholder 32">
            <a:extLst>
              <a:ext uri="{FF2B5EF4-FFF2-40B4-BE49-F238E27FC236}">
                <a16:creationId xmlns:a16="http://schemas.microsoft.com/office/drawing/2014/main" id="{0E78AF01-6FBB-131C-B386-2D2BE63468D9}"/>
              </a:ext>
            </a:extLst>
          </p:cNvPr>
          <p:cNvSpPr>
            <a:spLocks noGrp="1"/>
          </p:cNvSpPr>
          <p:nvPr>
            <p:ph type="sldNum" sz="quarter" idx="12"/>
          </p:nvPr>
        </p:nvSpPr>
        <p:spPr/>
        <p:txBody>
          <a:bodyPr/>
          <a:lstStyle/>
          <a:p>
            <a:fld id="{DC3BB032-4020-48F4-953B-341806DC4A2B}" type="slidenum">
              <a:rPr lang="en-US" smtClean="0"/>
              <a:t>7</a:t>
            </a:fld>
            <a:endParaRPr lang="en-US"/>
          </a:p>
        </p:txBody>
      </p:sp>
      <p:sp>
        <p:nvSpPr>
          <p:cNvPr id="7" name="TextBox 6">
            <a:extLst>
              <a:ext uri="{FF2B5EF4-FFF2-40B4-BE49-F238E27FC236}">
                <a16:creationId xmlns:a16="http://schemas.microsoft.com/office/drawing/2014/main" id="{2D2A1F42-3221-24A5-277C-0AC682B9E7CE}"/>
              </a:ext>
            </a:extLst>
          </p:cNvPr>
          <p:cNvSpPr txBox="1"/>
          <p:nvPr/>
        </p:nvSpPr>
        <p:spPr>
          <a:xfrm>
            <a:off x="8867324" y="429536"/>
            <a:ext cx="4197942" cy="2585323"/>
          </a:xfrm>
          <a:prstGeom prst="rect">
            <a:avLst/>
          </a:prstGeom>
          <a:noFill/>
        </p:spPr>
        <p:txBody>
          <a:bodyPr wrap="square" rtlCol="0">
            <a:spAutoFit/>
          </a:bodyPr>
          <a:lstStyle/>
          <a:p>
            <a:r>
              <a:rPr lang="en-US" sz="1800" b="1" dirty="0">
                <a:latin typeface="Arial" panose="020B0604020202020204" pitchFamily="34" charset="0"/>
              </a:rPr>
              <a:t>Restriction Enzymes</a:t>
            </a:r>
          </a:p>
          <a:p>
            <a:pPr marL="285750" indent="-285750">
              <a:buFont typeface="Arial" panose="020B0604020202020204" pitchFamily="34" charset="0"/>
              <a:buChar char="•"/>
            </a:pPr>
            <a:r>
              <a:rPr lang="en-US" sz="1800" dirty="0">
                <a:latin typeface="Arial" panose="020B0604020202020204" pitchFamily="34" charset="0"/>
              </a:rPr>
              <a:t>Recognize a specific sequence in the DNA</a:t>
            </a:r>
          </a:p>
          <a:p>
            <a:pPr marL="285750" indent="-285750">
              <a:buFont typeface="Arial" panose="020B0604020202020204" pitchFamily="34" charset="0"/>
              <a:buChar char="•"/>
            </a:pPr>
            <a:r>
              <a:rPr lang="en-US" sz="1800" dirty="0">
                <a:latin typeface="Arial" panose="020B0604020202020204" pitchFamily="34" charset="0"/>
              </a:rPr>
              <a:t>Sequence has 2-fold symmetry – same on the top and bottom strand</a:t>
            </a:r>
          </a:p>
          <a:p>
            <a:pPr marL="285750" indent="-285750">
              <a:buFont typeface="Arial" panose="020B0604020202020204" pitchFamily="34" charset="0"/>
              <a:buChar char="•"/>
            </a:pPr>
            <a:r>
              <a:rPr lang="en-US" sz="1800" dirty="0">
                <a:latin typeface="Arial" panose="020B0604020202020204" pitchFamily="34" charset="0"/>
              </a:rPr>
              <a:t>Cuts both strands, most generate single-stranded DNA (sticky ends).</a:t>
            </a:r>
          </a:p>
          <a:p>
            <a:pPr marL="285750" indent="-285750">
              <a:buFont typeface="Arial" panose="020B0604020202020204" pitchFamily="34" charset="0"/>
              <a:buChar char="•"/>
            </a:pPr>
            <a:r>
              <a:rPr lang="en-US" sz="1800" dirty="0">
                <a:latin typeface="Arial" panose="020B0604020202020204" pitchFamily="34" charset="0"/>
              </a:rPr>
              <a:t>Complementary sticky ends can bind to each other.</a:t>
            </a:r>
          </a:p>
        </p:txBody>
      </p:sp>
      <p:grpSp>
        <p:nvGrpSpPr>
          <p:cNvPr id="34" name="Group 33">
            <a:extLst>
              <a:ext uri="{FF2B5EF4-FFF2-40B4-BE49-F238E27FC236}">
                <a16:creationId xmlns:a16="http://schemas.microsoft.com/office/drawing/2014/main" id="{3948F09D-74A5-ACE7-2C18-555513BB9C0A}"/>
              </a:ext>
            </a:extLst>
          </p:cNvPr>
          <p:cNvGrpSpPr/>
          <p:nvPr/>
        </p:nvGrpSpPr>
        <p:grpSpPr>
          <a:xfrm>
            <a:off x="777081" y="5225772"/>
            <a:ext cx="6658812" cy="1802855"/>
            <a:chOff x="777081" y="5225772"/>
            <a:chExt cx="6658812" cy="1802855"/>
          </a:xfrm>
        </p:grpSpPr>
        <p:grpSp>
          <p:nvGrpSpPr>
            <p:cNvPr id="5" name="Group 4">
              <a:extLst>
                <a:ext uri="{FF2B5EF4-FFF2-40B4-BE49-F238E27FC236}">
                  <a16:creationId xmlns:a16="http://schemas.microsoft.com/office/drawing/2014/main" id="{B5BFF974-73C4-1911-F166-D9B93C884702}"/>
                </a:ext>
              </a:extLst>
            </p:cNvPr>
            <p:cNvGrpSpPr/>
            <p:nvPr/>
          </p:nvGrpSpPr>
          <p:grpSpPr>
            <a:xfrm>
              <a:off x="777081" y="5225772"/>
              <a:ext cx="6072504" cy="1802855"/>
              <a:chOff x="3338261" y="4080517"/>
              <a:chExt cx="6072504" cy="1802855"/>
            </a:xfrm>
          </p:grpSpPr>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5076439" y="4625828"/>
                <a:ext cx="363814" cy="1377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7286733" y="4563931"/>
                <a:ext cx="737639" cy="32875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338261" y="4080517"/>
                <a:ext cx="6072504" cy="1802855"/>
                <a:chOff x="6158075" y="272810"/>
                <a:chExt cx="6288062" cy="1866852"/>
              </a:xfrm>
            </p:grpSpPr>
            <p:sp>
              <p:nvSpPr>
                <p:cNvPr id="11" name="TextBox 10">
                  <a:extLst>
                    <a:ext uri="{FF2B5EF4-FFF2-40B4-BE49-F238E27FC236}">
                      <a16:creationId xmlns:a16="http://schemas.microsoft.com/office/drawing/2014/main" id="{8E748811-340E-4A08-955B-7A9CF9FC876A}"/>
                    </a:ext>
                  </a:extLst>
                </p:cNvPr>
                <p:cNvSpPr txBox="1"/>
                <p:nvPr/>
              </p:nvSpPr>
              <p:spPr>
                <a:xfrm>
                  <a:off x="6158075" y="387837"/>
                  <a:ext cx="2174447" cy="649488"/>
                </a:xfrm>
                <a:prstGeom prst="rect">
                  <a:avLst/>
                </a:prstGeom>
                <a:noFill/>
              </p:spPr>
              <p:txBody>
                <a:bodyPr wrap="square" rtlCol="0">
                  <a:spAutoFit/>
                </a:bodyPr>
                <a:lstStyle/>
                <a:p>
                  <a:r>
                    <a:rPr lang="en-US" sz="1738"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1026560" y="272810"/>
                  <a:ext cx="1419577" cy="926427"/>
                </a:xfrm>
                <a:prstGeom prst="rect">
                  <a:avLst/>
                </a:prstGeom>
                <a:noFill/>
              </p:spPr>
              <p:txBody>
                <a:bodyPr wrap="square" rtlCol="0">
                  <a:spAutoFit/>
                </a:bodyPr>
                <a:lstStyle/>
                <a:p>
                  <a:r>
                    <a:rPr lang="en-US" sz="1738"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2549"/>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49488"/>
                </a:xfrm>
                <a:prstGeom prst="rect">
                  <a:avLst/>
                </a:prstGeom>
                <a:noFill/>
              </p:spPr>
              <p:txBody>
                <a:bodyPr wrap="square" rtlCol="0">
                  <a:spAutoFit/>
                </a:bodyPr>
                <a:lstStyle/>
                <a:p>
                  <a:r>
                    <a:rPr lang="en-US" sz="1738" dirty="0">
                      <a:latin typeface="Arial" panose="020B0604020202020204" pitchFamily="34" charset="0"/>
                    </a:rPr>
                    <a:t>Unknown sequence</a:t>
                  </a:r>
                </a:p>
                <a:p>
                  <a:r>
                    <a:rPr lang="en-US" sz="1738"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0135B035-D892-D79F-F690-B2C581CF26EF}"/>
                </a:ext>
              </a:extLst>
            </p:cNvPr>
            <p:cNvSpPr/>
            <p:nvPr/>
          </p:nvSpPr>
          <p:spPr>
            <a:xfrm>
              <a:off x="2638211" y="5908822"/>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9" name="Rectangle 8">
              <a:extLst>
                <a:ext uri="{FF2B5EF4-FFF2-40B4-BE49-F238E27FC236}">
                  <a16:creationId xmlns:a16="http://schemas.microsoft.com/office/drawing/2014/main" id="{C7A219E1-9B62-A976-13A0-9CC84E4A0096}"/>
                </a:ext>
              </a:extLst>
            </p:cNvPr>
            <p:cNvSpPr/>
            <p:nvPr/>
          </p:nvSpPr>
          <p:spPr>
            <a:xfrm>
              <a:off x="1804815" y="6140521"/>
              <a:ext cx="5631078"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a:t>
              </a:r>
              <a:r>
                <a:rPr lang="en-US" sz="1704" spc="128" dirty="0">
                  <a:solidFill>
                    <a:prstClr val="black"/>
                  </a:solidFill>
                  <a:highlight>
                    <a:srgbClr val="FF00FF"/>
                  </a:highlight>
                  <a:latin typeface="Courier New" panose="02070309020205020404" pitchFamily="49" charset="0"/>
                  <a:cs typeface="Courier New" panose="02070309020205020404" pitchFamily="49" charset="0"/>
                </a:rPr>
                <a:t>’-A-G</a:t>
              </a:r>
              <a:r>
                <a:rPr lang="en-US" sz="1704" spc="128" dirty="0">
                  <a:solidFill>
                    <a:prstClr val="black"/>
                  </a:solidFill>
                  <a:latin typeface="Courier New" panose="02070309020205020404" pitchFamily="49" charset="0"/>
                  <a:cs typeface="Courier New" panose="02070309020205020404" pitchFamily="49" charset="0"/>
                </a:rPr>
                <a:t>-</a:t>
              </a:r>
              <a:r>
                <a:rPr lang="en-US" sz="1704" b="1" spc="128" dirty="0">
                  <a:solidFill>
                    <a:srgbClr val="00B0F0"/>
                  </a:solidFill>
                  <a:latin typeface="Courier New" panose="02070309020205020404" pitchFamily="49" charset="0"/>
                  <a:cs typeface="Courier New" panose="02070309020205020404" pitchFamily="49" charset="0"/>
                </a:rPr>
                <a:t>G-T-A-T-A-C-</a:t>
              </a:r>
              <a:r>
                <a:rPr lang="en-US" sz="1704" b="1" spc="128" dirty="0">
                  <a:solidFill>
                    <a:prstClr val="black"/>
                  </a:solidFill>
                  <a:highlight>
                    <a:srgbClr val="00FF00"/>
                  </a:highlight>
                  <a:latin typeface="Courier New" panose="02070309020205020404" pitchFamily="49" charset="0"/>
                  <a:cs typeface="Courier New" panose="02070309020205020404" pitchFamily="49" charset="0"/>
                </a:rPr>
                <a:t>C</a:t>
              </a:r>
              <a:r>
                <a:rPr lang="en-US" sz="1704" spc="128" dirty="0">
                  <a:solidFill>
                    <a:prstClr val="black"/>
                  </a:solidFill>
                  <a:highlight>
                    <a:srgbClr val="00FF00"/>
                  </a:highlight>
                  <a:latin typeface="Courier New" panose="02070309020205020404" pitchFamily="49" charset="0"/>
                  <a:cs typeface="Courier New" panose="02070309020205020404" pitchFamily="49" charset="0"/>
                </a:rPr>
                <a:t>-A-T-T-A-G-G-C-C-</a:t>
              </a:r>
            </a:p>
          </p:txBody>
        </p:sp>
      </p:grpSp>
    </p:spTree>
    <p:extLst>
      <p:ext uri="{BB962C8B-B14F-4D97-AF65-F5344CB8AC3E}">
        <p14:creationId xmlns:p14="http://schemas.microsoft.com/office/powerpoint/2010/main" val="181644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474" y="3548856"/>
            <a:ext cx="3920436" cy="2648474"/>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526084" y="5561582"/>
            <a:ext cx="3100278" cy="1379567"/>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527972" y="2480599"/>
            <a:ext cx="1199120" cy="674506"/>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930871" y="62020"/>
            <a:ext cx="11549957" cy="551241"/>
          </a:xfrm>
          <a:prstGeom prst="rect">
            <a:avLst/>
          </a:prstGeom>
          <a:noFill/>
        </p:spPr>
        <p:txBody>
          <a:bodyPr wrap="none" rtlCol="0">
            <a:spAutoFit/>
          </a:bodyPr>
          <a:lstStyle/>
          <a:p>
            <a:pPr defTabSz="775208"/>
            <a:r>
              <a:rPr lang="en-US" sz="2982" dirty="0">
                <a:solidFill>
                  <a:prstClr val="black"/>
                </a:solidFill>
                <a:latin typeface="Calibri"/>
              </a:rPr>
              <a:t>DNA Sequencing Methods Use Fluorescent Bases - 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33060" y="607528"/>
            <a:ext cx="6483624" cy="2714589"/>
          </a:xfrm>
          <a:prstGeom prst="rect">
            <a:avLst/>
          </a:prstGeom>
          <a:noFill/>
        </p:spPr>
        <p:txBody>
          <a:bodyPr wrap="square" rtlCol="0">
            <a:spAutoFit/>
          </a:bodyPr>
          <a:lstStyle/>
          <a:p>
            <a:pPr marL="242273" indent="-242273" defTabSz="775208">
              <a:buFont typeface="Arial" panose="020B0604020202020204" pitchFamily="34" charset="0"/>
              <a:buChar char="•"/>
            </a:pPr>
            <a:r>
              <a:rPr lang="en-US" sz="2130" dirty="0">
                <a:solidFill>
                  <a:prstClr val="black"/>
                </a:solidFill>
                <a:latin typeface="Calibri"/>
              </a:rPr>
              <a:t>When molecules absorb light an electron goes from a lower shell to a higher shell. This is where the energy from the light goes.</a:t>
            </a:r>
          </a:p>
          <a:p>
            <a:pPr marL="242273" indent="-242273" defTabSz="775208">
              <a:buFont typeface="Arial" panose="020B0604020202020204" pitchFamily="34" charset="0"/>
              <a:buChar char="•"/>
            </a:pPr>
            <a:r>
              <a:rPr lang="en-US" sz="2130" dirty="0">
                <a:solidFill>
                  <a:prstClr val="black"/>
                </a:solidFill>
                <a:latin typeface="Calibri"/>
              </a:rPr>
              <a:t>In most molecules the electron goes back down to its original shell with the release of heat.</a:t>
            </a:r>
          </a:p>
          <a:p>
            <a:pPr marL="242273" indent="-242273" defTabSz="775208">
              <a:buFont typeface="Arial" panose="020B0604020202020204" pitchFamily="34" charset="0"/>
              <a:buChar char="•"/>
            </a:pPr>
            <a:r>
              <a:rPr lang="en-US" sz="2130" dirty="0">
                <a:solidFill>
                  <a:prstClr val="black"/>
                </a:solidFill>
                <a:latin typeface="Calibri"/>
              </a:rPr>
              <a:t>Fluorescent molecules emit the energy as light of a longer wavelength (different color).</a:t>
            </a:r>
          </a:p>
          <a:p>
            <a:pPr marL="242273" indent="-242273" defTabSz="775208">
              <a:buFont typeface="Arial" panose="020B0604020202020204" pitchFamily="34" charset="0"/>
              <a:buChar char="•"/>
            </a:pPr>
            <a:r>
              <a:rPr lang="en-US" sz="213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973" y="944504"/>
            <a:ext cx="3305855" cy="1446311"/>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084" y="4230782"/>
            <a:ext cx="3031707" cy="1284623"/>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7384742" y="3201283"/>
            <a:ext cx="3732947" cy="977383"/>
          </a:xfrm>
          <a:prstGeom prst="rect">
            <a:avLst/>
          </a:prstGeom>
          <a:noFill/>
        </p:spPr>
        <p:txBody>
          <a:bodyPr wrap="square" rtlCol="0">
            <a:spAutoFit/>
          </a:bodyPr>
          <a:lstStyle/>
          <a:p>
            <a:pPr defTabSz="775208"/>
            <a:r>
              <a:rPr lang="en-US" sz="1917" dirty="0">
                <a:solidFill>
                  <a:prstClr val="black"/>
                </a:solidFill>
                <a:latin typeface="Calibri"/>
              </a:rPr>
              <a:t>Fluorescently tagged antibodies can be used to stain components of cell with fluorophores.</a:t>
            </a:r>
          </a:p>
        </p:txBody>
      </p:sp>
      <p:sp>
        <p:nvSpPr>
          <p:cNvPr id="5" name="Date Placeholder 4">
            <a:extLst>
              <a:ext uri="{FF2B5EF4-FFF2-40B4-BE49-F238E27FC236}">
                <a16:creationId xmlns:a16="http://schemas.microsoft.com/office/drawing/2014/main" id="{45F5D636-BB1E-D06F-7DD6-7243A889601D}"/>
              </a:ext>
            </a:extLst>
          </p:cNvPr>
          <p:cNvSpPr>
            <a:spLocks noGrp="1"/>
          </p:cNvSpPr>
          <p:nvPr>
            <p:ph type="dt" sz="half" idx="10"/>
          </p:nvPr>
        </p:nvSpPr>
        <p:spPr/>
        <p:txBody>
          <a:bodyPr/>
          <a:lstStyle/>
          <a:p>
            <a:fld id="{79D8C9EF-280C-4BB3-8737-5E672E5C25B4}" type="datetime1">
              <a:rPr lang="en-US" smtClean="0"/>
              <a:t>9/7/2024</a:t>
            </a:fld>
            <a:endParaRPr lang="en-US"/>
          </a:p>
        </p:txBody>
      </p:sp>
      <p:sp>
        <p:nvSpPr>
          <p:cNvPr id="11" name="Footer Placeholder 10">
            <a:extLst>
              <a:ext uri="{FF2B5EF4-FFF2-40B4-BE49-F238E27FC236}">
                <a16:creationId xmlns:a16="http://schemas.microsoft.com/office/drawing/2014/main" id="{EF1A3BB6-A7A3-1009-F012-BC4D3B1ED94C}"/>
              </a:ext>
            </a:extLst>
          </p:cNvPr>
          <p:cNvSpPr>
            <a:spLocks noGrp="1"/>
          </p:cNvSpPr>
          <p:nvPr>
            <p:ph type="ftr" sz="quarter" idx="11"/>
          </p:nvPr>
        </p:nvSpPr>
        <p:spPr/>
        <p:txBody>
          <a:bodyPr/>
          <a:lstStyle/>
          <a:p>
            <a:r>
              <a:rPr lang="en-US"/>
              <a:t>Drugs and Disease F2024 - Lecture 4</a:t>
            </a:r>
          </a:p>
        </p:txBody>
      </p:sp>
      <p:sp>
        <p:nvSpPr>
          <p:cNvPr id="13" name="Slide Number Placeholder 12">
            <a:extLst>
              <a:ext uri="{FF2B5EF4-FFF2-40B4-BE49-F238E27FC236}">
                <a16:creationId xmlns:a16="http://schemas.microsoft.com/office/drawing/2014/main" id="{427648D1-C473-49A7-ABD9-111355D53A1D}"/>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397052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28316" y="405286"/>
            <a:ext cx="6654085" cy="1953227"/>
          </a:xfrm>
          <a:prstGeom prst="rect">
            <a:avLst/>
          </a:prstGeom>
          <a:noFill/>
        </p:spPr>
        <p:txBody>
          <a:bodyPr wrap="square" rtlCol="0">
            <a:spAutoFit/>
          </a:bodyPr>
          <a:lstStyle/>
          <a:p>
            <a:pPr>
              <a:spcBef>
                <a:spcPts val="579"/>
              </a:spcBef>
            </a:pPr>
            <a:r>
              <a:rPr lang="en-US" sz="1932" b="1" dirty="0">
                <a:latin typeface="Arial" panose="020B0604020202020204" pitchFamily="34" charset="0"/>
                <a:cs typeface="Arial" panose="020B0604020202020204" pitchFamily="34" charset="0"/>
              </a:rPr>
              <a:t>2. </a:t>
            </a:r>
            <a:r>
              <a:rPr lang="en-US" sz="1932" dirty="0">
                <a:latin typeface="Arial" panose="020B0604020202020204" pitchFamily="34" charset="0"/>
                <a:cs typeface="Arial" panose="020B0604020202020204" pitchFamily="34" charset="0"/>
              </a:rPr>
              <a:t>Use a mixture of normal bases (dNTPs) and dideoxy bases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for polymerization. Ratio of dNTP to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is (100:1), </a:t>
            </a:r>
            <a:r>
              <a:rPr lang="en-US" sz="1932" b="1" i="1" dirty="0">
                <a:latin typeface="Arial" panose="020B0604020202020204" pitchFamily="34" charset="0"/>
                <a:cs typeface="Arial" panose="020B0604020202020204" pitchFamily="34" charset="0"/>
              </a:rPr>
              <a:t>most of the time elongation occurs.</a:t>
            </a:r>
          </a:p>
          <a:p>
            <a:pPr marL="108260" indent="-64042">
              <a:spcBef>
                <a:spcPts val="579"/>
              </a:spcBef>
              <a:buFont typeface="Arial" panose="020B0604020202020204" pitchFamily="34" charset="0"/>
              <a:buChar char="•"/>
            </a:pP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can be added to the DNA since they have a 5’-triphosphate but </a:t>
            </a:r>
            <a:r>
              <a:rPr lang="en-US" sz="1932" b="1" i="1" dirty="0">
                <a:latin typeface="Arial" panose="020B0604020202020204" pitchFamily="34" charset="0"/>
                <a:cs typeface="Arial" panose="020B0604020202020204" pitchFamily="34" charset="0"/>
              </a:rPr>
              <a:t>terminate</a:t>
            </a:r>
            <a:r>
              <a:rPr lang="en-US" sz="1932"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8301833" y="1958091"/>
            <a:ext cx="4454013" cy="5171199"/>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59352" cy="373014"/>
            </a:xfrm>
            <a:prstGeom prst="rect">
              <a:avLst/>
            </a:prstGeom>
          </p:spPr>
          <p:txBody>
            <a:bodyPr wrap="none">
              <a:spAutoFit/>
            </a:bodyPr>
            <a:lstStyle/>
            <a:p>
              <a:r>
                <a:rPr lang="en-US" sz="1741" b="1" dirty="0" err="1">
                  <a:latin typeface="Arial" panose="020B0604020202020204" pitchFamily="34" charset="0"/>
                </a:rPr>
                <a:t>ddGTP</a:t>
              </a:r>
              <a:r>
                <a:rPr lang="en-US" sz="1741" b="1" baseline="30000" dirty="0" err="1">
                  <a:latin typeface="Arial" panose="020B0604020202020204" pitchFamily="34" charset="0"/>
                </a:rPr>
                <a:t>H</a:t>
              </a:r>
              <a:endParaRPr lang="en-US" sz="1741"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21173" cy="373014"/>
            </a:xfrm>
            <a:prstGeom prst="rect">
              <a:avLst/>
            </a:prstGeom>
            <a:solidFill>
              <a:schemeClr val="bg1"/>
            </a:solidFill>
          </p:spPr>
          <p:txBody>
            <a:bodyPr wrap="none">
              <a:spAutoFit/>
            </a:bodyPr>
            <a:lstStyle/>
            <a:p>
              <a:r>
                <a:rPr lang="en-US" sz="1741" b="1" dirty="0" err="1">
                  <a:solidFill>
                    <a:srgbClr val="FF0000"/>
                  </a:solidFill>
                  <a:latin typeface="Arial" panose="020B0604020202020204" pitchFamily="34" charset="0"/>
                </a:rPr>
                <a:t>ddTTP</a:t>
              </a:r>
              <a:r>
                <a:rPr lang="en-US" sz="1741" b="1" baseline="30000" dirty="0" err="1">
                  <a:solidFill>
                    <a:srgbClr val="FF0000"/>
                  </a:solidFill>
                  <a:latin typeface="Arial" panose="020B0604020202020204" pitchFamily="34" charset="0"/>
                </a:rPr>
                <a:t>H</a:t>
              </a:r>
              <a:endParaRPr lang="en-US" sz="1741"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30602" cy="373014"/>
            </a:xfrm>
            <a:prstGeom prst="rect">
              <a:avLst/>
            </a:prstGeom>
          </p:spPr>
          <p:txBody>
            <a:bodyPr wrap="none">
              <a:spAutoFit/>
            </a:bodyPr>
            <a:lstStyle/>
            <a:p>
              <a:r>
                <a:rPr lang="en-US" sz="1741" b="1" dirty="0" err="1">
                  <a:solidFill>
                    <a:srgbClr val="00B050"/>
                  </a:solidFill>
                  <a:latin typeface="Arial" panose="020B0604020202020204" pitchFamily="34" charset="0"/>
                </a:rPr>
                <a:t>ddATP</a:t>
              </a:r>
              <a:r>
                <a:rPr lang="en-US" sz="1741" b="1" baseline="30000" dirty="0" err="1">
                  <a:solidFill>
                    <a:srgbClr val="00B050"/>
                  </a:solidFill>
                  <a:latin typeface="Arial" panose="020B0604020202020204" pitchFamily="34" charset="0"/>
                </a:rPr>
                <a:t>H</a:t>
              </a:r>
              <a:endParaRPr lang="en-US" sz="1741"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47732" cy="373014"/>
            </a:xfrm>
            <a:prstGeom prst="rect">
              <a:avLst/>
            </a:prstGeom>
          </p:spPr>
          <p:txBody>
            <a:bodyPr wrap="none">
              <a:spAutoFit/>
            </a:bodyPr>
            <a:lstStyle/>
            <a:p>
              <a:r>
                <a:rPr lang="en-US" sz="1741" b="1" dirty="0" err="1">
                  <a:solidFill>
                    <a:srgbClr val="00B0F0"/>
                  </a:solidFill>
                  <a:latin typeface="Arial" panose="020B0604020202020204" pitchFamily="34" charset="0"/>
                </a:rPr>
                <a:t>ddCTP</a:t>
              </a:r>
              <a:r>
                <a:rPr lang="en-US" sz="1741" b="1" baseline="30000" dirty="0" err="1">
                  <a:solidFill>
                    <a:srgbClr val="00B0F0"/>
                  </a:solidFill>
                  <a:latin typeface="Arial" panose="020B0604020202020204" pitchFamily="34" charset="0"/>
                </a:rPr>
                <a:t>H</a:t>
              </a:r>
              <a:endParaRPr lang="en-US" sz="1741"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8018359" y="483629"/>
            <a:ext cx="4965804" cy="1578958"/>
          </a:xfrm>
          <a:prstGeom prst="rect">
            <a:avLst/>
          </a:prstGeom>
          <a:noFill/>
        </p:spPr>
        <p:txBody>
          <a:bodyPr wrap="square">
            <a:spAutoFit/>
          </a:bodyPr>
          <a:lstStyle/>
          <a:p>
            <a:pPr marL="44220"/>
            <a:r>
              <a:rPr lang="en-US" sz="1932" b="1" dirty="0">
                <a:latin typeface="Arial" panose="020B0604020202020204" pitchFamily="34" charset="0"/>
                <a:cs typeface="Arial" panose="020B0604020202020204" pitchFamily="34" charset="0"/>
              </a:rPr>
              <a:t>3.</a:t>
            </a:r>
            <a:r>
              <a:rPr lang="en-US" sz="1932" dirty="0">
                <a:latin typeface="Arial" panose="020B0604020202020204" pitchFamily="34" charset="0"/>
                <a:cs typeface="Arial" panose="020B0604020202020204" pitchFamily="34" charset="0"/>
              </a:rPr>
              <a:t> The </a:t>
            </a: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are color coded by different fluorescent emission wavelengths.</a:t>
            </a:r>
          </a:p>
          <a:p>
            <a:pPr marL="44220"/>
            <a:endParaRPr lang="en-US" sz="1932" dirty="0">
              <a:latin typeface="Arial" panose="020B0604020202020204" pitchFamily="34" charset="0"/>
              <a:cs typeface="Arial" panose="020B0604020202020204" pitchFamily="34" charset="0"/>
            </a:endParaRPr>
          </a:p>
          <a:p>
            <a:pPr marL="44220"/>
            <a:r>
              <a:rPr lang="en-US" sz="1932" i="1" dirty="0">
                <a:latin typeface="Arial" panose="020B0604020202020204" pitchFamily="34" charset="0"/>
                <a:cs typeface="Arial" panose="020B0604020202020204" pitchFamily="34" charset="0"/>
              </a:rPr>
              <a:t>The </a:t>
            </a:r>
            <a:r>
              <a:rPr lang="en-US" sz="1932" i="1" dirty="0" err="1">
                <a:latin typeface="Arial" panose="020B0604020202020204" pitchFamily="34" charset="0"/>
                <a:cs typeface="Arial" panose="020B0604020202020204" pitchFamily="34" charset="0"/>
              </a:rPr>
              <a:t>ddNTP</a:t>
            </a:r>
            <a:r>
              <a:rPr lang="en-US" sz="1932"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0" y="2529642"/>
            <a:ext cx="2691025" cy="3110594"/>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3004198" y="4514890"/>
          <a:ext cx="4017345" cy="2250691"/>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3004198" y="4514890"/>
                        <a:ext cx="4017345" cy="2250691"/>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983921" y="2505163"/>
          <a:ext cx="2086986" cy="203852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983921" y="2505163"/>
                        <a:ext cx="2086986" cy="203852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3171674" y="3458988"/>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err="1">
                <a:latin typeface="Arial" panose="020B0604020202020204" pitchFamily="34" charset="0"/>
                <a:cs typeface="Arial" panose="020B0604020202020204" pitchFamily="34" charset="0"/>
              </a:rPr>
              <a:t>ddTTP</a:t>
            </a:r>
            <a:r>
              <a:rPr lang="en-US" sz="1545"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296875" y="5782409"/>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a:latin typeface="Arial" panose="020B0604020202020204" pitchFamily="34" charset="0"/>
                <a:cs typeface="Arial" panose="020B0604020202020204" pitchFamily="34" charset="0"/>
              </a:rPr>
              <a:t>dTTP</a:t>
            </a:r>
            <a:r>
              <a:rPr lang="en-US" sz="1545" dirty="0">
                <a:latin typeface="Arial" panose="020B0604020202020204" pitchFamily="34" charset="0"/>
                <a:cs typeface="Arial" panose="020B0604020202020204" pitchFamily="34" charset="0"/>
              </a:rPr>
              <a:t> incorporated</a:t>
            </a:r>
          </a:p>
        </p:txBody>
      </p:sp>
      <p:sp>
        <p:nvSpPr>
          <p:cNvPr id="5" name="Date Placeholder 4">
            <a:extLst>
              <a:ext uri="{FF2B5EF4-FFF2-40B4-BE49-F238E27FC236}">
                <a16:creationId xmlns:a16="http://schemas.microsoft.com/office/drawing/2014/main" id="{3349E4EF-F778-DB72-937C-C0F85B909159}"/>
              </a:ext>
            </a:extLst>
          </p:cNvPr>
          <p:cNvSpPr>
            <a:spLocks noGrp="1"/>
          </p:cNvSpPr>
          <p:nvPr>
            <p:ph type="dt" sz="half" idx="10"/>
          </p:nvPr>
        </p:nvSpPr>
        <p:spPr/>
        <p:txBody>
          <a:bodyPr/>
          <a:lstStyle/>
          <a:p>
            <a:fld id="{E8FFB400-5858-4E73-B3C8-1B0014AA68AA}" type="datetime1">
              <a:rPr lang="en-US" smtClean="0"/>
              <a:t>9/7/2024</a:t>
            </a:fld>
            <a:endParaRPr lang="en-US"/>
          </a:p>
        </p:txBody>
      </p:sp>
      <p:sp>
        <p:nvSpPr>
          <p:cNvPr id="10" name="Footer Placeholder 9">
            <a:extLst>
              <a:ext uri="{FF2B5EF4-FFF2-40B4-BE49-F238E27FC236}">
                <a16:creationId xmlns:a16="http://schemas.microsoft.com/office/drawing/2014/main" id="{2D9ED8A1-8B8B-53DD-121F-F98E60FC4D82}"/>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3A24DF5B-4583-D052-DAE4-4DCD3BAE5C8F}"/>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4876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ags/tag2.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3548</TotalTime>
  <Words>8682</Words>
  <Application>Microsoft Office PowerPoint</Application>
  <PresentationFormat>Custom</PresentationFormat>
  <Paragraphs>1224</Paragraphs>
  <Slides>63</Slides>
  <Notes>29</Notes>
  <HiddenSlides>0</HiddenSlides>
  <MMClips>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Arial</vt:lpstr>
      <vt:lpstr>Calibri</vt:lpstr>
      <vt:lpstr>Courier New</vt:lpstr>
      <vt:lpstr>Symbol</vt:lpstr>
      <vt:lpstr>Times</vt:lpstr>
      <vt:lpstr>Times New Roman</vt:lpstr>
      <vt:lpstr>Wingdings</vt:lpstr>
      <vt:lpstr>Office Theme</vt:lpstr>
      <vt:lpstr>MDLDrawObject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Polymerase Chain Reaction - PCR</vt:lpstr>
      <vt:lpstr>Polymerase Chain Reaction</vt:lpstr>
      <vt:lpstr>PCR – Primer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Applications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Activation of Tc-Cells A. Dendritic Cells Acquire Antigen from Viruses and Cancerous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213</cp:revision>
  <cp:lastPrinted>2018-09-02T10:14:33Z</cp:lastPrinted>
  <dcterms:created xsi:type="dcterms:W3CDTF">2011-08-23T09:25:13Z</dcterms:created>
  <dcterms:modified xsi:type="dcterms:W3CDTF">2024-09-07T19:36:31Z</dcterms:modified>
</cp:coreProperties>
</file>