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jpe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5.xml" ContentType="application/inkml+xml"/>
  <Override PartName="/ppt/ink/ink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8" r:id="rId2"/>
    <p:sldId id="435" r:id="rId3"/>
    <p:sldId id="396" r:id="rId4"/>
    <p:sldId id="397" r:id="rId5"/>
    <p:sldId id="545" r:id="rId6"/>
    <p:sldId id="594" r:id="rId7"/>
    <p:sldId id="380" r:id="rId8"/>
    <p:sldId id="381" r:id="rId9"/>
    <p:sldId id="280" r:id="rId10"/>
    <p:sldId id="272" r:id="rId11"/>
    <p:sldId id="395" r:id="rId12"/>
    <p:sldId id="390" r:id="rId13"/>
    <p:sldId id="454" r:id="rId14"/>
    <p:sldId id="455" r:id="rId15"/>
    <p:sldId id="546" r:id="rId16"/>
    <p:sldId id="492" r:id="rId17"/>
    <p:sldId id="547" r:id="rId18"/>
    <p:sldId id="543" r:id="rId19"/>
    <p:sldId id="538" r:id="rId20"/>
    <p:sldId id="541" r:id="rId21"/>
    <p:sldId id="493" r:id="rId22"/>
    <p:sldId id="548" r:id="rId23"/>
    <p:sldId id="615" r:id="rId24"/>
    <p:sldId id="549" r:id="rId25"/>
    <p:sldId id="550" r:id="rId26"/>
    <p:sldId id="602" r:id="rId27"/>
    <p:sldId id="603" r:id="rId28"/>
    <p:sldId id="604" r:id="rId29"/>
    <p:sldId id="605" r:id="rId30"/>
    <p:sldId id="606" r:id="rId31"/>
    <p:sldId id="607" r:id="rId32"/>
    <p:sldId id="608" r:id="rId33"/>
    <p:sldId id="609" r:id="rId34"/>
    <p:sldId id="610" r:id="rId35"/>
    <p:sldId id="611" r:id="rId36"/>
    <p:sldId id="612" r:id="rId37"/>
    <p:sldId id="613" r:id="rId38"/>
    <p:sldId id="614" r:id="rId39"/>
    <p:sldId id="301" r:id="rId40"/>
    <p:sldId id="304" r:id="rId41"/>
    <p:sldId id="302" r:id="rId42"/>
    <p:sldId id="303" r:id="rId43"/>
    <p:sldId id="616" r:id="rId44"/>
    <p:sldId id="474" r:id="rId45"/>
    <p:sldId id="475" r:id="rId46"/>
    <p:sldId id="476" r:id="rId47"/>
    <p:sldId id="468" r:id="rId48"/>
    <p:sldId id="414" r:id="rId49"/>
    <p:sldId id="481" r:id="rId50"/>
    <p:sldId id="322" r:id="rId51"/>
    <p:sldId id="323" r:id="rId52"/>
    <p:sldId id="371" r:id="rId53"/>
    <p:sldId id="617" r:id="rId54"/>
    <p:sldId id="325" r:id="rId55"/>
    <p:sldId id="618" r:id="rId56"/>
    <p:sldId id="430" r:id="rId57"/>
    <p:sldId id="620" r:id="rId58"/>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89" d="100"/>
          <a:sy n="89" d="100"/>
        </p:scale>
        <p:origin x="429" y="51"/>
      </p:cViewPr>
      <p:guideLst>
        <p:guide orient="horz" pos="2333"/>
        <p:guide pos="4090"/>
      </p:guideLst>
    </p:cSldViewPr>
  </p:slideViewPr>
  <p:notesTextViewPr>
    <p:cViewPr>
      <p:scale>
        <a:sx n="1" d="1"/>
        <a:sy n="1" d="1"/>
      </p:scale>
      <p:origin x="0" y="0"/>
    </p:cViewPr>
  </p:notesTextViewPr>
  <p:sorterViewPr>
    <p:cViewPr>
      <p:scale>
        <a:sx n="80" d="100"/>
        <a:sy n="80" d="100"/>
      </p:scale>
      <p:origin x="0" y="-13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S2023_Biochem\Dna_se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95989333060616E-2"/>
          <c:y val="0.15348789428782222"/>
          <c:w val="0.93260802133387877"/>
          <c:h val="0.84651210571217783"/>
        </c:manualLayout>
      </c:layout>
      <c:scatterChart>
        <c:scatterStyle val="smoothMarker"/>
        <c:varyColors val="0"/>
        <c:ser>
          <c:idx val="0"/>
          <c:order val="0"/>
          <c:spPr>
            <a:ln w="38100" cap="rnd">
              <a:solidFill>
                <a:schemeClr val="tx1"/>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Sheet1!$B$2:$B$92</c:f>
              <c:numCache>
                <c:formatCode>General</c:formatCode>
                <c:ptCount val="91"/>
                <c:pt idx="0">
                  <c:v>-1.7370461670314339E-2</c:v>
                </c:pt>
                <c:pt idx="1">
                  <c:v>-2.1274100846038688E-2</c:v>
                </c:pt>
                <c:pt idx="2">
                  <c:v>-1.9244774056438884E-2</c:v>
                </c:pt>
                <c:pt idx="3">
                  <c:v>2.6371530814012688E-2</c:v>
                </c:pt>
                <c:pt idx="4">
                  <c:v>3.8076659385306806E-2</c:v>
                </c:pt>
                <c:pt idx="5">
                  <c:v>0.10639138212549867</c:v>
                </c:pt>
                <c:pt idx="6">
                  <c:v>0.18975042840266557</c:v>
                </c:pt>
                <c:pt idx="7">
                  <c:v>0.41054180045366667</c:v>
                </c:pt>
                <c:pt idx="8">
                  <c:v>0.65783936805930132</c:v>
                </c:pt>
                <c:pt idx="9">
                  <c:v>0.88951789610685961</c:v>
                </c:pt>
                <c:pt idx="10">
                  <c:v>1.0046622558686786</c:v>
                </c:pt>
                <c:pt idx="11">
                  <c:v>0.9293397183090184</c:v>
                </c:pt>
                <c:pt idx="12">
                  <c:v>0.65396943834574761</c:v>
                </c:pt>
                <c:pt idx="13">
                  <c:v>0.40061505349341386</c:v>
                </c:pt>
                <c:pt idx="14">
                  <c:v>0.1807806379177519</c:v>
                </c:pt>
                <c:pt idx="15">
                  <c:v>9.5765246312140548E-2</c:v>
                </c:pt>
                <c:pt idx="16">
                  <c:v>3.5780332918708864E-3</c:v>
                </c:pt>
                <c:pt idx="17">
                  <c:v>-1.5142567780289566E-3</c:v>
                </c:pt>
                <c:pt idx="18">
                  <c:v>-2.3071063911629785E-2</c:v>
                </c:pt>
                <c:pt idx="19">
                  <c:v>3.7225829985717013E-3</c:v>
                </c:pt>
                <c:pt idx="20">
                  <c:v>4.2428899313100932E-5</c:v>
                </c:pt>
                <c:pt idx="21">
                  <c:v>-1.8978449768813351E-2</c:v>
                </c:pt>
                <c:pt idx="22">
                  <c:v>9.5024310142267296E-3</c:v>
                </c:pt>
                <c:pt idx="23">
                  <c:v>5.8784731794391306E-3</c:v>
                </c:pt>
                <c:pt idx="24">
                  <c:v>-2.1788472415193078E-2</c:v>
                </c:pt>
                <c:pt idx="25">
                  <c:v>2.8931253611684665E-3</c:v>
                </c:pt>
                <c:pt idx="26">
                  <c:v>-9.8905365569736114E-3</c:v>
                </c:pt>
                <c:pt idx="27">
                  <c:v>-8.4030541938028957E-3</c:v>
                </c:pt>
                <c:pt idx="28">
                  <c:v>6.5289034490592273E-3</c:v>
                </c:pt>
                <c:pt idx="29">
                  <c:v>-2.3007989204771109E-2</c:v>
                </c:pt>
                <c:pt idx="30">
                  <c:v>-2.3318003031267756E-3</c:v>
                </c:pt>
                <c:pt idx="31">
                  <c:v>1.0052642540361062E-2</c:v>
                </c:pt>
                <c:pt idx="32">
                  <c:v>-1.0150173630389664E-2</c:v>
                </c:pt>
                <c:pt idx="33">
                  <c:v>4.4579713428450135E-3</c:v>
                </c:pt>
                <c:pt idx="34">
                  <c:v>1.9568133241319115E-2</c:v>
                </c:pt>
                <c:pt idx="35">
                  <c:v>-7.7369258885629129E-3</c:v>
                </c:pt>
                <c:pt idx="36">
                  <c:v>2.3606967275833769E-2</c:v>
                </c:pt>
                <c:pt idx="37">
                  <c:v>-2.4580399256268717E-2</c:v>
                </c:pt>
                <c:pt idx="38">
                  <c:v>-7.3447808418093674E-3</c:v>
                </c:pt>
                <c:pt idx="39">
                  <c:v>2.0951827217847996E-2</c:v>
                </c:pt>
                <c:pt idx="40">
                  <c:v>-6.9398065884146822E-3</c:v>
                </c:pt>
                <c:pt idx="41">
                  <c:v>1.8832442064528429E-2</c:v>
                </c:pt>
                <c:pt idx="42">
                  <c:v>9.0331556868606718E-3</c:v>
                </c:pt>
                <c:pt idx="43">
                  <c:v>1.5323913040211757E-2</c:v>
                </c:pt>
                <c:pt idx="44">
                  <c:v>5.0952340411678015E-3</c:v>
                </c:pt>
                <c:pt idx="45">
                  <c:v>-1.1955835453313147E-2</c:v>
                </c:pt>
                <c:pt idx="46">
                  <c:v>2.3358987012196294E-2</c:v>
                </c:pt>
                <c:pt idx="47">
                  <c:v>-2.1901277790816079E-3</c:v>
                </c:pt>
                <c:pt idx="48">
                  <c:v>2.3387585170546839E-2</c:v>
                </c:pt>
                <c:pt idx="49">
                  <c:v>2.4928630207205096E-3</c:v>
                </c:pt>
                <c:pt idx="50">
                  <c:v>-4.9452886355547234E-3</c:v>
                </c:pt>
                <c:pt idx="51">
                  <c:v>-2.4116390475710632E-2</c:v>
                </c:pt>
                <c:pt idx="52">
                  <c:v>1.7312406845560548E-2</c:v>
                </c:pt>
                <c:pt idx="53">
                  <c:v>2.359481958194859E-3</c:v>
                </c:pt>
                <c:pt idx="54">
                  <c:v>-8.1807616429088459E-3</c:v>
                </c:pt>
                <c:pt idx="55">
                  <c:v>-2.0772381680906844E-2</c:v>
                </c:pt>
                <c:pt idx="56">
                  <c:v>-1.9253900127305629E-2</c:v>
                </c:pt>
                <c:pt idx="57">
                  <c:v>-2.4918441693400618E-2</c:v>
                </c:pt>
                <c:pt idx="58">
                  <c:v>1.7778575175764557E-2</c:v>
                </c:pt>
                <c:pt idx="59">
                  <c:v>-5.1679719612462427E-3</c:v>
                </c:pt>
                <c:pt idx="60">
                  <c:v>6.8886534139722443E-3</c:v>
                </c:pt>
                <c:pt idx="61">
                  <c:v>-1.4230067100348328E-2</c:v>
                </c:pt>
                <c:pt idx="62">
                  <c:v>-1.2488209168413969E-2</c:v>
                </c:pt>
                <c:pt idx="63">
                  <c:v>-1.1272032783698885E-2</c:v>
                </c:pt>
                <c:pt idx="64">
                  <c:v>1.3765898881645105E-2</c:v>
                </c:pt>
                <c:pt idx="65">
                  <c:v>1.8275219723986116E-2</c:v>
                </c:pt>
                <c:pt idx="66">
                  <c:v>-2.497344056917743E-2</c:v>
                </c:pt>
                <c:pt idx="67">
                  <c:v>2.3726652660317121E-2</c:v>
                </c:pt>
                <c:pt idx="68">
                  <c:v>2.4151588139877847E-2</c:v>
                </c:pt>
                <c:pt idx="69">
                  <c:v>-2.1622949497737378E-2</c:v>
                </c:pt>
                <c:pt idx="70">
                  <c:v>-1.6599678473908551E-2</c:v>
                </c:pt>
                <c:pt idx="71">
                  <c:v>-1.0088374677030443E-2</c:v>
                </c:pt>
                <c:pt idx="72">
                  <c:v>2.4020540733596069E-2</c:v>
                </c:pt>
                <c:pt idx="73">
                  <c:v>1.6829877240104832E-2</c:v>
                </c:pt>
                <c:pt idx="74">
                  <c:v>3.7524792673781678E-3</c:v>
                </c:pt>
                <c:pt idx="75">
                  <c:v>9.8777561148556459E-2</c:v>
                </c:pt>
                <c:pt idx="76">
                  <c:v>0.2348427383905109</c:v>
                </c:pt>
                <c:pt idx="77">
                  <c:v>0.41368811593877275</c:v>
                </c:pt>
                <c:pt idx="78">
                  <c:v>0.69030855110041456</c:v>
                </c:pt>
                <c:pt idx="79">
                  <c:v>0.95094659306883011</c:v>
                </c:pt>
                <c:pt idx="80">
                  <c:v>1.0501731031829977</c:v>
                </c:pt>
                <c:pt idx="81">
                  <c:v>0.94913344331071425</c:v>
                </c:pt>
                <c:pt idx="82">
                  <c:v>0.72718757518430743</c:v>
                </c:pt>
                <c:pt idx="83">
                  <c:v>0.43842202100617322</c:v>
                </c:pt>
                <c:pt idx="84">
                  <c:v>0.2324080247260768</c:v>
                </c:pt>
                <c:pt idx="85">
                  <c:v>7.6539597065426818E-2</c:v>
                </c:pt>
                <c:pt idx="86">
                  <c:v>4.5647250225799768E-2</c:v>
                </c:pt>
                <c:pt idx="87">
                  <c:v>-4.8392906467204545E-3</c:v>
                </c:pt>
                <c:pt idx="88">
                  <c:v>-1.0779280163529569E-4</c:v>
                </c:pt>
                <c:pt idx="89">
                  <c:v>1.0250917961076083E-2</c:v>
                </c:pt>
                <c:pt idx="90">
                  <c:v>-2.0884486444915452E-2</c:v>
                </c:pt>
              </c:numCache>
            </c:numRef>
          </c:yVal>
          <c:smooth val="1"/>
          <c:extLst>
            <c:ext xmlns:c16="http://schemas.microsoft.com/office/drawing/2014/chart" uri="{C3380CC4-5D6E-409C-BE32-E72D297353CC}">
              <c16:uniqueId val="{00000000-D8C9-486A-B440-8EBDEB02BA20}"/>
            </c:ext>
          </c:extLst>
        </c:ser>
        <c:ser>
          <c:idx val="1"/>
          <c:order val="1"/>
          <c:spPr>
            <a:ln w="38100" cap="rnd">
              <a:solidFill>
                <a:srgbClr val="0702E2"/>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Sheet1!$C$2:$C$92</c:f>
              <c:numCache>
                <c:formatCode>General</c:formatCode>
                <c:ptCount val="91"/>
                <c:pt idx="0">
                  <c:v>1.7016078925952128E-2</c:v>
                </c:pt>
                <c:pt idx="1">
                  <c:v>-1.1220795181225169E-2</c:v>
                </c:pt>
                <c:pt idx="2">
                  <c:v>9.0408331192191327E-3</c:v>
                </c:pt>
                <c:pt idx="3">
                  <c:v>3.4945404096097588E-3</c:v>
                </c:pt>
                <c:pt idx="4">
                  <c:v>4.5630148827717652E-3</c:v>
                </c:pt>
                <c:pt idx="5">
                  <c:v>-9.1537129723017249E-3</c:v>
                </c:pt>
                <c:pt idx="6">
                  <c:v>-1.9574126806865641E-2</c:v>
                </c:pt>
                <c:pt idx="7">
                  <c:v>-1.5518244494146861E-2</c:v>
                </c:pt>
                <c:pt idx="8">
                  <c:v>9.9438883846454944E-4</c:v>
                </c:pt>
                <c:pt idx="9">
                  <c:v>8.7108141466664731E-3</c:v>
                </c:pt>
                <c:pt idx="10">
                  <c:v>2.1342692484054199E-2</c:v>
                </c:pt>
                <c:pt idx="11">
                  <c:v>-5.8649065043067383E-3</c:v>
                </c:pt>
                <c:pt idx="12">
                  <c:v>4.7250181883639279E-3</c:v>
                </c:pt>
                <c:pt idx="13">
                  <c:v>1.6785719651159603E-2</c:v>
                </c:pt>
                <c:pt idx="14">
                  <c:v>-1.9466221009350266E-2</c:v>
                </c:pt>
                <c:pt idx="15">
                  <c:v>-2.0287418095317495E-2</c:v>
                </c:pt>
                <c:pt idx="16">
                  <c:v>-1.2646649601423033E-3</c:v>
                </c:pt>
                <c:pt idx="17">
                  <c:v>-6.8916617663194735E-3</c:v>
                </c:pt>
                <c:pt idx="18">
                  <c:v>1.5388267993585876E-2</c:v>
                </c:pt>
                <c:pt idx="19">
                  <c:v>2.3817343099681556E-2</c:v>
                </c:pt>
                <c:pt idx="20">
                  <c:v>1.04476732905252E-2</c:v>
                </c:pt>
                <c:pt idx="21">
                  <c:v>6.5020120796627058E-3</c:v>
                </c:pt>
                <c:pt idx="22">
                  <c:v>-1.0336164602894167E-2</c:v>
                </c:pt>
                <c:pt idx="23">
                  <c:v>-2.1347609566790316E-2</c:v>
                </c:pt>
                <c:pt idx="24">
                  <c:v>1.0009637031087544E-2</c:v>
                </c:pt>
                <c:pt idx="25">
                  <c:v>1.1829986197470299E-2</c:v>
                </c:pt>
                <c:pt idx="26">
                  <c:v>5.6596315253018559E-4</c:v>
                </c:pt>
                <c:pt idx="27">
                  <c:v>9.8089795174733374E-3</c:v>
                </c:pt>
                <c:pt idx="28">
                  <c:v>-7.291512979323767E-3</c:v>
                </c:pt>
                <c:pt idx="29">
                  <c:v>-8.7246633043900346E-3</c:v>
                </c:pt>
                <c:pt idx="30">
                  <c:v>1.2167328903082543E-2</c:v>
                </c:pt>
                <c:pt idx="31">
                  <c:v>6.6806097064729952E-3</c:v>
                </c:pt>
                <c:pt idx="32">
                  <c:v>1.8395901984778758E-2</c:v>
                </c:pt>
                <c:pt idx="33">
                  <c:v>-1.2580446529706319E-2</c:v>
                </c:pt>
                <c:pt idx="34">
                  <c:v>1.7385624908777011E-2</c:v>
                </c:pt>
                <c:pt idx="35">
                  <c:v>8.2352835772803393E-3</c:v>
                </c:pt>
                <c:pt idx="36">
                  <c:v>1.1692042220954658E-3</c:v>
                </c:pt>
                <c:pt idx="37">
                  <c:v>-1.6586177761226024E-2</c:v>
                </c:pt>
                <c:pt idx="38">
                  <c:v>1.6416328350373977E-2</c:v>
                </c:pt>
                <c:pt idx="39">
                  <c:v>4.4491986858254898E-3</c:v>
                </c:pt>
                <c:pt idx="40">
                  <c:v>-3.0020994947342243E-3</c:v>
                </c:pt>
                <c:pt idx="41">
                  <c:v>-5.8962232505074168E-3</c:v>
                </c:pt>
                <c:pt idx="42">
                  <c:v>1.3823549084453166E-2</c:v>
                </c:pt>
                <c:pt idx="43">
                  <c:v>-2.0801261877491029E-2</c:v>
                </c:pt>
                <c:pt idx="44">
                  <c:v>-1.0384059442896632E-2</c:v>
                </c:pt>
                <c:pt idx="45">
                  <c:v>-6.4443663733352394E-3</c:v>
                </c:pt>
                <c:pt idx="46">
                  <c:v>-1.5103712861103296E-2</c:v>
                </c:pt>
                <c:pt idx="47">
                  <c:v>1.5106186896035795E-2</c:v>
                </c:pt>
                <c:pt idx="48">
                  <c:v>-2.1471009936932385E-2</c:v>
                </c:pt>
                <c:pt idx="49">
                  <c:v>8.4304014997278413E-3</c:v>
                </c:pt>
                <c:pt idx="50">
                  <c:v>1.7346512048336985E-2</c:v>
                </c:pt>
                <c:pt idx="51">
                  <c:v>-5.7314557841116835E-3</c:v>
                </c:pt>
                <c:pt idx="52">
                  <c:v>4.4510720941177157E-3</c:v>
                </c:pt>
                <c:pt idx="53">
                  <c:v>2.0558140067758832E-2</c:v>
                </c:pt>
                <c:pt idx="54">
                  <c:v>2.6208861646025403E-2</c:v>
                </c:pt>
                <c:pt idx="55">
                  <c:v>9.0029581625801061E-2</c:v>
                </c:pt>
                <c:pt idx="56">
                  <c:v>0.19713176459369905</c:v>
                </c:pt>
                <c:pt idx="57">
                  <c:v>0.42650777930656464</c:v>
                </c:pt>
                <c:pt idx="58">
                  <c:v>0.68337694078138711</c:v>
                </c:pt>
                <c:pt idx="59">
                  <c:v>0.90138666593610062</c:v>
                </c:pt>
                <c:pt idx="60">
                  <c:v>1.0140246001682154</c:v>
                </c:pt>
                <c:pt idx="61">
                  <c:v>0.92907153781685381</c:v>
                </c:pt>
                <c:pt idx="62">
                  <c:v>0.68966897811777073</c:v>
                </c:pt>
                <c:pt idx="63">
                  <c:v>0.42358994772713821</c:v>
                </c:pt>
                <c:pt idx="64">
                  <c:v>0.21665885456811371</c:v>
                </c:pt>
                <c:pt idx="65">
                  <c:v>0.14932077194631926</c:v>
                </c:pt>
                <c:pt idx="66">
                  <c:v>0.23203247647041308</c:v>
                </c:pt>
                <c:pt idx="67">
                  <c:v>0.38736860490233571</c:v>
                </c:pt>
                <c:pt idx="68">
                  <c:v>0.60060162584959698</c:v>
                </c:pt>
                <c:pt idx="69">
                  <c:v>0.80723295155391472</c:v>
                </c:pt>
                <c:pt idx="70">
                  <c:v>0.91029587170510695</c:v>
                </c:pt>
                <c:pt idx="71">
                  <c:v>0.80710515447578413</c:v>
                </c:pt>
                <c:pt idx="72">
                  <c:v>0.58650320551034218</c:v>
                </c:pt>
                <c:pt idx="73">
                  <c:v>0.34535012350152983</c:v>
                </c:pt>
                <c:pt idx="74">
                  <c:v>0.18275445931884973</c:v>
                </c:pt>
                <c:pt idx="75">
                  <c:v>6.3681100371359087E-2</c:v>
                </c:pt>
                <c:pt idx="76">
                  <c:v>4.2120953824551673E-3</c:v>
                </c:pt>
                <c:pt idx="77">
                  <c:v>-9.6803358074755343E-3</c:v>
                </c:pt>
                <c:pt idx="78">
                  <c:v>2.5523554997132124E-2</c:v>
                </c:pt>
                <c:pt idx="79">
                  <c:v>7.708980547457972E-3</c:v>
                </c:pt>
                <c:pt idx="80">
                  <c:v>-2.457604262012094E-2</c:v>
                </c:pt>
                <c:pt idx="81">
                  <c:v>1.3212439843814049E-2</c:v>
                </c:pt>
                <c:pt idx="82">
                  <c:v>-2.1001185618140406E-2</c:v>
                </c:pt>
                <c:pt idx="83">
                  <c:v>-1.0130023651937161E-2</c:v>
                </c:pt>
                <c:pt idx="84">
                  <c:v>9.3966087447233497E-4</c:v>
                </c:pt>
                <c:pt idx="85">
                  <c:v>1.8170454384634712E-2</c:v>
                </c:pt>
                <c:pt idx="86">
                  <c:v>-9.6577995400536302E-3</c:v>
                </c:pt>
                <c:pt idx="87">
                  <c:v>5.5928114954894902E-3</c:v>
                </c:pt>
                <c:pt idx="88">
                  <c:v>2.3950993393191573E-2</c:v>
                </c:pt>
                <c:pt idx="89">
                  <c:v>-1.2203862238413427E-2</c:v>
                </c:pt>
                <c:pt idx="90">
                  <c:v>1.0601360513000018E-2</c:v>
                </c:pt>
              </c:numCache>
            </c:numRef>
          </c:yVal>
          <c:smooth val="1"/>
          <c:extLst>
            <c:ext xmlns:c16="http://schemas.microsoft.com/office/drawing/2014/chart" uri="{C3380CC4-5D6E-409C-BE32-E72D297353CC}">
              <c16:uniqueId val="{00000001-D8C9-486A-B440-8EBDEB02BA20}"/>
            </c:ext>
          </c:extLst>
        </c:ser>
        <c:ser>
          <c:idx val="2"/>
          <c:order val="2"/>
          <c:spPr>
            <a:ln w="38100" cap="rnd">
              <a:solidFill>
                <a:srgbClr val="FF000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Sheet1!$D$2:$D$92</c:f>
              <c:numCache>
                <c:formatCode>General</c:formatCode>
                <c:ptCount val="91"/>
                <c:pt idx="0">
                  <c:v>-1.5274292531183705E-2</c:v>
                </c:pt>
                <c:pt idx="1">
                  <c:v>-9.7865854352616171E-3</c:v>
                </c:pt>
                <c:pt idx="2">
                  <c:v>2.3713216438058994E-2</c:v>
                </c:pt>
                <c:pt idx="3">
                  <c:v>1.7335573151488228E-2</c:v>
                </c:pt>
                <c:pt idx="4">
                  <c:v>2.4534026192521738E-3</c:v>
                </c:pt>
                <c:pt idx="5">
                  <c:v>-1.5345745606473274E-2</c:v>
                </c:pt>
                <c:pt idx="6">
                  <c:v>-1.7530586994030999E-3</c:v>
                </c:pt>
                <c:pt idx="7">
                  <c:v>-1.3826636323261327E-2</c:v>
                </c:pt>
                <c:pt idx="8">
                  <c:v>-1.4002422539904009E-2</c:v>
                </c:pt>
                <c:pt idx="9">
                  <c:v>1.6532806876866379E-2</c:v>
                </c:pt>
                <c:pt idx="10">
                  <c:v>-1.7937742968313318E-2</c:v>
                </c:pt>
                <c:pt idx="11">
                  <c:v>-1.2351447782765323E-2</c:v>
                </c:pt>
                <c:pt idx="12">
                  <c:v>-2.2825016820589229E-2</c:v>
                </c:pt>
                <c:pt idx="13">
                  <c:v>1.6279690195511974E-2</c:v>
                </c:pt>
                <c:pt idx="14">
                  <c:v>9.3041527997963919E-3</c:v>
                </c:pt>
                <c:pt idx="15">
                  <c:v>6.8026721913250904E-2</c:v>
                </c:pt>
                <c:pt idx="16">
                  <c:v>0.22844265014671766</c:v>
                </c:pt>
                <c:pt idx="17">
                  <c:v>0.47131753851256641</c:v>
                </c:pt>
                <c:pt idx="18">
                  <c:v>0.73491991372058862</c:v>
                </c:pt>
                <c:pt idx="19">
                  <c:v>1.0185024942749945</c:v>
                </c:pt>
                <c:pt idx="20">
                  <c:v>1.1094022671047523</c:v>
                </c:pt>
                <c:pt idx="21">
                  <c:v>1.0149199010363479</c:v>
                </c:pt>
                <c:pt idx="22">
                  <c:v>0.7380546541172408</c:v>
                </c:pt>
                <c:pt idx="23">
                  <c:v>0.42831823822382803</c:v>
                </c:pt>
                <c:pt idx="24">
                  <c:v>0.20239401416211608</c:v>
                </c:pt>
                <c:pt idx="25">
                  <c:v>0.10126841495056602</c:v>
                </c:pt>
                <c:pt idx="26">
                  <c:v>2.145858501069707E-2</c:v>
                </c:pt>
                <c:pt idx="27">
                  <c:v>5.0245912967128437E-4</c:v>
                </c:pt>
                <c:pt idx="28">
                  <c:v>-9.0222574248099447E-3</c:v>
                </c:pt>
                <c:pt idx="29">
                  <c:v>1.7115286626612991E-2</c:v>
                </c:pt>
                <c:pt idx="30">
                  <c:v>3.0617102051409958E-3</c:v>
                </c:pt>
                <c:pt idx="31">
                  <c:v>1.9656311047659972E-2</c:v>
                </c:pt>
                <c:pt idx="32">
                  <c:v>-2.3341262381833192E-2</c:v>
                </c:pt>
                <c:pt idx="33">
                  <c:v>-1.7451012277428291E-2</c:v>
                </c:pt>
                <c:pt idx="34">
                  <c:v>-8.4270825529991159E-3</c:v>
                </c:pt>
                <c:pt idx="35">
                  <c:v>-2.2429478338044467E-2</c:v>
                </c:pt>
                <c:pt idx="36">
                  <c:v>-1.0142015179767139E-2</c:v>
                </c:pt>
                <c:pt idx="37">
                  <c:v>-1.4050135054436719E-2</c:v>
                </c:pt>
                <c:pt idx="38">
                  <c:v>-2.1173803557661505E-2</c:v>
                </c:pt>
                <c:pt idx="39">
                  <c:v>2.3781020466734928E-2</c:v>
                </c:pt>
                <c:pt idx="40">
                  <c:v>2.2998180823755716E-2</c:v>
                </c:pt>
                <c:pt idx="41">
                  <c:v>1.5919026426188972E-2</c:v>
                </c:pt>
                <c:pt idx="42">
                  <c:v>2.2867387512496555E-2</c:v>
                </c:pt>
                <c:pt idx="43">
                  <c:v>-1.5352016292990687E-2</c:v>
                </c:pt>
                <c:pt idx="44">
                  <c:v>1.1999641724736445E-2</c:v>
                </c:pt>
                <c:pt idx="45">
                  <c:v>7.1560069079842942E-2</c:v>
                </c:pt>
                <c:pt idx="46">
                  <c:v>0.19339899943577862</c:v>
                </c:pt>
                <c:pt idx="47">
                  <c:v>0.36869065340534068</c:v>
                </c:pt>
                <c:pt idx="48">
                  <c:v>0.62960625640721535</c:v>
                </c:pt>
                <c:pt idx="49">
                  <c:v>0.85108700280514638</c:v>
                </c:pt>
                <c:pt idx="50">
                  <c:v>0.93635329219273533</c:v>
                </c:pt>
                <c:pt idx="51">
                  <c:v>0.83743363171748553</c:v>
                </c:pt>
                <c:pt idx="52">
                  <c:v>0.65391787345648156</c:v>
                </c:pt>
                <c:pt idx="53">
                  <c:v>0.38842486301792745</c:v>
                </c:pt>
                <c:pt idx="54">
                  <c:v>0.20676535570423382</c:v>
                </c:pt>
                <c:pt idx="55">
                  <c:v>6.3971924056741708E-2</c:v>
                </c:pt>
                <c:pt idx="56">
                  <c:v>1.4008169222852555E-2</c:v>
                </c:pt>
                <c:pt idx="57">
                  <c:v>1.171093812375635E-2</c:v>
                </c:pt>
                <c:pt idx="58">
                  <c:v>2.1426354371170922E-2</c:v>
                </c:pt>
                <c:pt idx="59">
                  <c:v>4.7295941603648231E-3</c:v>
                </c:pt>
                <c:pt idx="60">
                  <c:v>-9.0294273896034507E-4</c:v>
                </c:pt>
                <c:pt idx="61">
                  <c:v>1.6759159805943238E-2</c:v>
                </c:pt>
                <c:pt idx="62">
                  <c:v>-2.4619576915138764E-2</c:v>
                </c:pt>
                <c:pt idx="63">
                  <c:v>-2.3944284244892818E-2</c:v>
                </c:pt>
                <c:pt idx="64">
                  <c:v>-1.0096690308550841E-2</c:v>
                </c:pt>
                <c:pt idx="65">
                  <c:v>2.7404803778423984E-3</c:v>
                </c:pt>
                <c:pt idx="66">
                  <c:v>3.3595546261219811E-5</c:v>
                </c:pt>
                <c:pt idx="67">
                  <c:v>-2.1196458964045685E-2</c:v>
                </c:pt>
                <c:pt idx="68">
                  <c:v>2.0599431296799303E-4</c:v>
                </c:pt>
                <c:pt idx="69">
                  <c:v>-1.2102227242525788E-2</c:v>
                </c:pt>
                <c:pt idx="70">
                  <c:v>1.4537755568225456E-2</c:v>
                </c:pt>
                <c:pt idx="71">
                  <c:v>2.2436462592816998E-2</c:v>
                </c:pt>
                <c:pt idx="72">
                  <c:v>-2.2714298249159368E-2</c:v>
                </c:pt>
                <c:pt idx="73">
                  <c:v>1.8758408086927691E-2</c:v>
                </c:pt>
                <c:pt idx="74">
                  <c:v>-2.1738752797276474E-2</c:v>
                </c:pt>
                <c:pt idx="75">
                  <c:v>-2.3959749716652254E-2</c:v>
                </c:pt>
                <c:pt idx="76">
                  <c:v>-3.3799150520240798E-3</c:v>
                </c:pt>
                <c:pt idx="77">
                  <c:v>-1.6438608664284933E-2</c:v>
                </c:pt>
                <c:pt idx="78">
                  <c:v>-1.0094575706565845E-2</c:v>
                </c:pt>
                <c:pt idx="79">
                  <c:v>-2.1442957505715139E-2</c:v>
                </c:pt>
                <c:pt idx="80">
                  <c:v>4.4373249979856588E-5</c:v>
                </c:pt>
                <c:pt idx="81">
                  <c:v>2.2603538662010592E-2</c:v>
                </c:pt>
                <c:pt idx="82">
                  <c:v>-1.4394682518043718E-2</c:v>
                </c:pt>
                <c:pt idx="83">
                  <c:v>-2.491640757771578E-2</c:v>
                </c:pt>
                <c:pt idx="84">
                  <c:v>2.2343502104049291E-2</c:v>
                </c:pt>
                <c:pt idx="85">
                  <c:v>-1.898080961720975E-2</c:v>
                </c:pt>
                <c:pt idx="86">
                  <c:v>1.7741478881146501E-2</c:v>
                </c:pt>
                <c:pt idx="87">
                  <c:v>1.3024394712961906E-2</c:v>
                </c:pt>
                <c:pt idx="88">
                  <c:v>2.0950796790145831E-2</c:v>
                </c:pt>
                <c:pt idx="89">
                  <c:v>1.5511669547335195E-2</c:v>
                </c:pt>
                <c:pt idx="90">
                  <c:v>-1.5083009530252461E-2</c:v>
                </c:pt>
              </c:numCache>
            </c:numRef>
          </c:yVal>
          <c:smooth val="1"/>
          <c:extLst>
            <c:ext xmlns:c16="http://schemas.microsoft.com/office/drawing/2014/chart" uri="{C3380CC4-5D6E-409C-BE32-E72D297353CC}">
              <c16:uniqueId val="{00000002-D8C9-486A-B440-8EBDEB02BA20}"/>
            </c:ext>
          </c:extLst>
        </c:ser>
        <c:ser>
          <c:idx val="3"/>
          <c:order val="3"/>
          <c:spPr>
            <a:ln w="38100" cap="rnd">
              <a:solidFill>
                <a:srgbClr val="00B050"/>
              </a:solidFill>
              <a:round/>
            </a:ln>
            <a:effectLst/>
          </c:spPr>
          <c:marker>
            <c:symbol val="none"/>
          </c:marker>
          <c:xVal>
            <c:numRef>
              <c:f>Sheet1!$A$2:$A$92</c:f>
              <c:numCache>
                <c:formatCode>General</c:formatCode>
                <c:ptCount val="9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numCache>
            </c:numRef>
          </c:xVal>
          <c:yVal>
            <c:numRef>
              <c:f>Sheet1!$E$2:$E$92</c:f>
              <c:numCache>
                <c:formatCode>General</c:formatCode>
                <c:ptCount val="91"/>
                <c:pt idx="0">
                  <c:v>-1.8429548912052434E-2</c:v>
                </c:pt>
                <c:pt idx="1">
                  <c:v>-2.4908461946390272E-2</c:v>
                </c:pt>
                <c:pt idx="2">
                  <c:v>-1.6878991843353747E-2</c:v>
                </c:pt>
                <c:pt idx="3">
                  <c:v>-2.1343115511524152E-2</c:v>
                </c:pt>
                <c:pt idx="4">
                  <c:v>1.2400203256655402E-2</c:v>
                </c:pt>
                <c:pt idx="5">
                  <c:v>-2.4775963729854023E-2</c:v>
                </c:pt>
                <c:pt idx="6">
                  <c:v>-8.708437794128443E-3</c:v>
                </c:pt>
                <c:pt idx="7">
                  <c:v>2.392859606009113E-2</c:v>
                </c:pt>
                <c:pt idx="8">
                  <c:v>1.996421135819625E-2</c:v>
                </c:pt>
                <c:pt idx="9">
                  <c:v>-2.4337019297864994E-2</c:v>
                </c:pt>
                <c:pt idx="10">
                  <c:v>-2.1507162082699382E-2</c:v>
                </c:pt>
                <c:pt idx="11">
                  <c:v>2.4483154514810125E-2</c:v>
                </c:pt>
                <c:pt idx="12">
                  <c:v>-3.3374053178722224E-4</c:v>
                </c:pt>
                <c:pt idx="13">
                  <c:v>2.1448008399524193E-2</c:v>
                </c:pt>
                <c:pt idx="14">
                  <c:v>-2.3676070994951538E-4</c:v>
                </c:pt>
                <c:pt idx="15">
                  <c:v>-2.2214766193727555E-2</c:v>
                </c:pt>
                <c:pt idx="16">
                  <c:v>9.8621221277516505E-3</c:v>
                </c:pt>
                <c:pt idx="17">
                  <c:v>-2.2913102235410324E-2</c:v>
                </c:pt>
                <c:pt idx="18">
                  <c:v>1.7814270685114236E-2</c:v>
                </c:pt>
                <c:pt idx="19">
                  <c:v>1.6409825328977549E-2</c:v>
                </c:pt>
                <c:pt idx="20">
                  <c:v>1.2841667610399446E-2</c:v>
                </c:pt>
                <c:pt idx="21">
                  <c:v>-1.0125653676545448E-2</c:v>
                </c:pt>
                <c:pt idx="22">
                  <c:v>-1.2365044408069405E-2</c:v>
                </c:pt>
                <c:pt idx="23">
                  <c:v>1.7327184483578398E-2</c:v>
                </c:pt>
                <c:pt idx="24">
                  <c:v>1.9173255094297962E-2</c:v>
                </c:pt>
                <c:pt idx="25">
                  <c:v>7.6925503541066739E-2</c:v>
                </c:pt>
                <c:pt idx="26">
                  <c:v>0.15101848746833207</c:v>
                </c:pt>
                <c:pt idx="27">
                  <c:v>0.32011444774701364</c:v>
                </c:pt>
                <c:pt idx="28">
                  <c:v>0.53901302551243913</c:v>
                </c:pt>
                <c:pt idx="29">
                  <c:v>0.73444278697344278</c:v>
                </c:pt>
                <c:pt idx="30">
                  <c:v>0.82185152280241647</c:v>
                </c:pt>
                <c:pt idx="31">
                  <c:v>0.70155193068410382</c:v>
                </c:pt>
                <c:pt idx="32">
                  <c:v>0.56259211615233307</c:v>
                </c:pt>
                <c:pt idx="33">
                  <c:v>0.32039968478872627</c:v>
                </c:pt>
                <c:pt idx="34">
                  <c:v>0.19478729951819046</c:v>
                </c:pt>
                <c:pt idx="35">
                  <c:v>0.1482307226413353</c:v>
                </c:pt>
                <c:pt idx="36">
                  <c:v>0.21255263640675903</c:v>
                </c:pt>
                <c:pt idx="37">
                  <c:v>0.43496105303490634</c:v>
                </c:pt>
                <c:pt idx="38">
                  <c:v>0.68069016218757306</c:v>
                </c:pt>
                <c:pt idx="39">
                  <c:v>0.96973631480482048</c:v>
                </c:pt>
                <c:pt idx="40">
                  <c:v>1.0664864840409061</c:v>
                </c:pt>
                <c:pt idx="41">
                  <c:v>0.94004283735735938</c:v>
                </c:pt>
                <c:pt idx="42">
                  <c:v>0.72662591522793574</c:v>
                </c:pt>
                <c:pt idx="43">
                  <c:v>0.41304404569856967</c:v>
                </c:pt>
                <c:pt idx="44">
                  <c:v>0.19196035079188503</c:v>
                </c:pt>
                <c:pt idx="45">
                  <c:v>6.2458352340843536E-2</c:v>
                </c:pt>
                <c:pt idx="46">
                  <c:v>1.3324066483195871E-2</c:v>
                </c:pt>
                <c:pt idx="47">
                  <c:v>-7.7153015185533538E-3</c:v>
                </c:pt>
                <c:pt idx="48">
                  <c:v>9.2009350624667422E-3</c:v>
                </c:pt>
                <c:pt idx="49">
                  <c:v>1.0424251679871663E-2</c:v>
                </c:pt>
                <c:pt idx="50">
                  <c:v>8.7698062275490141E-3</c:v>
                </c:pt>
                <c:pt idx="51">
                  <c:v>-7.6528649597251575E-3</c:v>
                </c:pt>
                <c:pt idx="52">
                  <c:v>-1.5355927668521006E-2</c:v>
                </c:pt>
                <c:pt idx="53">
                  <c:v>2.1652857954751692E-2</c:v>
                </c:pt>
                <c:pt idx="54">
                  <c:v>-5.2489403194363408E-3</c:v>
                </c:pt>
                <c:pt idx="55">
                  <c:v>1.4783819199924835E-2</c:v>
                </c:pt>
                <c:pt idx="56">
                  <c:v>-1.6523688087628031E-2</c:v>
                </c:pt>
                <c:pt idx="57">
                  <c:v>-2.038187129312978E-2</c:v>
                </c:pt>
                <c:pt idx="58">
                  <c:v>-2.0398737668185705E-2</c:v>
                </c:pt>
                <c:pt idx="59">
                  <c:v>-8.7238053961134557E-3</c:v>
                </c:pt>
                <c:pt idx="60">
                  <c:v>4.8306310530441864E-3</c:v>
                </c:pt>
                <c:pt idx="61">
                  <c:v>-1.522631211325492E-2</c:v>
                </c:pt>
                <c:pt idx="62">
                  <c:v>7.10519027532488E-3</c:v>
                </c:pt>
                <c:pt idx="63">
                  <c:v>1.7646805853098503E-2</c:v>
                </c:pt>
                <c:pt idx="64">
                  <c:v>8.231923397283859E-3</c:v>
                </c:pt>
                <c:pt idx="65">
                  <c:v>-1.0720881405307371E-2</c:v>
                </c:pt>
                <c:pt idx="66">
                  <c:v>1.6282654978214267E-2</c:v>
                </c:pt>
                <c:pt idx="67">
                  <c:v>-1.6770949816719973E-2</c:v>
                </c:pt>
                <c:pt idx="68">
                  <c:v>1.8729043962496129E-2</c:v>
                </c:pt>
                <c:pt idx="69">
                  <c:v>-1.4352514763136077E-2</c:v>
                </c:pt>
                <c:pt idx="70">
                  <c:v>1.5986552440075564E-2</c:v>
                </c:pt>
                <c:pt idx="71">
                  <c:v>-1.2882120956896725E-2</c:v>
                </c:pt>
                <c:pt idx="72">
                  <c:v>6.3450359366376058E-3</c:v>
                </c:pt>
                <c:pt idx="73">
                  <c:v>-1.8639994374497721E-2</c:v>
                </c:pt>
                <c:pt idx="74">
                  <c:v>6.8056909670037918E-3</c:v>
                </c:pt>
                <c:pt idx="75">
                  <c:v>2.0884878464300389E-2</c:v>
                </c:pt>
                <c:pt idx="76">
                  <c:v>-1.1936170133594376E-2</c:v>
                </c:pt>
                <c:pt idx="77">
                  <c:v>1.9193469952681078E-2</c:v>
                </c:pt>
                <c:pt idx="78">
                  <c:v>-1.3223216675557287E-2</c:v>
                </c:pt>
                <c:pt idx="79">
                  <c:v>-9.5057840977150875E-3</c:v>
                </c:pt>
                <c:pt idx="80">
                  <c:v>-1.2283590587010796E-2</c:v>
                </c:pt>
                <c:pt idx="81">
                  <c:v>-1.9385539436688443E-2</c:v>
                </c:pt>
                <c:pt idx="82">
                  <c:v>-9.6120485199454771E-3</c:v>
                </c:pt>
                <c:pt idx="83">
                  <c:v>-6.9197982225825908E-3</c:v>
                </c:pt>
                <c:pt idx="84">
                  <c:v>1.9803976027997203E-2</c:v>
                </c:pt>
                <c:pt idx="85">
                  <c:v>-5.4633507742035126E-3</c:v>
                </c:pt>
                <c:pt idx="86">
                  <c:v>1.6197398297784483E-2</c:v>
                </c:pt>
                <c:pt idx="87">
                  <c:v>-8.8908599866617029E-3</c:v>
                </c:pt>
                <c:pt idx="88">
                  <c:v>-2.0043378280275078E-2</c:v>
                </c:pt>
                <c:pt idx="89">
                  <c:v>4.7687187577656891E-4</c:v>
                </c:pt>
                <c:pt idx="90">
                  <c:v>-1.4090984629765026E-2</c:v>
                </c:pt>
              </c:numCache>
            </c:numRef>
          </c:yVal>
          <c:smooth val="1"/>
          <c:extLst>
            <c:ext xmlns:c16="http://schemas.microsoft.com/office/drawing/2014/chart" uri="{C3380CC4-5D6E-409C-BE32-E72D297353CC}">
              <c16:uniqueId val="{00000003-D8C9-486A-B440-8EBDEB02BA20}"/>
            </c:ext>
          </c:extLst>
        </c:ser>
        <c:dLbls>
          <c:showLegendKey val="0"/>
          <c:showVal val="0"/>
          <c:showCatName val="0"/>
          <c:showSerName val="0"/>
          <c:showPercent val="0"/>
          <c:showBubbleSize val="0"/>
        </c:dLbls>
        <c:axId val="1471925471"/>
        <c:axId val="1471926431"/>
      </c:scatterChart>
      <c:valAx>
        <c:axId val="1471925471"/>
        <c:scaling>
          <c:orientation val="minMax"/>
        </c:scaling>
        <c:delete val="1"/>
        <c:axPos val="b"/>
        <c:numFmt formatCode="General" sourceLinked="1"/>
        <c:majorTickMark val="none"/>
        <c:minorTickMark val="none"/>
        <c:tickLblPos val="nextTo"/>
        <c:crossAx val="1471926431"/>
        <c:crosses val="autoZero"/>
        <c:crossBetween val="midCat"/>
      </c:valAx>
      <c:valAx>
        <c:axId val="1471926431"/>
        <c:scaling>
          <c:orientation val="minMax"/>
        </c:scaling>
        <c:delete val="1"/>
        <c:axPos val="l"/>
        <c:numFmt formatCode="General" sourceLinked="1"/>
        <c:majorTickMark val="none"/>
        <c:minorTickMark val="none"/>
        <c:tickLblPos val="nextTo"/>
        <c:crossAx val="147192547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3:48.898"/>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7T14:39:27.826"/>
    </inkml:context>
    <inkml:brush xml:id="br0">
      <inkml:brushProperty name="width" value="0.05" units="cm"/>
      <inkml:brushProperty name="height" value="0.05" units="cm"/>
    </inkml:brush>
  </inkml:definitions>
  <inkml:trace contextRef="#ctx0" brushRef="#br0">773 1378 24575,'1'-1'0,"0"1"0,0-1 0,0 1 0,0-1 0,1 1 0,-1-1 0,0 1 0,0-1 0,0 0 0,0 0 0,-1 1 0,1-2 0,0 1 0,-1 0 0,1 0 0,0 0 0,-1 0 0,1 0 0,-1 0 0,1 0 0,-1 0 0,0 0 0,1 0 0,-1-1 0,8-30 0,-6 15 0,-1 0 0,-2-32 0,1 42 0,-1 2 0,0-1 0,0 0 0,0 0 0,-1 0 0,-1 1 0,1 0 0,0 0 0,-1-1 0,0 1 0,-7-9 0,-20-20 0,-2 2 0,-2 2 0,-66-48 0,67 52 0,-41-41 0,62 57 0,0 2 0,1-1 0,-1 2 0,-1-1 0,-23-9 0,23 12 0,0-1 0,0-1 0,2 1 0,-2-3 0,2 2 0,-14-15 0,-9-10 0,-53-40 0,78 62 0,-2 2 0,2-3 0,-1 2 0,1-2 0,1-1 0,1 2 0,-1-2 0,2 0 0,-1-1 0,-3-12 0,-5-12 0,3-3 0,-9-42 0,16 53 0,1 0 0,2-1 0,1 0 0,5-52 0,-3 77 0,0-2 0,2 2 0,-2 0 0,1-2 0,0 2 0,0 0 0,0-1 0,1 1 0,0 0 0,1 0 0,-1 0 0,1 1 0,-1-1 0,2 1 0,-1 0 0,8-6 0,-5 4 0,2 1 0,-2 0 0,2 0 0,-1 1 0,1 0 0,-1 0 0,1 1 0,0 1 0,17-4 0,32-6 0,-41 7 0,1 0 0,30-1 0,37 6 0,-58 1 0,2-1 0,0-1 0,32-6 0,-29 2 0,1 2 0,0 2 0,46 2 0,-10 1 0,-13-3 0,-26 0 0,1 1 0,-2 1 0,1 1 0,1 3 0,33 7 0,-46-7 0,-1 0 0,1 1 0,-1 1 0,-1 0 0,1 2 0,-1 0 0,26 19 0,-22-11 0,-1 0 0,21 23 0,-33-32 0,-1 0 0,0 1 0,0 1 0,0-1 0,-1 0 0,-1 1 0,0 0 0,4 11 0,-3 7 0,-2 0 0,1 0 0,-3 0 0,-4 53 0,2-13 0,1-54 0,-1 1 0,0 0 0,-1 0 0,0-1 0,-1 0 0,-1 0 0,-1 0 0,0 0 0,0 0 0,-2-1 0,1 0 0,-2 0 0,-12 16 0,-5 4 0,-44 43 0,-2 10 0,65-80 0,0 1 0,0-1 0,1 0 0,0 1 0,0 0 0,1 1 0,-7 13 0,6-9 0,-2-1 0,1 1 0,-1 0 0,-1-1 0,-13 14 0,16-19 0,-1 1 0,2 0 0,-1 0 0,0 0 0,2 1 0,-1-1 0,1 1 0,0 0 0,0-1 0,-2 14 0,3-5 0,1-1 0,0 0 0,0-1 0,4 31 0,-3-44-49,0 1 1,0 0-1,0 0 0,0 0 0,1-1 1,-1 1-1,1 0 0,-1-1 0,1 1 1,-1-1-1,1 1 0,0-1 0,0 2 1,0-2-1,0 0 0,1 1 0,-1-1 1,0 0-1,0 0 0,1 0 0,-1 0 1,0 0-1,1 0 0,-1 0 0,0 0 0,1-1 1,3 3-1,4-1-6777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29T16:32:43.559"/>
    </inkml:context>
    <inkml:brush xml:id="br0">
      <inkml:brushProperty name="width" value="0.05" units="cm"/>
      <inkml:brushProperty name="height" value="0.05" units="cm"/>
      <inkml:brushProperty name="color" value="#E71224"/>
    </inkml:brush>
  </inkml:definitions>
  <inkml:trace contextRef="#ctx0" brushRef="#br0">6 20 2801,'-5'-6'2312,"6"0"257,3 4-521,-4 0-216,0 0-471,-2 1-289,0 1-496,2 0-216,0 0-224,0 0-32,0 0-48,0 0-16,0 0-32,0 0-16,0 0-376,0 0-488,0 0 560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10:55:50.419"/>
    </inkml:context>
    <inkml:brush xml:id="br0">
      <inkml:brushProperty name="width" value="0.05" units="cm"/>
      <inkml:brushProperty name="height" value="0.05" units="cm"/>
      <inkml:brushProperty name="color" value="#66CC00"/>
    </inkml:brush>
  </inkml:definitions>
  <inkml:trace contextRef="#ctx0" brushRef="#br0">43 1 48,'-42'24'8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15.799"/>
    </inkml:context>
    <inkml:brush xml:id="br0">
      <inkml:brushProperty name="width" value="0.05" units="cm"/>
      <inkml:brushProperty name="height" value="0.05" units="cm"/>
      <inkml:brushProperty name="color" value="#004F8B"/>
    </inkml:brush>
  </inkml:definitions>
  <inkml:trace contextRef="#ctx0" brushRef="#br0">1 33 264,'51'-32'173,"-21"37"1872,-39 0 8493,9-5-9262,0 0 17,0 0-36,0 0-98,0 0-199,5 8 895,-2-5-1647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0T11:07:53.210"/>
    </inkml:context>
    <inkml:brush xml:id="br0">
      <inkml:brushProperty name="width" value="0.05" units="cm"/>
      <inkml:brushProperty name="height" value="0.05" units="cm"/>
      <inkml:brushProperty name="color" value="#004F8B"/>
    </inkml:brush>
  </inkml:definitions>
  <inkml:trace contextRef="#ctx0" brushRef="#br0">113 28 2905,'-20'-15'11737,"-11"11"-8199,17 4-2897,14 0-627,-8-9 1492,-3 15-12589,21 1 9421,-8-3 2180,-2-4-574</inkml:trace>
  <inkml:trace contextRef="#ctx0" brushRef="#br0" timeOffset="365.29">44 115 6033,'-43'88'2840,"62"-92"4891,-31 4-3902,8 0-5029,2 0 763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1/25/2025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16</a:t>
            </a:fld>
            <a:endParaRPr lang="en-US"/>
          </a:p>
        </p:txBody>
      </p:sp>
    </p:spTree>
    <p:extLst>
      <p:ext uri="{BB962C8B-B14F-4D97-AF65-F5344CB8AC3E}">
        <p14:creationId xmlns:p14="http://schemas.microsoft.com/office/powerpoint/2010/main" val="115257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18</a:t>
            </a:fld>
            <a:endParaRPr lang="en-US"/>
          </a:p>
        </p:txBody>
      </p:sp>
    </p:spTree>
    <p:extLst>
      <p:ext uri="{BB962C8B-B14F-4D97-AF65-F5344CB8AC3E}">
        <p14:creationId xmlns:p14="http://schemas.microsoft.com/office/powerpoint/2010/main" val="309432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19</a:t>
            </a:fld>
            <a:endParaRPr lang="en-US"/>
          </a:p>
        </p:txBody>
      </p:sp>
    </p:spTree>
    <p:extLst>
      <p:ext uri="{BB962C8B-B14F-4D97-AF65-F5344CB8AC3E}">
        <p14:creationId xmlns:p14="http://schemas.microsoft.com/office/powerpoint/2010/main" val="277851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20</a:t>
            </a:fld>
            <a:endParaRPr lang="en-US"/>
          </a:p>
        </p:txBody>
      </p:sp>
    </p:spTree>
    <p:extLst>
      <p:ext uri="{BB962C8B-B14F-4D97-AF65-F5344CB8AC3E}">
        <p14:creationId xmlns:p14="http://schemas.microsoft.com/office/powerpoint/2010/main" val="185665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rPr>
              <a:pPr defTabSz="847557">
                <a:defRPr/>
              </a:pPr>
              <a:t>21</a:t>
            </a:fld>
            <a:endParaRPr lang="en-US" dirty="0">
              <a:solidFill>
                <a:prstClr val="black"/>
              </a:solidFill>
            </a:endParaRPr>
          </a:p>
        </p:txBody>
      </p:sp>
    </p:spTree>
    <p:extLst>
      <p:ext uri="{BB962C8B-B14F-4D97-AF65-F5344CB8AC3E}">
        <p14:creationId xmlns:p14="http://schemas.microsoft.com/office/powerpoint/2010/main" val="2690497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26</a:t>
            </a:fld>
            <a:endParaRPr lang="en-US"/>
          </a:p>
        </p:txBody>
      </p:sp>
    </p:spTree>
    <p:extLst>
      <p:ext uri="{BB962C8B-B14F-4D97-AF65-F5344CB8AC3E}">
        <p14:creationId xmlns:p14="http://schemas.microsoft.com/office/powerpoint/2010/main" val="255486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27</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28</a:t>
            </a:fld>
            <a:endParaRPr lang="en-US"/>
          </a:p>
        </p:txBody>
      </p:sp>
    </p:spTree>
    <p:extLst>
      <p:ext uri="{BB962C8B-B14F-4D97-AF65-F5344CB8AC3E}">
        <p14:creationId xmlns:p14="http://schemas.microsoft.com/office/powerpoint/2010/main" val="4220474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29</a:t>
            </a:fld>
            <a:endParaRPr lang="en-US"/>
          </a:p>
        </p:txBody>
      </p:sp>
    </p:spTree>
    <p:extLst>
      <p:ext uri="{BB962C8B-B14F-4D97-AF65-F5344CB8AC3E}">
        <p14:creationId xmlns:p14="http://schemas.microsoft.com/office/powerpoint/2010/main" val="325069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r>
              <a:rPr lang="en-US" dirty="0"/>
              <a:t>2 ½ min</a:t>
            </a:r>
          </a:p>
        </p:txBody>
      </p:sp>
      <p:sp>
        <p:nvSpPr>
          <p:cNvPr id="4" name="Slide Number Placeholder 3"/>
          <p:cNvSpPr>
            <a:spLocks noGrp="1"/>
          </p:cNvSpPr>
          <p:nvPr>
            <p:ph type="sldNum" sz="quarter" idx="10"/>
          </p:nvPr>
        </p:nvSpPr>
        <p:spPr/>
        <p:txBody>
          <a:bodyPr/>
          <a:lstStyle/>
          <a:p>
            <a:fld id="{700427D6-D8CA-4930-B69E-43171D1651CD}" type="slidenum">
              <a:rPr lang="en-US" smtClean="0"/>
              <a:t>30</a:t>
            </a:fld>
            <a:endParaRPr lang="en-US"/>
          </a:p>
        </p:txBody>
      </p:sp>
    </p:spTree>
    <p:extLst>
      <p:ext uri="{BB962C8B-B14F-4D97-AF65-F5344CB8AC3E}">
        <p14:creationId xmlns:p14="http://schemas.microsoft.com/office/powerpoint/2010/main" val="134558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GSD III – debranching enzyme required since phosphorylase stops when 4 glucose are remaining.  3 of them are transferred to a new glycogen, and then the a(1-6) is removed.  Autosomal recessive, 1:100,000</a:t>
            </a:r>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346700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E9B992-0ED6-9D4C-A656-C3CD69D7F984}" type="slidenum">
              <a:rPr lang="en-US"/>
              <a:pPr/>
              <a:t>31</a:t>
            </a:fld>
            <a:endParaRPr lang="en-US"/>
          </a:p>
        </p:txBody>
      </p:sp>
      <p:sp>
        <p:nvSpPr>
          <p:cNvPr id="203778" name="Rectangle 2"/>
          <p:cNvSpPr>
            <a:spLocks noGrp="1" noRot="1" noChangeAspect="1" noChangeArrowheads="1" noTextEdit="1"/>
          </p:cNvSpPr>
          <p:nvPr>
            <p:ph type="sldImg"/>
          </p:nvPr>
        </p:nvSpPr>
        <p:spPr>
          <a:xfrm>
            <a:off x="2314575" y="527050"/>
            <a:ext cx="4606925" cy="2628900"/>
          </a:xfrm>
          <a:ln/>
          <a:extLs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493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35</a:t>
            </a:fld>
            <a:endParaRPr lang="en-US" dirty="0"/>
          </a:p>
        </p:txBody>
      </p:sp>
    </p:spTree>
    <p:extLst>
      <p:ext uri="{BB962C8B-B14F-4D97-AF65-F5344CB8AC3E}">
        <p14:creationId xmlns:p14="http://schemas.microsoft.com/office/powerpoint/2010/main" val="3036033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36</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37</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38</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39</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41</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42</a:t>
            </a:fld>
            <a:endParaRPr lang="en-US" dirty="0"/>
          </a:p>
        </p:txBody>
      </p:sp>
    </p:spTree>
    <p:extLst>
      <p:ext uri="{BB962C8B-B14F-4D97-AF65-F5344CB8AC3E}">
        <p14:creationId xmlns:p14="http://schemas.microsoft.com/office/powerpoint/2010/main" val="3482909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44</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93797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658813"/>
            <a:ext cx="5765800" cy="3289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68CDD-EA69-4EC3-8D9B-93BB61861B0B}" type="slidenum">
              <a:rPr kumimoji="0" lang="en-US" sz="11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81210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1143000"/>
            <a:ext cx="54102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2994880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8500"/>
            <a:ext cx="61102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5</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72F13B-5DB2-4008-8CF7-F92C6947962B}" type="slidenum">
              <a:rPr lang="en-US" altLang="en-US" smtClean="0"/>
              <a:pPr eaLnBrk="1" hangingPunct="1"/>
              <a:t>10</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a:t>Methionine is also the codon for a start sequence</a:t>
            </a:r>
          </a:p>
        </p:txBody>
      </p:sp>
    </p:spTree>
    <p:extLst>
      <p:ext uri="{BB962C8B-B14F-4D97-AF65-F5344CB8AC3E}">
        <p14:creationId xmlns:p14="http://schemas.microsoft.com/office/powerpoint/2010/main" val="33115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12</a:t>
            </a:fld>
            <a:endParaRPr lang="en-US"/>
          </a:p>
        </p:txBody>
      </p:sp>
    </p:spTree>
    <p:extLst>
      <p:ext uri="{BB962C8B-B14F-4D97-AF65-F5344CB8AC3E}">
        <p14:creationId xmlns:p14="http://schemas.microsoft.com/office/powerpoint/2010/main" val="3582420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13</a:t>
            </a:fld>
            <a:endParaRPr lang="en-US" dirty="0"/>
          </a:p>
        </p:txBody>
      </p:sp>
    </p:spTree>
    <p:extLst>
      <p:ext uri="{BB962C8B-B14F-4D97-AF65-F5344CB8AC3E}">
        <p14:creationId xmlns:p14="http://schemas.microsoft.com/office/powerpoint/2010/main" val="192452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98136">
              <a:defRPr/>
            </a:pPr>
            <a:fld id="{9FC2FDB8-7725-4B7A-B26B-075CB60ADF58}" type="slidenum">
              <a:rPr lang="en-US">
                <a:solidFill>
                  <a:prstClr val="black"/>
                </a:solidFill>
                <a:latin typeface="Calibri" panose="020F0502020204030204" pitchFamily="34" charset="0"/>
              </a:rPr>
              <a:pPr defTabSz="898136">
                <a:defRPr/>
              </a:pPr>
              <a:t>14</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72427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47557">
              <a:defRPr/>
            </a:pPr>
            <a:fld id="{700427D6-D8CA-4930-B69E-43171D1651CD}" type="slidenum">
              <a:rPr lang="en-US">
                <a:solidFill>
                  <a:prstClr val="black"/>
                </a:solidFill>
                <a:latin typeface="Calibri"/>
              </a:rPr>
              <a:pPr defTabSz="847557">
                <a:defRPr/>
              </a:pPr>
              <a:t>15</a:t>
            </a:fld>
            <a:endParaRPr lang="en-US">
              <a:solidFill>
                <a:prstClr val="black"/>
              </a:solidFill>
              <a:latin typeface="Calibri"/>
            </a:endParaRPr>
          </a:p>
        </p:txBody>
      </p:sp>
    </p:spTree>
    <p:extLst>
      <p:ext uri="{BB962C8B-B14F-4D97-AF65-F5344CB8AC3E}">
        <p14:creationId xmlns:p14="http://schemas.microsoft.com/office/powerpoint/2010/main" val="80167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DBB450-3C09-4A8F-AF69-BD33CC9B5A0F}"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2E60B-63A4-441F-9C11-3CD83D732790}"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12A4E-1432-4DC7-9719-82E663E63EA3}"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20AD7-7727-41EB-B802-099A754B04D4}"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AFC28-D1E3-4B95-8C5B-A8842AB2A800}" type="datetime1">
              <a:rPr lang="en-US" smtClean="0"/>
              <a:t>1/25/2025</a:t>
            </a:fld>
            <a:endParaRPr lang="en-US"/>
          </a:p>
        </p:txBody>
      </p:sp>
      <p:sp>
        <p:nvSpPr>
          <p:cNvPr id="5" name="Footer Placeholder 4"/>
          <p:cNvSpPr>
            <a:spLocks noGrp="1"/>
          </p:cNvSpPr>
          <p:nvPr>
            <p:ph type="ftr" sz="quarter" idx="11"/>
          </p:nvPr>
        </p:nvSpPr>
        <p:spPr/>
        <p:txBody>
          <a:bodyPr/>
          <a:lstStyle/>
          <a:p>
            <a:r>
              <a:rPr lang="en-US"/>
              <a:t>Drugs and Disease Spring 2025 - Lecture 4</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7F44ED-BD93-4468-8F62-15C673DD52CE}"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14143-FF64-48CB-8C45-21EB14FA0E18}" type="datetime1">
              <a:rPr lang="en-US" smtClean="0"/>
              <a:t>1/25/2025</a:t>
            </a:fld>
            <a:endParaRPr lang="en-US"/>
          </a:p>
        </p:txBody>
      </p:sp>
      <p:sp>
        <p:nvSpPr>
          <p:cNvPr id="8" name="Footer Placeholder 7"/>
          <p:cNvSpPr>
            <a:spLocks noGrp="1"/>
          </p:cNvSpPr>
          <p:nvPr>
            <p:ph type="ftr" sz="quarter" idx="11"/>
          </p:nvPr>
        </p:nvSpPr>
        <p:spPr/>
        <p:txBody>
          <a:bodyPr/>
          <a:lstStyle/>
          <a:p>
            <a:r>
              <a:rPr lang="en-US"/>
              <a:t>Drugs and Disease Spring 2025 - Lecture 4</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9B499-5368-4D67-B5ED-199E819E1D0A}" type="datetime1">
              <a:rPr lang="en-US" smtClean="0"/>
              <a:t>1/25/2025</a:t>
            </a:fld>
            <a:endParaRPr lang="en-US"/>
          </a:p>
        </p:txBody>
      </p:sp>
      <p:sp>
        <p:nvSpPr>
          <p:cNvPr id="4" name="Footer Placeholder 3"/>
          <p:cNvSpPr>
            <a:spLocks noGrp="1"/>
          </p:cNvSpPr>
          <p:nvPr>
            <p:ph type="ftr" sz="quarter" idx="11"/>
          </p:nvPr>
        </p:nvSpPr>
        <p:spPr/>
        <p:txBody>
          <a:bodyPr/>
          <a:lstStyle/>
          <a:p>
            <a:r>
              <a:rPr lang="en-US"/>
              <a:t>Drugs and Disease Spring 2025 - Lecture 4</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ABDBC-3CFD-4916-A714-22AA23721B5B}" type="datetime1">
              <a:rPr lang="en-US" smtClean="0"/>
              <a:t>1/25/2025</a:t>
            </a:fld>
            <a:endParaRPr lang="en-US"/>
          </a:p>
        </p:txBody>
      </p:sp>
      <p:sp>
        <p:nvSpPr>
          <p:cNvPr id="3" name="Footer Placeholder 2"/>
          <p:cNvSpPr>
            <a:spLocks noGrp="1"/>
          </p:cNvSpPr>
          <p:nvPr>
            <p:ph type="ftr" sz="quarter" idx="11"/>
          </p:nvPr>
        </p:nvSpPr>
        <p:spPr/>
        <p:txBody>
          <a:bodyPr/>
          <a:lstStyle/>
          <a:p>
            <a:r>
              <a:rPr lang="en-US"/>
              <a:t>Drugs and Disease Spring 2025 - Lecture 4</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D001C4-0FCB-4FC2-9CEF-A64A94CA86BF}"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FB213-12CF-4A68-B747-1FA1CBC32B2E}" type="datetime1">
              <a:rPr lang="en-US" smtClean="0"/>
              <a:t>1/25/2025</a:t>
            </a:fld>
            <a:endParaRPr lang="en-US"/>
          </a:p>
        </p:txBody>
      </p:sp>
      <p:sp>
        <p:nvSpPr>
          <p:cNvPr id="6" name="Footer Placeholder 5"/>
          <p:cNvSpPr>
            <a:spLocks noGrp="1"/>
          </p:cNvSpPr>
          <p:nvPr>
            <p:ph type="ftr" sz="quarter" idx="11"/>
          </p:nvPr>
        </p:nvSpPr>
        <p:spPr/>
        <p:txBody>
          <a:bodyPr/>
          <a:lstStyle/>
          <a:p>
            <a:r>
              <a:rPr lang="en-US"/>
              <a:t>Drugs and Disease Spring 2025 - Lecture 4</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A936EE3-868E-4124-AC82-040DE2C7C8CF}" type="datetime1">
              <a:rPr lang="en-US" smtClean="0"/>
              <a:t>1/25/2025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4</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customXml" Target="../ink/ink2.xml"/><Relationship Id="rId4" Type="http://schemas.openxmlformats.org/officeDocument/2006/relationships/image" Target="../media/image14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webp"/><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png"/><Relationship Id="rId7" Type="http://schemas.openxmlformats.org/officeDocument/2006/relationships/oleObject" Target="../embeddings/oleObject10.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oleObject" Target="../embeddings/oleObject9.bin"/><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99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1150.png"/><Relationship Id="rId4" Type="http://schemas.openxmlformats.org/officeDocument/2006/relationships/customXml" Target="../ink/ink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emf"/><Relationship Id="rId4"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7.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31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1300.png"/><Relationship Id="rId4" Type="http://schemas.openxmlformats.org/officeDocument/2006/relationships/customXml" Target="../ink/ink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5.jpg"/><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72.e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oleObject" Target="../embeddings/oleObject17.bin"/><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emf"/><Relationship Id="rId11" Type="http://schemas.openxmlformats.org/officeDocument/2006/relationships/image" Target="../media/image71.png"/><Relationship Id="rId5" Type="http://schemas.openxmlformats.org/officeDocument/2006/relationships/oleObject" Target="../embeddings/oleObject15.bin"/><Relationship Id="rId15" Type="http://schemas.openxmlformats.org/officeDocument/2006/relationships/image" Target="../media/image73.emf"/><Relationship Id="rId10" Type="http://schemas.openxmlformats.org/officeDocument/2006/relationships/image" Target="../media/image70.png"/><Relationship Id="rId4" Type="http://schemas.openxmlformats.org/officeDocument/2006/relationships/image" Target="../media/image66.emf"/><Relationship Id="rId9" Type="http://schemas.openxmlformats.org/officeDocument/2006/relationships/image" Target="../media/image69.png"/><Relationship Id="rId14" Type="http://schemas.openxmlformats.org/officeDocument/2006/relationships/oleObject" Target="../embeddings/oleObject18.bin"/></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78.emf"/><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oleObject" Target="../embeddings/oleObject20.bin"/><Relationship Id="rId5" Type="http://schemas.openxmlformats.org/officeDocument/2006/relationships/image" Target="../media/image77.emf"/><Relationship Id="rId4" Type="http://schemas.openxmlformats.org/officeDocument/2006/relationships/oleObject" Target="../embeddings/oleObject1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oleObject" Target="../embeddings/oleObject21.bin"/></Relationships>
</file>

<file path=ppt/slides/_rels/slide43.xml.rels><?xml version="1.0" encoding="UTF-8" standalone="yes"?>
<Relationships xmlns="http://schemas.openxmlformats.org/package/2006/relationships"><Relationship Id="rId3" Type="http://schemas.openxmlformats.org/officeDocument/2006/relationships/image" Target="file:///C:\Documents%20and%20Settings\rajesh.ACEPRO\Desktop\Freeman\Chapter%2048\Unlabeled\48_05_B_vs_T_cell_receptor-U.jpg" TargetMode="External"/><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6.emf"/></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23.bin"/><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91.jp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video" Target="../media/media3.mp4"/><Relationship Id="rId7" Type="http://schemas.openxmlformats.org/officeDocument/2006/relationships/hyperlink" Target="http://dx.doi.org/10.1242/jcs.235192" TargetMode="External"/><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slideLayout" Target="../slideLayouts/slideLayout7.xml"/><Relationship Id="rId9" Type="http://schemas.openxmlformats.org/officeDocument/2006/relationships/image" Target="../media/image94.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oleObject" Target="../embeddings/oleObject26.bin"/><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1_dendritic_cells-U.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2_T-cell_activation-U.jp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4.jpe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hyperlink" Target="https://www.andrew.cmu.edu/user/rule/jsmol/nucleic.htm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600905" y="510007"/>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r>
              <a:rPr lang="en-US" sz="3600" b="1" dirty="0">
                <a:latin typeface="Arial" panose="020B0604020202020204" pitchFamily="34" charset="0"/>
              </a:rPr>
              <a:t>Nucleic Acids &amp; Immunology</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707886"/>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Nucleic Acid Technologies</a:t>
            </a:r>
          </a:p>
          <a:p>
            <a:pPr marL="285744" indent="-285744">
              <a:buFont typeface="Arial" panose="020B0604020202020204" pitchFamily="34" charset="0"/>
              <a:buChar char="•"/>
            </a:pPr>
            <a:r>
              <a:rPr lang="en-US" sz="2000" dirty="0">
                <a:latin typeface="Arial" panose="020B0604020202020204" pitchFamily="34" charset="0"/>
              </a:rPr>
              <a:t>Immunotherapies</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42CFFAD9-EE74-45B3-9FD0-70ABC40279DC}" type="datetime1">
              <a:rPr lang="en-US" smtClean="0"/>
              <a:t>1/25/2025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
        <p:nvSpPr>
          <p:cNvPr id="3" name="TextBox 2">
            <a:extLst>
              <a:ext uri="{FF2B5EF4-FFF2-40B4-BE49-F238E27FC236}">
                <a16:creationId xmlns:a16="http://schemas.microsoft.com/office/drawing/2014/main" id="{D8B7A3BF-9186-4254-D0D8-8126EFF590DB}"/>
              </a:ext>
            </a:extLst>
          </p:cNvPr>
          <p:cNvSpPr txBox="1"/>
          <p:nvPr/>
        </p:nvSpPr>
        <p:spPr>
          <a:xfrm>
            <a:off x="853281" y="5227188"/>
            <a:ext cx="8276626" cy="400110"/>
          </a:xfrm>
          <a:prstGeom prst="rect">
            <a:avLst/>
          </a:prstGeom>
          <a:noFill/>
          <a:ln>
            <a:solidFill>
              <a:schemeClr val="accent2"/>
            </a:solidFill>
          </a:ln>
        </p:spPr>
        <p:txBody>
          <a:bodyPr wrap="none" rtlCol="0">
            <a:spAutoFit/>
          </a:bodyPr>
          <a:lstStyle/>
          <a:p>
            <a:pPr algn="ctr"/>
            <a:r>
              <a:rPr lang="en-US" sz="2000" dirty="0">
                <a:solidFill>
                  <a:srgbClr val="C00000"/>
                </a:solidFill>
                <a:latin typeface="Arial" panose="020B0604020202020204" pitchFamily="34" charset="0"/>
                <a:cs typeface="Arial" panose="020B0604020202020204" pitchFamily="34" charset="0"/>
              </a:rPr>
              <a:t>Please view the posted video on Enzyme Kinetics before our next class.</a:t>
            </a:r>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24681" y="79755"/>
            <a:ext cx="11556638" cy="471487"/>
          </a:xfrm>
        </p:spPr>
        <p:txBody>
          <a:bodyPr>
            <a:normAutofit fontScale="90000"/>
          </a:bodyPr>
          <a:lstStyle/>
          <a:p>
            <a:pPr eaLnBrk="1" hangingPunct="1"/>
            <a:r>
              <a:rPr lang="en-US" altLang="en-US" sz="2982" dirty="0">
                <a:cs typeface="Arial" panose="020B0604020202020204" pitchFamily="34" charset="0"/>
              </a:rPr>
              <a:t>The Genetic Code – Converting a DNA/RNA Sequence to a Protein</a:t>
            </a:r>
          </a:p>
        </p:txBody>
      </p:sp>
      <p:sp>
        <p:nvSpPr>
          <p:cNvPr id="5" name="TextBox 4">
            <a:extLst>
              <a:ext uri="{FF2B5EF4-FFF2-40B4-BE49-F238E27FC236}">
                <a16:creationId xmlns:a16="http://schemas.microsoft.com/office/drawing/2014/main" id="{4A7B2DB1-30AA-4744-85C1-D2A457F38B45}"/>
              </a:ext>
            </a:extLst>
          </p:cNvPr>
          <p:cNvSpPr txBox="1"/>
          <p:nvPr/>
        </p:nvSpPr>
        <p:spPr>
          <a:xfrm>
            <a:off x="62896" y="5517101"/>
            <a:ext cx="7721123" cy="1272400"/>
          </a:xfrm>
          <a:prstGeom prst="rect">
            <a:avLst/>
          </a:prstGeom>
          <a:noFill/>
        </p:spPr>
        <p:txBody>
          <a:bodyPr wrap="square" rtlCol="0">
            <a:spAutoFit/>
          </a:bodyPr>
          <a:lstStyle/>
          <a:p>
            <a:r>
              <a:rPr lang="en-US" sz="1917" dirty="0">
                <a:latin typeface="Arial" panose="020B0604020202020204" pitchFamily="34" charset="0"/>
                <a:cs typeface="Arial" panose="020B0604020202020204" pitchFamily="34" charset="0"/>
              </a:rPr>
              <a:t>Special Codons:</a:t>
            </a:r>
          </a:p>
          <a:p>
            <a:pPr lvl="1"/>
            <a:r>
              <a:rPr lang="en-US" sz="1917" dirty="0">
                <a:latin typeface="Arial" panose="020B0604020202020204" pitchFamily="34" charset="0"/>
                <a:cs typeface="Arial" panose="020B0604020202020204" pitchFamily="34" charset="0"/>
              </a:rPr>
              <a:t>AUG = Is used to begin almost all proteins that are synthesized on the ribosome, codes for methionine when found internally.</a:t>
            </a:r>
          </a:p>
          <a:p>
            <a:pPr lvl="1"/>
            <a:r>
              <a:rPr lang="en-US" sz="1917" dirty="0">
                <a:latin typeface="Arial" panose="020B0604020202020204" pitchFamily="34" charset="0"/>
                <a:cs typeface="Arial" panose="020B0604020202020204" pitchFamily="34" charset="0"/>
              </a:rPr>
              <a:t>UAA, UAG, UGA = stop codons, terminate synthesis</a:t>
            </a:r>
          </a:p>
        </p:txBody>
      </p:sp>
      <p:sp>
        <p:nvSpPr>
          <p:cNvPr id="2" name="TextBox 1">
            <a:extLst>
              <a:ext uri="{FF2B5EF4-FFF2-40B4-BE49-F238E27FC236}">
                <a16:creationId xmlns:a16="http://schemas.microsoft.com/office/drawing/2014/main" id="{ABF48C04-ED60-40B0-B75F-9534000A2BD5}"/>
              </a:ext>
            </a:extLst>
          </p:cNvPr>
          <p:cNvSpPr txBox="1"/>
          <p:nvPr/>
        </p:nvSpPr>
        <p:spPr>
          <a:xfrm>
            <a:off x="140673" y="4336051"/>
            <a:ext cx="7069946" cy="1272400"/>
          </a:xfrm>
          <a:prstGeom prst="rect">
            <a:avLst/>
          </a:prstGeom>
          <a:noFill/>
        </p:spPr>
        <p:txBody>
          <a:bodyPr wrap="square" rtlCol="0">
            <a:spAutoFit/>
          </a:bodyPr>
          <a:lstStyle/>
          <a:p>
            <a:pPr marL="242259" indent="-242259">
              <a:buFont typeface="Arial" panose="020B0604020202020204" pitchFamily="34" charset="0"/>
              <a:buChar char="•"/>
            </a:pPr>
            <a:r>
              <a:rPr lang="en-US" sz="1917" dirty="0">
                <a:latin typeface="Arial" panose="020B0604020202020204" pitchFamily="34" charset="0"/>
              </a:rPr>
              <a:t>Each codon codes for one amino acid.</a:t>
            </a:r>
          </a:p>
          <a:p>
            <a:pPr marL="242259" indent="-242259">
              <a:buFont typeface="Arial" panose="020B0604020202020204" pitchFamily="34" charset="0"/>
              <a:buChar char="•"/>
            </a:pPr>
            <a:r>
              <a:rPr lang="en-US" sz="1917" dirty="0">
                <a:latin typeface="Arial" panose="020B0604020202020204" pitchFamily="34" charset="0"/>
              </a:rPr>
              <a:t>Many amino acids are coded by more than one codon.</a:t>
            </a:r>
          </a:p>
          <a:p>
            <a:pPr marL="242259" indent="-242259">
              <a:buFont typeface="Arial" panose="020B0604020202020204" pitchFamily="34" charset="0"/>
              <a:buChar char="•"/>
            </a:pPr>
            <a:r>
              <a:rPr lang="en-US" sz="1917" dirty="0">
                <a:latin typeface="Arial" panose="020B0604020202020204" pitchFamily="34" charset="0"/>
              </a:rPr>
              <a:t>Most organisms use the same codon table – some codons have different meanings in some organisms.</a:t>
            </a:r>
          </a:p>
        </p:txBody>
      </p:sp>
      <p:sp>
        <p:nvSpPr>
          <p:cNvPr id="3" name="TextBox 2">
            <a:extLst>
              <a:ext uri="{FF2B5EF4-FFF2-40B4-BE49-F238E27FC236}">
                <a16:creationId xmlns:a16="http://schemas.microsoft.com/office/drawing/2014/main" id="{586A7C1E-E665-4E82-861F-A278778A6F30}"/>
              </a:ext>
            </a:extLst>
          </p:cNvPr>
          <p:cNvSpPr txBox="1"/>
          <p:nvPr/>
        </p:nvSpPr>
        <p:spPr>
          <a:xfrm>
            <a:off x="6126189" y="3096889"/>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..U-</a:t>
            </a:r>
            <a:r>
              <a:rPr lang="en-US" sz="3052" b="1" dirty="0">
                <a:solidFill>
                  <a:srgbClr val="00B050"/>
                </a:solidFill>
                <a:latin typeface="Courier New" panose="02070309020205020404" pitchFamily="49" charset="0"/>
                <a:cs typeface="Courier New" panose="02070309020205020404" pitchFamily="49" charset="0"/>
              </a:rPr>
              <a:t>AUG</a:t>
            </a:r>
            <a:r>
              <a:rPr lang="en-US" sz="3052" dirty="0">
                <a:latin typeface="Courier New" panose="02070309020205020404" pitchFamily="49" charset="0"/>
                <a:cs typeface="Courier New" panose="02070309020205020404" pitchFamily="49" charset="0"/>
              </a:rPr>
              <a:t>-CCC-AUG-UGG-</a:t>
            </a:r>
            <a:r>
              <a:rPr lang="en-US" sz="3052" b="1" dirty="0">
                <a:solidFill>
                  <a:srgbClr val="C00000"/>
                </a:solidFill>
                <a:latin typeface="Courier New" panose="02070309020205020404" pitchFamily="49" charset="0"/>
                <a:cs typeface="Courier New" panose="02070309020205020404" pitchFamily="49" charset="0"/>
              </a:rPr>
              <a:t>UAA</a:t>
            </a:r>
          </a:p>
        </p:txBody>
      </p:sp>
      <p:sp>
        <p:nvSpPr>
          <p:cNvPr id="7" name="TextBox 6">
            <a:extLst>
              <a:ext uri="{FF2B5EF4-FFF2-40B4-BE49-F238E27FC236}">
                <a16:creationId xmlns:a16="http://schemas.microsoft.com/office/drawing/2014/main" id="{00BFD2D2-0FB6-42ED-A1FC-680B7F5392F3}"/>
              </a:ext>
            </a:extLst>
          </p:cNvPr>
          <p:cNvSpPr txBox="1"/>
          <p:nvPr/>
        </p:nvSpPr>
        <p:spPr>
          <a:xfrm>
            <a:off x="5796961" y="1071711"/>
            <a:ext cx="5604419"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....ATATGCCCATGTGGTAA..</a:t>
            </a:r>
          </a:p>
        </p:txBody>
      </p:sp>
      <p:cxnSp>
        <p:nvCxnSpPr>
          <p:cNvPr id="8" name="Straight Arrow Connector 7">
            <a:extLst>
              <a:ext uri="{FF2B5EF4-FFF2-40B4-BE49-F238E27FC236}">
                <a16:creationId xmlns:a16="http://schemas.microsoft.com/office/drawing/2014/main" id="{A11F2E5F-FEA6-4E68-9852-12D75CA816A9}"/>
              </a:ext>
            </a:extLst>
          </p:cNvPr>
          <p:cNvCxnSpPr/>
          <p:nvPr/>
        </p:nvCxnSpPr>
        <p:spPr>
          <a:xfrm>
            <a:off x="7789982" y="1589423"/>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514E06F-681B-4BBD-A437-4313B1EED2A9}"/>
              </a:ext>
            </a:extLst>
          </p:cNvPr>
          <p:cNvCxnSpPr/>
          <p:nvPr/>
        </p:nvCxnSpPr>
        <p:spPr>
          <a:xfrm>
            <a:off x="7789982" y="2601146"/>
            <a:ext cx="0" cy="465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384A5D-3292-49BD-A1AF-2820D7237F51}"/>
              </a:ext>
            </a:extLst>
          </p:cNvPr>
          <p:cNvCxnSpPr>
            <a:cxnSpLocks/>
          </p:cNvCxnSpPr>
          <p:nvPr/>
        </p:nvCxnSpPr>
        <p:spPr>
          <a:xfrm>
            <a:off x="7784019" y="3703638"/>
            <a:ext cx="0" cy="1064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4D977F-DD28-445E-BE36-3417C37A047F}"/>
              </a:ext>
            </a:extLst>
          </p:cNvPr>
          <p:cNvSpPr txBox="1"/>
          <p:nvPr/>
        </p:nvSpPr>
        <p:spPr>
          <a:xfrm>
            <a:off x="9732933" y="1458967"/>
            <a:ext cx="1823704" cy="354584"/>
          </a:xfrm>
          <a:prstGeom prst="rect">
            <a:avLst/>
          </a:prstGeom>
          <a:noFill/>
        </p:spPr>
        <p:txBody>
          <a:bodyPr wrap="none" rtlCol="0">
            <a:spAutoFit/>
          </a:bodyPr>
          <a:lstStyle/>
          <a:p>
            <a:r>
              <a:rPr lang="en-US" sz="1704" dirty="0">
                <a:latin typeface="Arial" panose="020B0604020202020204" pitchFamily="34" charset="0"/>
              </a:rPr>
              <a:t>(DNA Sequence)</a:t>
            </a:r>
          </a:p>
        </p:txBody>
      </p:sp>
      <p:sp>
        <p:nvSpPr>
          <p:cNvPr id="13" name="TextBox 12">
            <a:extLst>
              <a:ext uri="{FF2B5EF4-FFF2-40B4-BE49-F238E27FC236}">
                <a16:creationId xmlns:a16="http://schemas.microsoft.com/office/drawing/2014/main" id="{169EAC97-B5EA-408E-950C-7478DE1F276E}"/>
              </a:ext>
            </a:extLst>
          </p:cNvPr>
          <p:cNvSpPr txBox="1"/>
          <p:nvPr/>
        </p:nvSpPr>
        <p:spPr>
          <a:xfrm>
            <a:off x="6126188" y="2025138"/>
            <a:ext cx="5368777" cy="562013"/>
          </a:xfrm>
          <a:prstGeom prst="rect">
            <a:avLst/>
          </a:prstGeom>
          <a:noFill/>
        </p:spPr>
        <p:txBody>
          <a:bodyPr wrap="none" rtlCol="0">
            <a:spAutoFit/>
          </a:bodyPr>
          <a:lstStyle/>
          <a:p>
            <a:r>
              <a:rPr lang="en-US" sz="3052" dirty="0">
                <a:latin typeface="Courier New" panose="02070309020205020404" pitchFamily="49" charset="0"/>
                <a:cs typeface="Courier New" panose="02070309020205020404" pitchFamily="49" charset="0"/>
              </a:rPr>
              <a:t>...AUAUGCCCAUGUGGUAA..</a:t>
            </a:r>
          </a:p>
        </p:txBody>
      </p:sp>
      <p:sp>
        <p:nvSpPr>
          <p:cNvPr id="14" name="TextBox 13">
            <a:extLst>
              <a:ext uri="{FF2B5EF4-FFF2-40B4-BE49-F238E27FC236}">
                <a16:creationId xmlns:a16="http://schemas.microsoft.com/office/drawing/2014/main" id="{40652869-3C3B-44F0-981E-4004DA041A3E}"/>
              </a:ext>
            </a:extLst>
          </p:cNvPr>
          <p:cNvSpPr txBox="1"/>
          <p:nvPr/>
        </p:nvSpPr>
        <p:spPr>
          <a:xfrm>
            <a:off x="9674164" y="2392423"/>
            <a:ext cx="2006447" cy="354584"/>
          </a:xfrm>
          <a:prstGeom prst="rect">
            <a:avLst/>
          </a:prstGeom>
          <a:noFill/>
        </p:spPr>
        <p:txBody>
          <a:bodyPr wrap="none" rtlCol="0">
            <a:spAutoFit/>
          </a:bodyPr>
          <a:lstStyle/>
          <a:p>
            <a:r>
              <a:rPr lang="en-US" sz="1704" dirty="0">
                <a:latin typeface="Arial" panose="020B0604020202020204" pitchFamily="34" charset="0"/>
              </a:rPr>
              <a:t>(mRNA Sequence)</a:t>
            </a:r>
          </a:p>
        </p:txBody>
      </p:sp>
      <p:sp>
        <p:nvSpPr>
          <p:cNvPr id="15" name="TextBox 14">
            <a:extLst>
              <a:ext uri="{FF2B5EF4-FFF2-40B4-BE49-F238E27FC236}">
                <a16:creationId xmlns:a16="http://schemas.microsoft.com/office/drawing/2014/main" id="{5D9F76E6-8C8C-4AAA-9D14-7DD8B0EA0AC9}"/>
              </a:ext>
            </a:extLst>
          </p:cNvPr>
          <p:cNvSpPr txBox="1"/>
          <p:nvPr/>
        </p:nvSpPr>
        <p:spPr>
          <a:xfrm>
            <a:off x="9820579" y="3549401"/>
            <a:ext cx="2838979" cy="1141338"/>
          </a:xfrm>
          <a:prstGeom prst="rect">
            <a:avLst/>
          </a:prstGeom>
          <a:noFill/>
        </p:spPr>
        <p:txBody>
          <a:bodyPr wrap="square" rtlCol="0">
            <a:spAutoFit/>
          </a:bodyPr>
          <a:lstStyle/>
          <a:p>
            <a:r>
              <a:rPr lang="en-US" sz="1704" dirty="0">
                <a:latin typeface="Arial" panose="020B0604020202020204" pitchFamily="34" charset="0"/>
              </a:rPr>
              <a:t>(Punctuated  RNA sequence – how the ribosome interprets the sequence)</a:t>
            </a:r>
          </a:p>
        </p:txBody>
      </p:sp>
      <p:sp>
        <p:nvSpPr>
          <p:cNvPr id="12" name="TextBox 11">
            <a:extLst>
              <a:ext uri="{FF2B5EF4-FFF2-40B4-BE49-F238E27FC236}">
                <a16:creationId xmlns:a16="http://schemas.microsoft.com/office/drawing/2014/main" id="{D28C1C78-42E3-46FC-B744-2453DADC0619}"/>
              </a:ext>
            </a:extLst>
          </p:cNvPr>
          <p:cNvSpPr txBox="1"/>
          <p:nvPr/>
        </p:nvSpPr>
        <p:spPr>
          <a:xfrm>
            <a:off x="10466804" y="5687781"/>
            <a:ext cx="2068195" cy="354584"/>
          </a:xfrm>
          <a:prstGeom prst="rect">
            <a:avLst/>
          </a:prstGeom>
          <a:noFill/>
        </p:spPr>
        <p:txBody>
          <a:bodyPr wrap="none" rtlCol="0">
            <a:spAutoFit/>
          </a:bodyPr>
          <a:lstStyle/>
          <a:p>
            <a:r>
              <a:rPr lang="en-US" sz="1704" dirty="0">
                <a:latin typeface="Arial" panose="020B0604020202020204" pitchFamily="34" charset="0"/>
              </a:rPr>
              <a:t>(Protein Sequence)</a:t>
            </a:r>
          </a:p>
        </p:txBody>
      </p:sp>
      <p:pic>
        <p:nvPicPr>
          <p:cNvPr id="4" name="Picture 4">
            <a:extLst>
              <a:ext uri="{FF2B5EF4-FFF2-40B4-BE49-F238E27FC236}">
                <a16:creationId xmlns:a16="http://schemas.microsoft.com/office/drawing/2014/main" id="{50DFA4F2-5610-4BB9-87F6-C170D94B0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3859"/>
          <a:stretch>
            <a:fillRect/>
          </a:stretch>
        </p:blipFill>
        <p:spPr bwMode="auto">
          <a:xfrm>
            <a:off x="62897" y="674181"/>
            <a:ext cx="5950562" cy="363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4B474994-1D53-49A9-86F1-39EDB16F5B32}"/>
              </a:ext>
            </a:extLst>
          </p:cNvPr>
          <p:cNvSpPr txBox="1"/>
          <p:nvPr/>
        </p:nvSpPr>
        <p:spPr>
          <a:xfrm>
            <a:off x="7222440" y="5346418"/>
            <a:ext cx="3865161" cy="335348"/>
          </a:xfrm>
          <a:prstGeom prst="rect">
            <a:avLst/>
          </a:prstGeom>
          <a:noFill/>
        </p:spPr>
        <p:txBody>
          <a:bodyPr wrap="none" rtlCol="0">
            <a:spAutoFit/>
          </a:bodyPr>
          <a:lstStyle/>
          <a:p>
            <a:r>
              <a:rPr lang="en-US" sz="1579" dirty="0">
                <a:latin typeface="Arial" panose="020B0604020202020204" pitchFamily="34" charset="0"/>
              </a:rPr>
              <a:t>________-________-________-_______</a:t>
            </a:r>
          </a:p>
        </p:txBody>
      </p:sp>
      <p:sp>
        <p:nvSpPr>
          <p:cNvPr id="6" name="TextBox 5">
            <a:extLst>
              <a:ext uri="{FF2B5EF4-FFF2-40B4-BE49-F238E27FC236}">
                <a16:creationId xmlns:a16="http://schemas.microsoft.com/office/drawing/2014/main" id="{7F3E6845-AFF3-708E-A490-118DE2015C93}"/>
              </a:ext>
            </a:extLst>
          </p:cNvPr>
          <p:cNvSpPr txBox="1"/>
          <p:nvPr/>
        </p:nvSpPr>
        <p:spPr>
          <a:xfrm>
            <a:off x="6034256" y="736816"/>
            <a:ext cx="5121915" cy="389787"/>
          </a:xfrm>
          <a:prstGeom prst="rect">
            <a:avLst/>
          </a:prstGeom>
          <a:noFill/>
        </p:spPr>
        <p:txBody>
          <a:bodyPr wrap="none" rtlCol="0">
            <a:spAutoFit/>
          </a:bodyPr>
          <a:lstStyle/>
          <a:p>
            <a:r>
              <a:rPr lang="en-US" sz="1933" dirty="0">
                <a:latin typeface="Arial" panose="020B0604020202020204" pitchFamily="34" charset="0"/>
              </a:rPr>
              <a:t>Codon = 3 bases that code for an amino acid</a:t>
            </a:r>
          </a:p>
        </p:txBody>
      </p:sp>
      <p:sp>
        <p:nvSpPr>
          <p:cNvPr id="18" name="Date Placeholder 17">
            <a:extLst>
              <a:ext uri="{FF2B5EF4-FFF2-40B4-BE49-F238E27FC236}">
                <a16:creationId xmlns:a16="http://schemas.microsoft.com/office/drawing/2014/main" id="{67DD3B27-B1AC-7D37-004B-31A78984536F}"/>
              </a:ext>
            </a:extLst>
          </p:cNvPr>
          <p:cNvSpPr>
            <a:spLocks noGrp="1"/>
          </p:cNvSpPr>
          <p:nvPr>
            <p:ph type="dt" sz="half" idx="10"/>
          </p:nvPr>
        </p:nvSpPr>
        <p:spPr/>
        <p:txBody>
          <a:bodyPr/>
          <a:lstStyle/>
          <a:p>
            <a:fld id="{1B9076C5-C725-4C89-B65D-6CD4258624B7}" type="datetime1">
              <a:rPr lang="en-US" smtClean="0"/>
              <a:t>1/25/2025</a:t>
            </a:fld>
            <a:endParaRPr lang="en-US"/>
          </a:p>
        </p:txBody>
      </p:sp>
      <p:sp>
        <p:nvSpPr>
          <p:cNvPr id="21" name="Footer Placeholder 20">
            <a:extLst>
              <a:ext uri="{FF2B5EF4-FFF2-40B4-BE49-F238E27FC236}">
                <a16:creationId xmlns:a16="http://schemas.microsoft.com/office/drawing/2014/main" id="{931AE000-EF4C-9C99-FB4C-3C2184947C04}"/>
              </a:ext>
            </a:extLst>
          </p:cNvPr>
          <p:cNvSpPr>
            <a:spLocks noGrp="1"/>
          </p:cNvSpPr>
          <p:nvPr>
            <p:ph type="ftr" sz="quarter" idx="11"/>
          </p:nvPr>
        </p:nvSpPr>
        <p:spPr/>
        <p:txBody>
          <a:bodyPr/>
          <a:lstStyle/>
          <a:p>
            <a:r>
              <a:rPr lang="en-US"/>
              <a:t>Drugs and Disease Spring 2025 - Lecture 4</a:t>
            </a:r>
          </a:p>
        </p:txBody>
      </p:sp>
      <p:sp>
        <p:nvSpPr>
          <p:cNvPr id="22" name="Slide Number Placeholder 21">
            <a:extLst>
              <a:ext uri="{FF2B5EF4-FFF2-40B4-BE49-F238E27FC236}">
                <a16:creationId xmlns:a16="http://schemas.microsoft.com/office/drawing/2014/main" id="{8DD7EBF7-FED7-EA3E-AE74-B18AC88E196D}"/>
              </a:ext>
            </a:extLst>
          </p:cNvPr>
          <p:cNvSpPr>
            <a:spLocks noGrp="1"/>
          </p:cNvSpPr>
          <p:nvPr>
            <p:ph type="sldNum" sz="quarter" idx="12"/>
          </p:nvPr>
        </p:nvSpPr>
        <p:spPr/>
        <p:txBody>
          <a:bodyPr/>
          <a:lstStyle/>
          <a:p>
            <a:fld id="{DC3BB032-4020-48F4-953B-341806DC4A2B}" type="slidenum">
              <a:rPr lang="en-US" smtClean="0"/>
              <a:t>10</a:t>
            </a:fld>
            <a:endParaRPr lang="en-US"/>
          </a:p>
        </p:txBody>
      </p:sp>
    </p:spTree>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79A696C-7AB9-4B52-80A8-34A89E174CCA}"/>
              </a:ext>
            </a:extLst>
          </p:cNvPr>
          <p:cNvGraphicFramePr>
            <a:graphicFrameLocks noChangeAspect="1"/>
          </p:cNvGraphicFramePr>
          <p:nvPr/>
        </p:nvGraphicFramePr>
        <p:xfrm>
          <a:off x="850856" y="2590902"/>
          <a:ext cx="10954854" cy="2947670"/>
        </p:xfrm>
        <a:graphic>
          <a:graphicData uri="http://schemas.openxmlformats.org/presentationml/2006/ole">
            <mc:AlternateContent xmlns:mc="http://schemas.openxmlformats.org/markup-compatibility/2006">
              <mc:Choice xmlns:v="urn:schemas-microsoft-com:vml" Requires="v">
                <p:oleObj name="MDLDrawObject Class" r:id="rId2" imgW="15591556" imgH="4114800" progId="MDLDrawOLE.MDLDrawObject.1">
                  <p:embed/>
                </p:oleObj>
              </mc:Choice>
              <mc:Fallback>
                <p:oleObj name="MDLDrawObject Class" r:id="rId2" imgW="15591556" imgH="4114800" progId="MDLDrawOLE.MDLDrawObject.1">
                  <p:embed/>
                  <p:pic>
                    <p:nvPicPr>
                      <p:cNvPr id="5" name="Object 4">
                        <a:extLst>
                          <a:ext uri="{FF2B5EF4-FFF2-40B4-BE49-F238E27FC236}">
                            <a16:creationId xmlns:a16="http://schemas.microsoft.com/office/drawing/2014/main" id="{C79A696C-7AB9-4B52-80A8-34A89E174CCA}"/>
                          </a:ext>
                        </a:extLst>
                      </p:cNvPr>
                      <p:cNvPicPr>
                        <a:picLocks noChangeAspect="1" noChangeArrowheads="1"/>
                      </p:cNvPicPr>
                      <p:nvPr/>
                    </p:nvPicPr>
                    <p:blipFill>
                      <a:blip r:embed="rId3"/>
                      <a:srcRect/>
                      <a:stretch>
                        <a:fillRect/>
                      </a:stretch>
                    </p:blipFill>
                    <p:spPr bwMode="auto">
                      <a:xfrm>
                        <a:off x="850856" y="2590902"/>
                        <a:ext cx="10954854" cy="294767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BDBBBA14-E7DA-41A9-BE91-FC354919F60D}"/>
              </a:ext>
            </a:extLst>
          </p:cNvPr>
          <p:cNvSpPr/>
          <p:nvPr/>
        </p:nvSpPr>
        <p:spPr>
          <a:xfrm>
            <a:off x="319881" y="584635"/>
            <a:ext cx="12510422" cy="1903435"/>
          </a:xfrm>
          <a:prstGeom prst="rect">
            <a:avLst/>
          </a:prstGeom>
        </p:spPr>
        <p:txBody>
          <a:bodyPr wrap="square">
            <a:spAutoFit/>
          </a:bodyPr>
          <a:lstStyle/>
          <a:p>
            <a:pPr marL="342900" indent="-342900">
              <a:spcBef>
                <a:spcPts val="290"/>
              </a:spcBef>
              <a:buFont typeface="Arial" panose="020B0604020202020204" pitchFamily="34" charset="0"/>
              <a:buChar char="•"/>
            </a:pPr>
            <a:r>
              <a:rPr lang="en-US" sz="1925" b="1" dirty="0">
                <a:latin typeface="Arial" panose="020B0604020202020204" pitchFamily="34" charset="0"/>
                <a:ea typeface="Times New Roman" panose="02020603050405020304" pitchFamily="18" charset="0"/>
                <a:cs typeface="Arial" panose="020B0604020202020204" pitchFamily="34" charset="0"/>
              </a:rPr>
              <a:t>DNA polymerases </a:t>
            </a:r>
            <a:r>
              <a:rPr lang="en-US" sz="1925" dirty="0">
                <a:latin typeface="Arial" panose="020B0604020202020204" pitchFamily="34" charset="0"/>
                <a:ea typeface="Times New Roman" panose="02020603050405020304" pitchFamily="18" charset="0"/>
                <a:cs typeface="Arial" panose="020B0604020202020204" pitchFamily="34" charset="0"/>
              </a:rPr>
              <a:t>utilize a </a:t>
            </a:r>
            <a:r>
              <a:rPr lang="en-US" sz="1925" b="1" dirty="0">
                <a:latin typeface="Arial" panose="020B0604020202020204" pitchFamily="34" charset="0"/>
                <a:ea typeface="Times New Roman" panose="02020603050405020304" pitchFamily="18" charset="0"/>
                <a:cs typeface="Arial" panose="020B0604020202020204" pitchFamily="34" charset="0"/>
              </a:rPr>
              <a:t>template</a:t>
            </a:r>
            <a:r>
              <a:rPr lang="en-US" sz="1925" dirty="0">
                <a:latin typeface="Arial" panose="020B0604020202020204" pitchFamily="34" charset="0"/>
                <a:ea typeface="Times New Roman" panose="02020603050405020304" pitchFamily="18" charset="0"/>
                <a:cs typeface="Arial" panose="020B0604020202020204" pitchFamily="34" charset="0"/>
              </a:rPr>
              <a:t> to direct the order of added bases,</a:t>
            </a:r>
          </a:p>
          <a:p>
            <a:pPr marL="342900" indent="-342900">
              <a:spcBef>
                <a:spcPts val="290"/>
              </a:spcBef>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The enzyme will continue to the end of the template.</a:t>
            </a:r>
            <a:endParaRPr lang="en-US" sz="1925" dirty="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Require a </a:t>
            </a:r>
            <a:r>
              <a:rPr lang="en-US" sz="1925" dirty="0" err="1">
                <a:latin typeface="Arial" panose="020B0604020202020204" pitchFamily="34" charset="0"/>
                <a:ea typeface="Times New Roman" panose="02020603050405020304" pitchFamily="18" charset="0"/>
                <a:cs typeface="Arial" panose="020B0604020202020204" pitchFamily="34" charset="0"/>
              </a:rPr>
              <a:t>basepaired</a:t>
            </a:r>
            <a:r>
              <a:rPr lang="en-US" sz="1925" dirty="0">
                <a:latin typeface="Arial" panose="020B0604020202020204" pitchFamily="34" charset="0"/>
                <a:ea typeface="Times New Roman" panose="02020603050405020304" pitchFamily="18" charset="0"/>
                <a:cs typeface="Arial" panose="020B0604020202020204" pitchFamily="34" charset="0"/>
              </a:rPr>
              <a:t> </a:t>
            </a:r>
            <a:r>
              <a:rPr lang="en-US" sz="1925" b="1" dirty="0">
                <a:latin typeface="Arial" panose="020B0604020202020204" pitchFamily="34" charset="0"/>
                <a:ea typeface="Times New Roman" panose="02020603050405020304" pitchFamily="18" charset="0"/>
                <a:cs typeface="Arial" panose="020B0604020202020204" pitchFamily="34" charset="0"/>
              </a:rPr>
              <a:t>primer </a:t>
            </a:r>
            <a:r>
              <a:rPr lang="en-US" sz="1925" dirty="0">
                <a:latin typeface="Arial" panose="020B0604020202020204" pitchFamily="34" charset="0"/>
                <a:ea typeface="Times New Roman" panose="02020603050405020304" pitchFamily="18" charset="0"/>
                <a:cs typeface="Arial" panose="020B0604020202020204" pitchFamily="34" charset="0"/>
              </a:rPr>
              <a:t>with a 3’OH. Primer can be DNA or RNA, DNA is used for laboratory work, RNA is used by the cell during replication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New dNTP added to the 3' hydroxyl of the existing polymer, elongation in the </a:t>
            </a:r>
            <a:r>
              <a:rPr lang="en-US" sz="1925" b="1" dirty="0">
                <a:latin typeface="Arial" panose="020B0604020202020204" pitchFamily="34" charset="0"/>
                <a:ea typeface="Times New Roman" panose="02020603050405020304" pitchFamily="18" charset="0"/>
                <a:cs typeface="Arial" panose="020B0604020202020204" pitchFamily="34" charset="0"/>
              </a:rPr>
              <a:t>5’ to 3’ direction.</a:t>
            </a:r>
          </a:p>
          <a:p>
            <a:pPr marL="342900" indent="-342900">
              <a:buFont typeface="Arial" panose="020B0604020202020204" pitchFamily="34" charset="0"/>
              <a:buChar char="•"/>
            </a:pPr>
            <a:r>
              <a:rPr lang="en-US" sz="1925" dirty="0">
                <a:latin typeface="Arial" panose="020B0604020202020204" pitchFamily="34" charset="0"/>
                <a:ea typeface="Times New Roman" panose="02020603050405020304" pitchFamily="18" charset="0"/>
                <a:cs typeface="Arial" panose="020B0604020202020204" pitchFamily="34" charset="0"/>
              </a:rPr>
              <a:t>Pyrophosphate (PP) is released and hydrolyzed to two inorganic phosphates.</a:t>
            </a:r>
          </a:p>
        </p:txBody>
      </p:sp>
      <p:grpSp>
        <p:nvGrpSpPr>
          <p:cNvPr id="12" name="Group 11">
            <a:extLst>
              <a:ext uri="{FF2B5EF4-FFF2-40B4-BE49-F238E27FC236}">
                <a16:creationId xmlns:a16="http://schemas.microsoft.com/office/drawing/2014/main" id="{40DDD223-D9EC-43AC-A427-FA2668B6F815}"/>
              </a:ext>
            </a:extLst>
          </p:cNvPr>
          <p:cNvGrpSpPr/>
          <p:nvPr/>
        </p:nvGrpSpPr>
        <p:grpSpPr>
          <a:xfrm>
            <a:off x="4357950" y="5453182"/>
            <a:ext cx="7527726" cy="683646"/>
            <a:chOff x="-899572" y="6004744"/>
            <a:chExt cx="7794634" cy="707886"/>
          </a:xfrm>
        </p:grpSpPr>
        <p:sp>
          <p:nvSpPr>
            <p:cNvPr id="10" name="Rectangle 7">
              <a:extLst>
                <a:ext uri="{FF2B5EF4-FFF2-40B4-BE49-F238E27FC236}">
                  <a16:creationId xmlns:a16="http://schemas.microsoft.com/office/drawing/2014/main" id="{9A54E846-531F-4DC5-B196-B9C316809391}"/>
                </a:ext>
              </a:extLst>
            </p:cNvPr>
            <p:cNvSpPr>
              <a:spLocks noChangeArrowheads="1"/>
            </p:cNvSpPr>
            <p:nvPr/>
          </p:nvSpPr>
          <p:spPr bwMode="auto">
            <a:xfrm>
              <a:off x="-899572" y="6004744"/>
              <a:ext cx="77946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          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r>
                <a:rPr lang="en-US" altLang="en-US" sz="1932" i="1"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5'</a:t>
              </a:r>
              <a:r>
                <a:rPr lang="en-US" altLang="en-US" sz="1932" i="1" dirty="0">
                  <a:latin typeface="Arial" panose="020B0604020202020204" pitchFamily="34" charset="0"/>
                  <a:ea typeface="Times New Roman" panose="02020603050405020304" pitchFamily="18" charset="0"/>
                  <a:cs typeface="Arial" panose="020B0604020202020204" pitchFamily="34" charset="0"/>
                </a:rPr>
                <a:t>A-T-C-</a:t>
              </a:r>
              <a:r>
                <a:rPr lang="en-US" altLang="en-US" sz="1932" b="1" i="1" dirty="0">
                  <a:latin typeface="Arial" panose="020B0604020202020204" pitchFamily="34" charset="0"/>
                  <a:ea typeface="Times New Roman" panose="02020603050405020304" pitchFamily="18" charset="0"/>
                  <a:cs typeface="Arial" panose="020B0604020202020204" pitchFamily="34" charset="0"/>
                </a:rPr>
                <a:t>C</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3'OH</a:t>
              </a:r>
              <a:endParaRPr lang="en-US" altLang="en-US" sz="1932" dirty="0">
                <a:latin typeface="Arial" panose="020B0604020202020204" pitchFamily="34" charset="0"/>
              </a:endParaRPr>
            </a:p>
            <a:p>
              <a:pPr defTabSz="883116" eaLnBrk="0" fontAlgn="base" hangingPunct="0">
                <a:spcBef>
                  <a:spcPct val="0"/>
                </a:spcBef>
                <a:spcAft>
                  <a:spcPct val="0"/>
                </a:spcAft>
              </a:pP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       </a:t>
              </a:r>
              <a:r>
                <a:rPr lang="en-US" altLang="en-US" sz="1932" dirty="0">
                  <a:latin typeface="Arial" panose="020B0604020202020204" pitchFamily="34" charset="0"/>
                  <a:ea typeface="Times New Roman" panose="02020603050405020304" pitchFamily="18" charset="0"/>
                  <a:cs typeface="Arial" panose="020B0604020202020204" pitchFamily="34" charset="0"/>
                </a:rPr>
                <a:t>	</a:t>
              </a:r>
              <a:r>
                <a:rPr lang="en-US" altLang="en-US" sz="1932" i="1" baseline="30000" dirty="0">
                  <a:latin typeface="Arial" panose="020B0604020202020204" pitchFamily="34" charset="0"/>
                  <a:ea typeface="Times New Roman" panose="02020603050405020304" pitchFamily="18" charset="0"/>
                  <a:cs typeface="Arial" panose="020B0604020202020204" pitchFamily="34" charset="0"/>
                </a:rPr>
                <a:t>3'</a:t>
              </a:r>
              <a:r>
                <a:rPr lang="en-US" altLang="en-US" sz="1932" i="1" dirty="0">
                  <a:latin typeface="Arial" panose="020B0604020202020204" pitchFamily="34" charset="0"/>
                  <a:ea typeface="Times New Roman" panose="02020603050405020304" pitchFamily="18" charset="0"/>
                  <a:cs typeface="Arial" panose="020B0604020202020204" pitchFamily="34" charset="0"/>
                </a:rPr>
                <a:t>-C-T-A-G-G-T-</a:t>
              </a:r>
              <a:endParaRPr lang="en-US" altLang="en-US" sz="1932" dirty="0">
                <a:latin typeface="Arial" panose="020B0604020202020204" pitchFamily="34" charset="0"/>
              </a:endParaRPr>
            </a:p>
          </p:txBody>
        </p:sp>
        <p:sp>
          <p:nvSpPr>
            <p:cNvPr id="7" name="AutoShape 4">
              <a:extLst>
                <a:ext uri="{FF2B5EF4-FFF2-40B4-BE49-F238E27FC236}">
                  <a16:creationId xmlns:a16="http://schemas.microsoft.com/office/drawing/2014/main" id="{409EF46B-99D5-443E-B5E2-0B942BDC014B}"/>
                </a:ext>
              </a:extLst>
            </p:cNvPr>
            <p:cNvSpPr>
              <a:spLocks noChangeArrowheads="1"/>
            </p:cNvSpPr>
            <p:nvPr/>
          </p:nvSpPr>
          <p:spPr bwMode="auto">
            <a:xfrm>
              <a:off x="1074583" y="6238343"/>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sp>
          <p:nvSpPr>
            <p:cNvPr id="8" name="AutoShape 5">
              <a:extLst>
                <a:ext uri="{FF2B5EF4-FFF2-40B4-BE49-F238E27FC236}">
                  <a16:creationId xmlns:a16="http://schemas.microsoft.com/office/drawing/2014/main" id="{05B33101-6B8B-46BC-ADB9-DFF21206D00E}"/>
                </a:ext>
              </a:extLst>
            </p:cNvPr>
            <p:cNvSpPr>
              <a:spLocks noChangeArrowheads="1"/>
            </p:cNvSpPr>
            <p:nvPr/>
          </p:nvSpPr>
          <p:spPr bwMode="auto">
            <a:xfrm>
              <a:off x="3727042" y="6280241"/>
              <a:ext cx="460375" cy="120650"/>
            </a:xfrm>
            <a:prstGeom prst="rightArrow">
              <a:avLst>
                <a:gd name="adj1" fmla="val 50000"/>
                <a:gd name="adj2" fmla="val 95395"/>
              </a:avLst>
            </a:prstGeom>
            <a:solidFill>
              <a:srgbClr val="FFFFFF"/>
            </a:solidFill>
            <a:ln w="9525">
              <a:solidFill>
                <a:srgbClr val="000000"/>
              </a:solidFill>
              <a:miter lim="800000"/>
              <a:headEnd/>
              <a:tailEnd/>
            </a:ln>
          </p:spPr>
          <p:txBody>
            <a:bodyPr vert="horz" wrap="square" lIns="88309" tIns="44154" rIns="88309" bIns="44154" numCol="1" anchor="t" anchorCtr="0" compatLnSpc="1">
              <a:prstTxWarp prst="textNoShape">
                <a:avLst/>
              </a:prstTxWarp>
            </a:bodyPr>
            <a:lstStyle/>
            <a:p>
              <a:endParaRPr lang="en-US" sz="1932" dirty="0">
                <a:latin typeface="Arial" panose="020B0604020202020204" pitchFamily="34" charset="0"/>
              </a:endParaRPr>
            </a:p>
          </p:txBody>
        </p:sp>
      </p:grpSp>
      <p:sp>
        <p:nvSpPr>
          <p:cNvPr id="9" name="Rectangle 6">
            <a:extLst>
              <a:ext uri="{FF2B5EF4-FFF2-40B4-BE49-F238E27FC236}">
                <a16:creationId xmlns:a16="http://schemas.microsoft.com/office/drawing/2014/main" id="{787D91A3-6E67-4019-9FB7-217C59A15C7F}"/>
              </a:ext>
            </a:extLst>
          </p:cNvPr>
          <p:cNvSpPr>
            <a:spLocks noChangeArrowheads="1"/>
          </p:cNvSpPr>
          <p:nvPr/>
        </p:nvSpPr>
        <p:spPr bwMode="auto">
          <a:xfrm>
            <a:off x="1368329" y="4172749"/>
            <a:ext cx="178405" cy="38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932" dirty="0">
              <a:latin typeface="Arial" panose="020B0604020202020204" pitchFamily="34" charset="0"/>
            </a:endParaRPr>
          </a:p>
        </p:txBody>
      </p:sp>
      <p:sp>
        <p:nvSpPr>
          <p:cNvPr id="3" name="TextBox 2">
            <a:extLst>
              <a:ext uri="{FF2B5EF4-FFF2-40B4-BE49-F238E27FC236}">
                <a16:creationId xmlns:a16="http://schemas.microsoft.com/office/drawing/2014/main" id="{86EE69F9-08D2-1222-6E7F-D1645BFDE587}"/>
              </a:ext>
            </a:extLst>
          </p:cNvPr>
          <p:cNvSpPr txBox="1"/>
          <p:nvPr/>
        </p:nvSpPr>
        <p:spPr>
          <a:xfrm>
            <a:off x="236870" y="6432722"/>
            <a:ext cx="9493203" cy="386409"/>
          </a:xfrm>
          <a:prstGeom prst="rect">
            <a:avLst/>
          </a:prstGeom>
          <a:noFill/>
        </p:spPr>
        <p:txBody>
          <a:bodyPr wrap="square">
            <a:spAutoFit/>
          </a:bodyPr>
          <a:lstStyle/>
          <a:p>
            <a:pPr>
              <a:spcBef>
                <a:spcPts val="290"/>
              </a:spcBef>
            </a:pPr>
            <a:r>
              <a:rPr lang="en-US" sz="1932" i="1" dirty="0">
                <a:solidFill>
                  <a:srgbClr val="C00000"/>
                </a:solidFill>
                <a:latin typeface="Arial" panose="020B0604020202020204" pitchFamily="34" charset="0"/>
                <a:ea typeface="Times New Roman" panose="02020603050405020304" pitchFamily="18" charset="0"/>
                <a:cs typeface="Arial" panose="020B0604020202020204" pitchFamily="34" charset="0"/>
              </a:rPr>
              <a:t>Expectations: </a:t>
            </a:r>
            <a:r>
              <a:rPr lang="en-US" sz="1932" i="1" dirty="0">
                <a:latin typeface="Arial" panose="020B0604020202020204" pitchFamily="34" charset="0"/>
                <a:ea typeface="Times New Roman" panose="02020603050405020304" pitchFamily="18" charset="0"/>
                <a:cs typeface="Arial" panose="020B0604020202020204" pitchFamily="34" charset="0"/>
              </a:rPr>
              <a:t>Know the features of this reaction.</a:t>
            </a:r>
            <a:endParaRPr lang="en-US" sz="1932" i="1" dirty="0">
              <a:latin typeface="Arial" panose="020B0604020202020204" pitchFamily="34" charset="0"/>
              <a:ea typeface="Times New Roman" panose="02020603050405020304" pitchFamily="18" charset="0"/>
            </a:endParaRPr>
          </a:p>
        </p:txBody>
      </p:sp>
      <p:sp>
        <p:nvSpPr>
          <p:cNvPr id="16" name="TextBox 15">
            <a:extLst>
              <a:ext uri="{FF2B5EF4-FFF2-40B4-BE49-F238E27FC236}">
                <a16:creationId xmlns:a16="http://schemas.microsoft.com/office/drawing/2014/main" id="{687B2ABB-4E03-8E9B-4BFA-4B7CF3C5D73B}"/>
              </a:ext>
            </a:extLst>
          </p:cNvPr>
          <p:cNvSpPr txBox="1"/>
          <p:nvPr/>
        </p:nvSpPr>
        <p:spPr>
          <a:xfrm>
            <a:off x="2297410" y="66156"/>
            <a:ext cx="9132741" cy="505304"/>
          </a:xfrm>
          <a:prstGeom prst="rect">
            <a:avLst/>
          </a:prstGeom>
          <a:noFill/>
        </p:spPr>
        <p:txBody>
          <a:bodyPr wrap="square">
            <a:spAutoFit/>
          </a:bodyPr>
          <a:lstStyle/>
          <a:p>
            <a:pPr algn="ctr">
              <a:spcBef>
                <a:spcPts val="290"/>
              </a:spcBef>
            </a:pPr>
            <a:r>
              <a:rPr lang="en-US" sz="2704" dirty="0">
                <a:latin typeface="Arial" panose="020B0604020202020204" pitchFamily="34" charset="0"/>
                <a:ea typeface="Times New Roman" panose="02020603050405020304" pitchFamily="18" charset="0"/>
                <a:cs typeface="Arial" panose="020B0604020202020204" pitchFamily="34" charset="0"/>
              </a:rPr>
              <a:t>DNA Polymerases – Used in DNA Sequencing and PCR</a:t>
            </a:r>
          </a:p>
        </p:txBody>
      </p:sp>
      <p:sp>
        <p:nvSpPr>
          <p:cNvPr id="2" name="Date Placeholder 1">
            <a:extLst>
              <a:ext uri="{FF2B5EF4-FFF2-40B4-BE49-F238E27FC236}">
                <a16:creationId xmlns:a16="http://schemas.microsoft.com/office/drawing/2014/main" id="{E2B187DF-FB8F-C9F9-F9DD-37ACD976233B}"/>
              </a:ext>
            </a:extLst>
          </p:cNvPr>
          <p:cNvSpPr>
            <a:spLocks noGrp="1"/>
          </p:cNvSpPr>
          <p:nvPr>
            <p:ph type="dt" sz="half" idx="10"/>
          </p:nvPr>
        </p:nvSpPr>
        <p:spPr/>
        <p:txBody>
          <a:bodyPr/>
          <a:lstStyle/>
          <a:p>
            <a:fld id="{589ACA7B-FE90-4D38-BEA7-783268660E5E}" type="datetime1">
              <a:rPr lang="en-US" smtClean="0"/>
              <a:t>1/25/2025</a:t>
            </a:fld>
            <a:endParaRPr lang="en-US"/>
          </a:p>
        </p:txBody>
      </p:sp>
      <p:sp>
        <p:nvSpPr>
          <p:cNvPr id="4" name="Footer Placeholder 3">
            <a:extLst>
              <a:ext uri="{FF2B5EF4-FFF2-40B4-BE49-F238E27FC236}">
                <a16:creationId xmlns:a16="http://schemas.microsoft.com/office/drawing/2014/main" id="{91218683-670C-6586-6DE0-5496CFDFF82B}"/>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13CD8E21-81A5-4AE1-2E46-EC9CA062A761}"/>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185806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5A4F65D-096D-456C-BB3B-05F1CBEBB01D}"/>
              </a:ext>
            </a:extLst>
          </p:cNvPr>
          <p:cNvSpPr txBox="1"/>
          <p:nvPr/>
        </p:nvSpPr>
        <p:spPr>
          <a:xfrm>
            <a:off x="4352623" y="162283"/>
            <a:ext cx="6504538" cy="551241"/>
          </a:xfrm>
          <a:prstGeom prst="rect">
            <a:avLst/>
          </a:prstGeom>
          <a:noFill/>
        </p:spPr>
        <p:txBody>
          <a:bodyPr wrap="none" rtlCol="0">
            <a:spAutoFit/>
          </a:bodyPr>
          <a:lstStyle/>
          <a:p>
            <a:r>
              <a:rPr lang="en-US" sz="2982" dirty="0"/>
              <a:t>DNA Polymerase – Fundamental Activity.</a:t>
            </a:r>
          </a:p>
        </p:txBody>
      </p:sp>
      <p:sp>
        <p:nvSpPr>
          <p:cNvPr id="4" name="TextBox 3">
            <a:extLst>
              <a:ext uri="{FF2B5EF4-FFF2-40B4-BE49-F238E27FC236}">
                <a16:creationId xmlns:a16="http://schemas.microsoft.com/office/drawing/2014/main" id="{EAEC24B8-BD28-4934-B00C-8BF0EB42C570}"/>
              </a:ext>
            </a:extLst>
          </p:cNvPr>
          <p:cNvSpPr txBox="1"/>
          <p:nvPr/>
        </p:nvSpPr>
        <p:spPr>
          <a:xfrm>
            <a:off x="3023040" y="2605493"/>
            <a:ext cx="9079409" cy="1075679"/>
          </a:xfrm>
          <a:prstGeom prst="rect">
            <a:avLst/>
          </a:prstGeom>
          <a:noFill/>
        </p:spPr>
        <p:txBody>
          <a:bodyPr wrap="none" rtlCol="0">
            <a:spAutoFit/>
          </a:bodyPr>
          <a:lstStyle/>
          <a:p>
            <a:r>
              <a:rPr lang="en-US" sz="2130" spc="85" dirty="0">
                <a:latin typeface="Courier New" panose="02070309020205020404" pitchFamily="49" charset="0"/>
                <a:cs typeface="Courier New" panose="02070309020205020404" pitchFamily="49" charset="0"/>
              </a:rPr>
              <a:t>3’A-T-G-C-C-G-T-A-G-T-C-G-T-A-C-A-G-T-A-C-G-T-G-C-A</a:t>
            </a:r>
          </a:p>
          <a:p>
            <a:r>
              <a:rPr lang="en-US" sz="2130" spc="85" dirty="0">
                <a:latin typeface="Courier New" panose="02070309020205020404" pitchFamily="49" charset="0"/>
                <a:cs typeface="Courier New" panose="02070309020205020404" pitchFamily="49" charset="0"/>
              </a:rPr>
              <a:t>  1 2 3 4 5 6 7 8 9 0 1 2 3 4 5 6 7 8 9 0 1 2 3 4 5</a:t>
            </a:r>
          </a:p>
          <a:p>
            <a:r>
              <a:rPr lang="en-US" sz="2130" spc="85" dirty="0">
                <a:latin typeface="Courier New" panose="02070309020205020404" pitchFamily="49" charset="0"/>
                <a:cs typeface="Courier New" panose="02070309020205020404" pitchFamily="49" charset="0"/>
              </a:rPr>
              <a:t>                    1                   2</a:t>
            </a:r>
          </a:p>
        </p:txBody>
      </p:sp>
      <p:sp>
        <p:nvSpPr>
          <p:cNvPr id="5" name="TextBox 4">
            <a:extLst>
              <a:ext uri="{FF2B5EF4-FFF2-40B4-BE49-F238E27FC236}">
                <a16:creationId xmlns:a16="http://schemas.microsoft.com/office/drawing/2014/main" id="{D0610674-2E1F-444F-9F66-9E2CAC514AB8}"/>
              </a:ext>
            </a:extLst>
          </p:cNvPr>
          <p:cNvSpPr txBox="1"/>
          <p:nvPr/>
        </p:nvSpPr>
        <p:spPr>
          <a:xfrm>
            <a:off x="5125017" y="1649809"/>
            <a:ext cx="1819729" cy="420115"/>
          </a:xfrm>
          <a:prstGeom prst="rect">
            <a:avLst/>
          </a:prstGeom>
          <a:noFill/>
        </p:spPr>
        <p:txBody>
          <a:bodyPr wrap="none" rtlCol="0">
            <a:spAutoFit/>
          </a:bodyPr>
          <a:lstStyle/>
          <a:p>
            <a:r>
              <a:rPr lang="en-US" sz="2130" dirty="0">
                <a:latin typeface="Courier New" panose="02070309020205020404" pitchFamily="49" charset="0"/>
                <a:cs typeface="Courier New" panose="02070309020205020404" pitchFamily="49" charset="0"/>
              </a:rPr>
              <a:t>5’ A-T-C-A</a:t>
            </a:r>
          </a:p>
        </p:txBody>
      </p:sp>
      <p:sp>
        <p:nvSpPr>
          <p:cNvPr id="6" name="TextBox 5">
            <a:extLst>
              <a:ext uri="{FF2B5EF4-FFF2-40B4-BE49-F238E27FC236}">
                <a16:creationId xmlns:a16="http://schemas.microsoft.com/office/drawing/2014/main" id="{7FC576A2-8EE4-4904-ADF5-AC61B57B6029}"/>
              </a:ext>
            </a:extLst>
          </p:cNvPr>
          <p:cNvSpPr txBox="1"/>
          <p:nvPr/>
        </p:nvSpPr>
        <p:spPr>
          <a:xfrm>
            <a:off x="511115" y="5227637"/>
            <a:ext cx="7047766" cy="1169551"/>
          </a:xfrm>
          <a:prstGeom prst="rect">
            <a:avLst/>
          </a:prstGeom>
          <a:noFill/>
        </p:spPr>
        <p:txBody>
          <a:bodyPr wrap="square" rtlCol="0">
            <a:spAutoFit/>
          </a:bodyPr>
          <a:lstStyle/>
          <a:p>
            <a:pPr marL="290703" indent="-290703">
              <a:spcBef>
                <a:spcPts val="600"/>
              </a:spcBef>
              <a:buFont typeface="+mj-lt"/>
              <a:buAutoNum type="arabicPeriod"/>
            </a:pPr>
            <a:r>
              <a:rPr lang="en-US" sz="2000" i="1" dirty="0">
                <a:solidFill>
                  <a:srgbClr val="00B0F0"/>
                </a:solidFill>
              </a:rPr>
              <a:t>Where (what position) will this primer anneal?</a:t>
            </a:r>
          </a:p>
          <a:p>
            <a:pPr marL="290703" indent="-290703">
              <a:spcBef>
                <a:spcPts val="600"/>
              </a:spcBef>
              <a:buFont typeface="+mj-lt"/>
              <a:buAutoNum type="arabicPeriod"/>
            </a:pPr>
            <a:r>
              <a:rPr lang="en-US" sz="2000" i="1" dirty="0">
                <a:solidFill>
                  <a:srgbClr val="00B0F0"/>
                </a:solidFill>
              </a:rPr>
              <a:t>What is the first base added by the polymerase?    A    G     C    T</a:t>
            </a:r>
          </a:p>
          <a:p>
            <a:pPr marL="290703" indent="-290703">
              <a:spcBef>
                <a:spcPts val="600"/>
              </a:spcBef>
              <a:buFont typeface="+mj-lt"/>
              <a:buAutoNum type="arabicPeriod"/>
            </a:pPr>
            <a:r>
              <a:rPr lang="en-US" sz="2000" i="1" dirty="0">
                <a:solidFill>
                  <a:srgbClr val="00B0F0"/>
                </a:solidFill>
              </a:rPr>
              <a:t>What is the last base added by the polymerase?    A    G    C    T</a:t>
            </a:r>
          </a:p>
        </p:txBody>
      </p:sp>
      <p:sp>
        <p:nvSpPr>
          <p:cNvPr id="2" name="Date Placeholder 1">
            <a:extLst>
              <a:ext uri="{FF2B5EF4-FFF2-40B4-BE49-F238E27FC236}">
                <a16:creationId xmlns:a16="http://schemas.microsoft.com/office/drawing/2014/main" id="{FA66E4FA-D0D2-0F98-F76C-8C5140628B79}"/>
              </a:ext>
            </a:extLst>
          </p:cNvPr>
          <p:cNvSpPr>
            <a:spLocks noGrp="1"/>
          </p:cNvSpPr>
          <p:nvPr>
            <p:ph type="dt" sz="half" idx="10"/>
          </p:nvPr>
        </p:nvSpPr>
        <p:spPr/>
        <p:txBody>
          <a:bodyPr/>
          <a:lstStyle/>
          <a:p>
            <a:fld id="{6F3C58F3-6A5E-4887-B6F1-06A77E088F3A}" type="datetime1">
              <a:rPr lang="en-US" smtClean="0"/>
              <a:t>1/25/2025</a:t>
            </a:fld>
            <a:endParaRPr lang="en-US"/>
          </a:p>
        </p:txBody>
      </p:sp>
      <p:sp>
        <p:nvSpPr>
          <p:cNvPr id="3" name="Footer Placeholder 2">
            <a:extLst>
              <a:ext uri="{FF2B5EF4-FFF2-40B4-BE49-F238E27FC236}">
                <a16:creationId xmlns:a16="http://schemas.microsoft.com/office/drawing/2014/main" id="{275F54C9-5EBF-318D-144A-0A1BC28878B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05A50F5C-101A-2792-7743-E3A86D108302}"/>
              </a:ext>
            </a:extLst>
          </p:cNvPr>
          <p:cNvSpPr>
            <a:spLocks noGrp="1"/>
          </p:cNvSpPr>
          <p:nvPr>
            <p:ph type="sldNum" sz="quarter" idx="12"/>
          </p:nvPr>
        </p:nvSpPr>
        <p:spPr/>
        <p:txBody>
          <a:bodyPr/>
          <a:lstStyle/>
          <a:p>
            <a:fld id="{DC3BB032-4020-48F4-953B-341806DC4A2B}" type="slidenum">
              <a:rPr lang="en-US" smtClean="0"/>
              <a:t>12</a:t>
            </a:fld>
            <a:endParaRPr lang="en-US"/>
          </a:p>
        </p:txBody>
      </p:sp>
      <p:sp>
        <p:nvSpPr>
          <p:cNvPr id="7" name="TextBox 6">
            <a:extLst>
              <a:ext uri="{FF2B5EF4-FFF2-40B4-BE49-F238E27FC236}">
                <a16:creationId xmlns:a16="http://schemas.microsoft.com/office/drawing/2014/main" id="{7F0F9F7F-D7DD-E27B-2031-D80901C10536}"/>
              </a:ext>
            </a:extLst>
          </p:cNvPr>
          <p:cNvSpPr txBox="1"/>
          <p:nvPr/>
        </p:nvSpPr>
        <p:spPr>
          <a:xfrm>
            <a:off x="319881" y="3856037"/>
            <a:ext cx="647699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short 4 base primer (ATCA) is added to a template, and the temperature is lowered to allow annealing (</a:t>
            </a:r>
            <a:r>
              <a:rPr lang="en-US" sz="2000" dirty="0" err="1">
                <a:latin typeface="Arial" panose="020B0604020202020204" pitchFamily="34" charset="0"/>
                <a:cs typeface="Arial" panose="020B0604020202020204" pitchFamily="34" charset="0"/>
              </a:rPr>
              <a:t>basepairing</a:t>
            </a:r>
            <a:r>
              <a:rPr lang="en-US" sz="2000" dirty="0">
                <a:latin typeface="Arial" panose="020B0604020202020204" pitchFamily="34" charset="0"/>
                <a:cs typeface="Arial" panose="020B0604020202020204" pitchFamily="34" charset="0"/>
              </a:rPr>
              <a:t>) of the primer to the template.</a:t>
            </a:r>
          </a:p>
        </p:txBody>
      </p:sp>
    </p:spTree>
    <p:extLst>
      <p:ext uri="{BB962C8B-B14F-4D97-AF65-F5344CB8AC3E}">
        <p14:creationId xmlns:p14="http://schemas.microsoft.com/office/powerpoint/2010/main" val="2281667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51A6D-30CC-4300-980C-5E57D5FDA801}"/>
              </a:ext>
            </a:extLst>
          </p:cNvPr>
          <p:cNvPicPr>
            <a:picLocks noChangeAspect="1"/>
          </p:cNvPicPr>
          <p:nvPr/>
        </p:nvPicPr>
        <p:blipFill>
          <a:blip r:embed="rId3"/>
          <a:stretch>
            <a:fillRect/>
          </a:stretch>
        </p:blipFill>
        <p:spPr>
          <a:xfrm>
            <a:off x="-9886" y="24981"/>
            <a:ext cx="4257512" cy="2380240"/>
          </a:xfrm>
          <a:prstGeom prst="rect">
            <a:avLst/>
          </a:prstGeom>
        </p:spPr>
      </p:pic>
      <p:sp>
        <p:nvSpPr>
          <p:cNvPr id="9" name="Rectangle 8">
            <a:extLst>
              <a:ext uri="{FF2B5EF4-FFF2-40B4-BE49-F238E27FC236}">
                <a16:creationId xmlns:a16="http://schemas.microsoft.com/office/drawing/2014/main" id="{BB946BAF-FB15-4275-B62C-490D7182E7FC}"/>
              </a:ext>
            </a:extLst>
          </p:cNvPr>
          <p:cNvSpPr/>
          <p:nvPr/>
        </p:nvSpPr>
        <p:spPr>
          <a:xfrm>
            <a:off x="126183" y="2648803"/>
            <a:ext cx="7467600" cy="4247317"/>
          </a:xfrm>
          <a:prstGeom prst="rect">
            <a:avLst/>
          </a:prstGeom>
        </p:spPr>
        <p:txBody>
          <a:bodyPr wrap="square">
            <a:spAutoFit/>
          </a:bodyPr>
          <a:lstStyle/>
          <a:p>
            <a:pPr marL="184281" indent="-184281"/>
            <a:r>
              <a:rPr lang="en-US" sz="1800" dirty="0"/>
              <a:t>• CAG – at least 10 diseases (Huntington disease, spinal and bulbar muscular atrophy, </a:t>
            </a:r>
            <a:r>
              <a:rPr lang="en-US" sz="1800" dirty="0" err="1"/>
              <a:t>dentatorubral-pallidoluysian</a:t>
            </a:r>
            <a:r>
              <a:rPr lang="en-US" sz="1800" dirty="0"/>
              <a:t> atrophy and seven SCAs)</a:t>
            </a:r>
          </a:p>
          <a:p>
            <a:pPr marL="184281" indent="-184281"/>
            <a:r>
              <a:rPr lang="en-US" sz="1800" dirty="0"/>
              <a:t>• CGG – fragile X, fragile X tremor ataxia syndrome, other fragile sites (GCC, CCG)</a:t>
            </a:r>
          </a:p>
          <a:p>
            <a:pPr marL="184281" indent="-184281"/>
            <a:r>
              <a:rPr lang="en-US" sz="1800" dirty="0"/>
              <a:t>• CTG – myotonic dystrophy type 1, Huntington disease-like 2, spinocerebellar ataxia type 8, Fuchs corneal dystrophy</a:t>
            </a:r>
          </a:p>
          <a:p>
            <a:pPr marL="184281" indent="-184281"/>
            <a:r>
              <a:rPr lang="en-US" sz="1800" dirty="0"/>
              <a:t>• GAA – Friedreich ataxia</a:t>
            </a:r>
          </a:p>
          <a:p>
            <a:pPr marL="184281" indent="-184281"/>
            <a:r>
              <a:rPr lang="en-US" sz="1800" dirty="0"/>
              <a:t>• GCC – FRAXE mental retardation</a:t>
            </a:r>
          </a:p>
          <a:p>
            <a:pPr marL="184281" indent="-184281"/>
            <a:r>
              <a:rPr lang="en-US" sz="1800" dirty="0"/>
              <a:t>• GCG – </a:t>
            </a:r>
            <a:r>
              <a:rPr lang="en-US" sz="1800" dirty="0" err="1"/>
              <a:t>oculopharyngeal</a:t>
            </a:r>
            <a:r>
              <a:rPr lang="en-US" sz="1800" dirty="0"/>
              <a:t> muscular dystrophy</a:t>
            </a:r>
          </a:p>
          <a:p>
            <a:pPr marL="184281" indent="-184281"/>
            <a:r>
              <a:rPr lang="en-US" sz="1800" dirty="0"/>
              <a:t>• CCTG – myotonic dystrophy type 1</a:t>
            </a:r>
          </a:p>
          <a:p>
            <a:pPr marL="184281" indent="-184281"/>
            <a:r>
              <a:rPr lang="en-US" sz="1800" dirty="0"/>
              <a:t>• ATTCT – spinocerebellar ataxia type 10</a:t>
            </a:r>
          </a:p>
          <a:p>
            <a:pPr marL="184281" indent="-184281"/>
            <a:r>
              <a:rPr lang="en-US" sz="1800" dirty="0"/>
              <a:t>• TGGAA – spinocerebellar ataxia type 31</a:t>
            </a:r>
          </a:p>
          <a:p>
            <a:pPr marL="184281" indent="-184281"/>
            <a:r>
              <a:rPr lang="en-US" sz="1800" dirty="0"/>
              <a:t>• GGCCTG – spinocerebellar ataxia type 36</a:t>
            </a:r>
          </a:p>
          <a:p>
            <a:pPr marL="184281" indent="-184281"/>
            <a:r>
              <a:rPr lang="en-US" sz="1800" dirty="0"/>
              <a:t>• GGGGCC – C9ORF72 frontotemporal dementia/amyotrophic lateral sclerosis</a:t>
            </a:r>
          </a:p>
          <a:p>
            <a:pPr marL="184281" indent="-184281"/>
            <a:r>
              <a:rPr lang="en-US" sz="1800" dirty="0"/>
              <a:t>• CCCCGCCCCGCG – EPM1 (myoclonic epilepsy)</a:t>
            </a:r>
          </a:p>
        </p:txBody>
      </p:sp>
      <p:sp>
        <p:nvSpPr>
          <p:cNvPr id="10" name="Rectangle 9">
            <a:extLst>
              <a:ext uri="{FF2B5EF4-FFF2-40B4-BE49-F238E27FC236}">
                <a16:creationId xmlns:a16="http://schemas.microsoft.com/office/drawing/2014/main" id="{F92016A8-84AB-4FE7-9792-2755F853272A}"/>
              </a:ext>
            </a:extLst>
          </p:cNvPr>
          <p:cNvSpPr/>
          <p:nvPr/>
        </p:nvSpPr>
        <p:spPr>
          <a:xfrm>
            <a:off x="4301004" y="-28538"/>
            <a:ext cx="8623323" cy="551241"/>
          </a:xfrm>
          <a:prstGeom prst="rect">
            <a:avLst/>
          </a:prstGeom>
        </p:spPr>
        <p:txBody>
          <a:bodyPr wrap="none">
            <a:spAutoFit/>
          </a:bodyPr>
          <a:lstStyle/>
          <a:p>
            <a:r>
              <a:rPr lang="en-US" sz="2982" dirty="0"/>
              <a:t>Repeat Expansion Diseases – Errors in DNA Replication</a:t>
            </a:r>
          </a:p>
        </p:txBody>
      </p:sp>
      <p:sp>
        <p:nvSpPr>
          <p:cNvPr id="2" name="TextBox 1">
            <a:extLst>
              <a:ext uri="{FF2B5EF4-FFF2-40B4-BE49-F238E27FC236}">
                <a16:creationId xmlns:a16="http://schemas.microsoft.com/office/drawing/2014/main" id="{4ABF027C-03B3-0F0D-5A92-20176D5B3EF9}"/>
              </a:ext>
            </a:extLst>
          </p:cNvPr>
          <p:cNvSpPr txBox="1"/>
          <p:nvPr/>
        </p:nvSpPr>
        <p:spPr>
          <a:xfrm>
            <a:off x="8612665" y="5588528"/>
            <a:ext cx="3435392" cy="1671291"/>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repeats can be detected by:</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DNA sequencing</a:t>
            </a:r>
          </a:p>
          <a:p>
            <a:pPr marL="791242" lvl="1" indent="-304324">
              <a:buFont typeface="Arial" panose="020B0604020202020204" pitchFamily="34" charset="0"/>
              <a:buChar char="•"/>
            </a:pPr>
            <a:r>
              <a:rPr lang="en-US" sz="2000" dirty="0">
                <a:latin typeface="Arial" panose="020B0604020202020204" pitchFamily="34" charset="0"/>
                <a:cs typeface="Arial" panose="020B0604020202020204" pitchFamily="34" charset="0"/>
              </a:rPr>
              <a:t>PCR</a:t>
            </a:r>
          </a:p>
          <a:p>
            <a:endParaRPr lang="en-US" sz="2000" dirty="0">
              <a:latin typeface="Arial" panose="020B0604020202020204" pitchFamily="34" charset="0"/>
              <a:cs typeface="Arial" panose="020B0604020202020204" pitchFamily="34" charset="0"/>
            </a:endParaRPr>
          </a:p>
        </p:txBody>
      </p:sp>
      <p:pic>
        <p:nvPicPr>
          <p:cNvPr id="27" name="Picture 4">
            <a:extLst>
              <a:ext uri="{FF2B5EF4-FFF2-40B4-BE49-F238E27FC236}">
                <a16:creationId xmlns:a16="http://schemas.microsoft.com/office/drawing/2014/main" id="{58829817-8940-5541-75C2-4AD11C4F93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288" b="45317"/>
          <a:stretch/>
        </p:blipFill>
        <p:spPr bwMode="auto">
          <a:xfrm>
            <a:off x="4138700" y="534669"/>
            <a:ext cx="4275409" cy="210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19E6B95-0EA8-621D-EA39-68A47C1DEB94}"/>
              </a:ext>
            </a:extLst>
          </p:cNvPr>
          <p:cNvSpPr txBox="1"/>
          <p:nvPr/>
        </p:nvSpPr>
        <p:spPr>
          <a:xfrm>
            <a:off x="8547907" y="808037"/>
            <a:ext cx="4192573" cy="4401205"/>
          </a:xfrm>
          <a:prstGeom prst="rect">
            <a:avLst/>
          </a:prstGeom>
          <a:noFill/>
        </p:spPr>
        <p:txBody>
          <a:bodyPr wrap="square" rtlCol="0">
            <a:spAutoFit/>
          </a:bodyPr>
          <a:lstStyle/>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in coding regions of genes will generate long stretches of the same amino acid.</a:t>
            </a:r>
          </a:p>
          <a:p>
            <a:pPr defTabSz="973836">
              <a:defRPr/>
            </a:pPr>
            <a:r>
              <a:rPr lang="en-US" sz="2000" dirty="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CAGCAGCAG = </a:t>
            </a:r>
            <a:r>
              <a:rPr lang="en-US" sz="1800" dirty="0" err="1">
                <a:solidFill>
                  <a:prstClr val="black"/>
                </a:solidFill>
                <a:latin typeface="Arial" panose="020B0604020202020204" pitchFamily="34" charset="0"/>
                <a:cs typeface="Arial" panose="020B0604020202020204" pitchFamily="34" charset="0"/>
              </a:rPr>
              <a:t>GluGluGlu</a:t>
            </a:r>
            <a:endParaRPr lang="en-US" sz="2000" dirty="0">
              <a:solidFill>
                <a:prstClr val="black"/>
              </a:solidFill>
              <a:latin typeface="Arial" panose="020B0604020202020204" pitchFamily="34" charset="0"/>
              <a:cs typeface="Arial" panose="020B0604020202020204" pitchFamily="34" charset="0"/>
            </a:endParaRP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Repeats outside of coding regions can affect gene expression by changing binding of transcription factors.</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These repeats can grow due to slippage of primer during replication</a:t>
            </a:r>
          </a:p>
          <a:p>
            <a:pPr marL="365189" indent="-365189" defTabSz="973836">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More repeats = more chance of developing disease.</a:t>
            </a:r>
          </a:p>
        </p:txBody>
      </p:sp>
      <p:sp>
        <p:nvSpPr>
          <p:cNvPr id="5" name="Date Placeholder 4">
            <a:extLst>
              <a:ext uri="{FF2B5EF4-FFF2-40B4-BE49-F238E27FC236}">
                <a16:creationId xmlns:a16="http://schemas.microsoft.com/office/drawing/2014/main" id="{22B89690-6897-2F1B-A8A6-7E0BF019721D}"/>
              </a:ext>
            </a:extLst>
          </p:cNvPr>
          <p:cNvSpPr>
            <a:spLocks noGrp="1"/>
          </p:cNvSpPr>
          <p:nvPr>
            <p:ph type="dt" sz="half" idx="10"/>
          </p:nvPr>
        </p:nvSpPr>
        <p:spPr/>
        <p:txBody>
          <a:bodyPr/>
          <a:lstStyle/>
          <a:p>
            <a:fld id="{54C9CA07-279C-489A-9BF9-0D7C6E86377A}" type="datetime1">
              <a:rPr lang="en-US" smtClean="0"/>
              <a:t>1/25/2025</a:t>
            </a:fld>
            <a:endParaRPr lang="en-US"/>
          </a:p>
        </p:txBody>
      </p:sp>
      <p:sp>
        <p:nvSpPr>
          <p:cNvPr id="6" name="Footer Placeholder 5">
            <a:extLst>
              <a:ext uri="{FF2B5EF4-FFF2-40B4-BE49-F238E27FC236}">
                <a16:creationId xmlns:a16="http://schemas.microsoft.com/office/drawing/2014/main" id="{BF7817E1-CF76-BB87-EAEB-A11E1F3CE1A0}"/>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A2DE4E90-D04A-200D-38D5-47B39EFD5FE5}"/>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78552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2016A8-84AB-4FE7-9792-2755F853272A}"/>
              </a:ext>
            </a:extLst>
          </p:cNvPr>
          <p:cNvSpPr/>
          <p:nvPr/>
        </p:nvSpPr>
        <p:spPr>
          <a:xfrm>
            <a:off x="3754473" y="31388"/>
            <a:ext cx="6627776" cy="551241"/>
          </a:xfrm>
          <a:prstGeom prst="rect">
            <a:avLst/>
          </a:prstGeom>
        </p:spPr>
        <p:txBody>
          <a:bodyPr wrap="none">
            <a:spAutoFit/>
          </a:bodyPr>
          <a:lstStyle/>
          <a:p>
            <a:pPr defTabSz="973836">
              <a:defRPr/>
            </a:pPr>
            <a:r>
              <a:rPr lang="en-US" sz="2982" dirty="0">
                <a:solidFill>
                  <a:prstClr val="black"/>
                </a:solidFill>
                <a:latin typeface="Calibri"/>
              </a:rPr>
              <a:t>Repeat Expansions – How Do They Grow?</a:t>
            </a:r>
          </a:p>
        </p:txBody>
      </p:sp>
      <p:sp>
        <p:nvSpPr>
          <p:cNvPr id="3" name="TextBox 2">
            <a:extLst>
              <a:ext uri="{FF2B5EF4-FFF2-40B4-BE49-F238E27FC236}">
                <a16:creationId xmlns:a16="http://schemas.microsoft.com/office/drawing/2014/main" id="{94849ED8-2215-7CED-885C-90A859A9C5BB}"/>
              </a:ext>
            </a:extLst>
          </p:cNvPr>
          <p:cNvSpPr txBox="1"/>
          <p:nvPr/>
        </p:nvSpPr>
        <p:spPr>
          <a:xfrm>
            <a:off x="825345" y="924930"/>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spc="426" dirty="0">
                <a:solidFill>
                  <a:prstClr val="black"/>
                </a:solidFill>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cxnSp>
        <p:nvCxnSpPr>
          <p:cNvPr id="25" name="Straight Arrow Connector 24">
            <a:extLst>
              <a:ext uri="{FF2B5EF4-FFF2-40B4-BE49-F238E27FC236}">
                <a16:creationId xmlns:a16="http://schemas.microsoft.com/office/drawing/2014/main" id="{115027A7-DFBF-2C89-7A15-B7B723FF8B78}"/>
              </a:ext>
            </a:extLst>
          </p:cNvPr>
          <p:cNvCxnSpPr>
            <a:cxnSpLocks/>
          </p:cNvCxnSpPr>
          <p:nvPr/>
        </p:nvCxnSpPr>
        <p:spPr>
          <a:xfrm>
            <a:off x="3127206" y="34686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B57342-F5AC-19E2-D045-9BEFB6351AB5}"/>
              </a:ext>
            </a:extLst>
          </p:cNvPr>
          <p:cNvCxnSpPr/>
          <p:nvPr/>
        </p:nvCxnSpPr>
        <p:spPr>
          <a:xfrm>
            <a:off x="3127783" y="492575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BAA57-8E22-8740-F8C8-7F8FE4B33871}"/>
              </a:ext>
            </a:extLst>
          </p:cNvPr>
          <p:cNvSpPr txBox="1"/>
          <p:nvPr/>
        </p:nvSpPr>
        <p:spPr>
          <a:xfrm>
            <a:off x="324604" y="635107"/>
            <a:ext cx="3798476" cy="387350"/>
          </a:xfrm>
          <a:prstGeom prst="rect">
            <a:avLst/>
          </a:prstGeom>
          <a:noFill/>
        </p:spPr>
        <p:txBody>
          <a:bodyPr wrap="none" rtlCol="0">
            <a:spAutoFit/>
          </a:bodyPr>
          <a:lstStyle/>
          <a:p>
            <a:r>
              <a:rPr lang="en-US" sz="1917" dirty="0"/>
              <a:t>Original Sequence - 3 repeats (CAG) </a:t>
            </a:r>
          </a:p>
        </p:txBody>
      </p:sp>
      <p:sp>
        <p:nvSpPr>
          <p:cNvPr id="11" name="TextBox 10">
            <a:extLst>
              <a:ext uri="{FF2B5EF4-FFF2-40B4-BE49-F238E27FC236}">
                <a16:creationId xmlns:a16="http://schemas.microsoft.com/office/drawing/2014/main" id="{AF2969D1-8002-4845-4C90-FB782D882E89}"/>
              </a:ext>
            </a:extLst>
          </p:cNvPr>
          <p:cNvSpPr txBox="1"/>
          <p:nvPr/>
        </p:nvSpPr>
        <p:spPr>
          <a:xfrm>
            <a:off x="9501360" y="3961305"/>
            <a:ext cx="1113638" cy="387350"/>
          </a:xfrm>
          <a:prstGeom prst="rect">
            <a:avLst/>
          </a:prstGeom>
          <a:noFill/>
        </p:spPr>
        <p:txBody>
          <a:bodyPr wrap="none" rtlCol="0">
            <a:spAutoFit/>
          </a:bodyPr>
          <a:lstStyle/>
          <a:p>
            <a:r>
              <a:rPr lang="en-US" sz="1917" dirty="0"/>
              <a:t>4 repeats</a:t>
            </a:r>
          </a:p>
        </p:txBody>
      </p:sp>
      <p:sp>
        <p:nvSpPr>
          <p:cNvPr id="13" name="TextBox 12">
            <a:extLst>
              <a:ext uri="{FF2B5EF4-FFF2-40B4-BE49-F238E27FC236}">
                <a16:creationId xmlns:a16="http://schemas.microsoft.com/office/drawing/2014/main" id="{BF649F7D-2FAB-9235-C2A1-416DDA8AD00A}"/>
              </a:ext>
            </a:extLst>
          </p:cNvPr>
          <p:cNvSpPr txBox="1"/>
          <p:nvPr/>
        </p:nvSpPr>
        <p:spPr>
          <a:xfrm>
            <a:off x="522534" y="3410431"/>
            <a:ext cx="2380256" cy="682366"/>
          </a:xfrm>
          <a:prstGeom prst="rect">
            <a:avLst/>
          </a:prstGeom>
          <a:noFill/>
        </p:spPr>
        <p:txBody>
          <a:bodyPr wrap="square" rtlCol="0">
            <a:spAutoFit/>
          </a:bodyPr>
          <a:lstStyle/>
          <a:p>
            <a:r>
              <a:rPr lang="en-US" sz="1917" dirty="0"/>
              <a:t>3’ end comes loose (primer slippage)</a:t>
            </a:r>
          </a:p>
        </p:txBody>
      </p:sp>
      <p:sp>
        <p:nvSpPr>
          <p:cNvPr id="15" name="TextBox 14">
            <a:extLst>
              <a:ext uri="{FF2B5EF4-FFF2-40B4-BE49-F238E27FC236}">
                <a16:creationId xmlns:a16="http://schemas.microsoft.com/office/drawing/2014/main" id="{4C215E19-F5B1-97E3-5392-9517D85A97A8}"/>
              </a:ext>
            </a:extLst>
          </p:cNvPr>
          <p:cNvSpPr txBox="1"/>
          <p:nvPr/>
        </p:nvSpPr>
        <p:spPr>
          <a:xfrm>
            <a:off x="343966" y="1523131"/>
            <a:ext cx="3040576" cy="387350"/>
          </a:xfrm>
          <a:prstGeom prst="rect">
            <a:avLst/>
          </a:prstGeom>
          <a:noFill/>
        </p:spPr>
        <p:txBody>
          <a:bodyPr wrap="none" rtlCol="0">
            <a:spAutoFit/>
          </a:bodyPr>
          <a:lstStyle/>
          <a:p>
            <a:r>
              <a:rPr lang="en-US" sz="1917" dirty="0"/>
              <a:t>During Replication in the cell</a:t>
            </a:r>
          </a:p>
        </p:txBody>
      </p:sp>
      <p:sp>
        <p:nvSpPr>
          <p:cNvPr id="14" name="TextBox 13">
            <a:extLst>
              <a:ext uri="{FF2B5EF4-FFF2-40B4-BE49-F238E27FC236}">
                <a16:creationId xmlns:a16="http://schemas.microsoft.com/office/drawing/2014/main" id="{AA1B2398-1522-826C-D642-9C668C27105C}"/>
              </a:ext>
            </a:extLst>
          </p:cNvPr>
          <p:cNvSpPr txBox="1"/>
          <p:nvPr/>
        </p:nvSpPr>
        <p:spPr>
          <a:xfrm>
            <a:off x="710647" y="274795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grpSp>
        <p:nvGrpSpPr>
          <p:cNvPr id="41" name="Group 40">
            <a:extLst>
              <a:ext uri="{FF2B5EF4-FFF2-40B4-BE49-F238E27FC236}">
                <a16:creationId xmlns:a16="http://schemas.microsoft.com/office/drawing/2014/main" id="{74C0740B-25E2-B40A-6A86-3EF7331B9E18}"/>
              </a:ext>
            </a:extLst>
          </p:cNvPr>
          <p:cNvGrpSpPr/>
          <p:nvPr/>
        </p:nvGrpSpPr>
        <p:grpSpPr>
          <a:xfrm>
            <a:off x="710647" y="3871755"/>
            <a:ext cx="4833118" cy="944490"/>
            <a:chOff x="7382386" y="2531685"/>
            <a:chExt cx="4538250" cy="886867"/>
          </a:xfrm>
        </p:grpSpPr>
        <p:sp>
          <p:nvSpPr>
            <p:cNvPr id="16" name="TextBox 15">
              <a:extLst>
                <a:ext uri="{FF2B5EF4-FFF2-40B4-BE49-F238E27FC236}">
                  <a16:creationId xmlns:a16="http://schemas.microsoft.com/office/drawing/2014/main" id="{D15BEB76-A51B-ECDA-EDD3-94D67D65E733}"/>
                </a:ext>
              </a:extLst>
            </p:cNvPr>
            <p:cNvSpPr txBox="1"/>
            <p:nvPr/>
          </p:nvSpPr>
          <p:spPr>
            <a:xfrm>
              <a:off x="7382386" y="2777817"/>
              <a:ext cx="4538250" cy="640735"/>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endParaRPr lang="en-US" sz="1917" spc="426" dirty="0">
                <a:solidFill>
                  <a:prstClr val="black"/>
                </a:solidFill>
                <a:latin typeface="Courier New" panose="02070309020205020404" pitchFamily="49" charset="0"/>
                <a:cs typeface="Courier New" panose="02070309020205020404" pitchFamily="49" charset="0"/>
              </a:endParaRP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4" name="TextBox 23">
              <a:extLst>
                <a:ext uri="{FF2B5EF4-FFF2-40B4-BE49-F238E27FC236}">
                  <a16:creationId xmlns:a16="http://schemas.microsoft.com/office/drawing/2014/main" id="{CEEBD385-832B-D19A-B643-B4A240865FCE}"/>
                </a:ext>
              </a:extLst>
            </p:cNvPr>
            <p:cNvSpPr txBox="1"/>
            <p:nvPr/>
          </p:nvSpPr>
          <p:spPr>
            <a:xfrm rot="20491968">
              <a:off x="9227779" y="2531685"/>
              <a:ext cx="1600200" cy="363718"/>
            </a:xfrm>
            <a:prstGeom prst="rect">
              <a:avLst/>
            </a:prstGeom>
            <a:noFill/>
          </p:spPr>
          <p:txBody>
            <a:bodyPr wrap="square">
              <a:spAutoFit/>
            </a:bodyPr>
            <a:lstStyle/>
            <a:p>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endParaRPr lang="en-US" sz="2052" dirty="0"/>
            </a:p>
          </p:txBody>
        </p:sp>
        <p:sp>
          <p:nvSpPr>
            <p:cNvPr id="28" name="Freeform: Shape 27">
              <a:extLst>
                <a:ext uri="{FF2B5EF4-FFF2-40B4-BE49-F238E27FC236}">
                  <a16:creationId xmlns:a16="http://schemas.microsoft.com/office/drawing/2014/main" id="{D9E806D8-6E3D-7A84-A3AA-396846AEF3BA}"/>
                </a:ext>
              </a:extLst>
            </p:cNvPr>
            <p:cNvSpPr/>
            <p:nvPr/>
          </p:nvSpPr>
          <p:spPr>
            <a:xfrm>
              <a:off x="9633543" y="2820003"/>
              <a:ext cx="588456" cy="304800"/>
            </a:xfrm>
            <a:custGeom>
              <a:avLst/>
              <a:gdLst>
                <a:gd name="connsiteX0" fmla="*/ 571500 w 588456"/>
                <a:gd name="connsiteY0" fmla="*/ 0 h 304800"/>
                <a:gd name="connsiteX1" fmla="*/ 571500 w 588456"/>
                <a:gd name="connsiteY1" fmla="*/ 90488 h 304800"/>
                <a:gd name="connsiteX2" fmla="*/ 395288 w 588456"/>
                <a:gd name="connsiteY2" fmla="*/ 152400 h 304800"/>
                <a:gd name="connsiteX3" fmla="*/ 90488 w 588456"/>
                <a:gd name="connsiteY3" fmla="*/ 233363 h 304800"/>
                <a:gd name="connsiteX4" fmla="*/ 0 w 588456"/>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56" h="304800">
                  <a:moveTo>
                    <a:pt x="571500" y="0"/>
                  </a:moveTo>
                  <a:cubicBezTo>
                    <a:pt x="586184" y="32544"/>
                    <a:pt x="600869" y="65088"/>
                    <a:pt x="571500" y="90488"/>
                  </a:cubicBezTo>
                  <a:cubicBezTo>
                    <a:pt x="542131" y="115888"/>
                    <a:pt x="475456" y="128588"/>
                    <a:pt x="395288" y="152400"/>
                  </a:cubicBezTo>
                  <a:cubicBezTo>
                    <a:pt x="315120" y="176212"/>
                    <a:pt x="156369" y="207963"/>
                    <a:pt x="90488" y="233363"/>
                  </a:cubicBezTo>
                  <a:cubicBezTo>
                    <a:pt x="24607" y="258763"/>
                    <a:pt x="12303" y="281781"/>
                    <a:pt x="0" y="304800"/>
                  </a:cubicBez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grpSp>
      <p:sp>
        <p:nvSpPr>
          <p:cNvPr id="29" name="TextBox 28">
            <a:extLst>
              <a:ext uri="{FF2B5EF4-FFF2-40B4-BE49-F238E27FC236}">
                <a16:creationId xmlns:a16="http://schemas.microsoft.com/office/drawing/2014/main" id="{50F65CA0-835C-106F-0665-62CE2C2B80A7}"/>
              </a:ext>
            </a:extLst>
          </p:cNvPr>
          <p:cNvSpPr txBox="1"/>
          <p:nvPr/>
        </p:nvSpPr>
        <p:spPr>
          <a:xfrm>
            <a:off x="6347393" y="699116"/>
            <a:ext cx="1676636" cy="703141"/>
          </a:xfrm>
          <a:prstGeom prst="rect">
            <a:avLst/>
          </a:prstGeom>
          <a:noFill/>
        </p:spPr>
        <p:txBody>
          <a:bodyPr wrap="square" rtlCol="0">
            <a:spAutoFit/>
          </a:bodyPr>
          <a:lstStyle/>
          <a:p>
            <a:r>
              <a:rPr lang="en-US" sz="1917" dirty="0"/>
              <a:t>Replication </a:t>
            </a:r>
            <a:r>
              <a:rPr lang="en-US" sz="2052" dirty="0"/>
              <a:t>continues</a:t>
            </a:r>
            <a:endParaRPr lang="en-US" sz="1917" dirty="0"/>
          </a:p>
        </p:txBody>
      </p:sp>
      <p:sp>
        <p:nvSpPr>
          <p:cNvPr id="30" name="TextBox 29">
            <a:extLst>
              <a:ext uri="{FF2B5EF4-FFF2-40B4-BE49-F238E27FC236}">
                <a16:creationId xmlns:a16="http://schemas.microsoft.com/office/drawing/2014/main" id="{59AB9EA5-6551-D018-6391-31A780BED04A}"/>
              </a:ext>
            </a:extLst>
          </p:cNvPr>
          <p:cNvSpPr txBox="1"/>
          <p:nvPr/>
        </p:nvSpPr>
        <p:spPr>
          <a:xfrm>
            <a:off x="1073154" y="5067255"/>
            <a:ext cx="1380747" cy="616836"/>
          </a:xfrm>
          <a:prstGeom prst="rect">
            <a:avLst/>
          </a:prstGeom>
          <a:noFill/>
        </p:spPr>
        <p:txBody>
          <a:bodyPr wrap="square" rtlCol="0">
            <a:spAutoFit/>
          </a:bodyPr>
          <a:lstStyle/>
          <a:p>
            <a:r>
              <a:rPr lang="en-US" sz="1704" dirty="0"/>
              <a:t>Looped out DNA</a:t>
            </a:r>
          </a:p>
        </p:txBody>
      </p:sp>
      <p:grpSp>
        <p:nvGrpSpPr>
          <p:cNvPr id="18" name="Group 17">
            <a:extLst>
              <a:ext uri="{FF2B5EF4-FFF2-40B4-BE49-F238E27FC236}">
                <a16:creationId xmlns:a16="http://schemas.microsoft.com/office/drawing/2014/main" id="{AAB87A45-84AD-B0F4-AB8B-E6C7616A2858}"/>
              </a:ext>
            </a:extLst>
          </p:cNvPr>
          <p:cNvGrpSpPr/>
          <p:nvPr/>
        </p:nvGrpSpPr>
        <p:grpSpPr>
          <a:xfrm>
            <a:off x="825345" y="5243504"/>
            <a:ext cx="4833118" cy="1250236"/>
            <a:chOff x="892661" y="4297374"/>
            <a:chExt cx="4833118" cy="1250236"/>
          </a:xfrm>
        </p:grpSpPr>
        <p:sp>
          <p:nvSpPr>
            <p:cNvPr id="31" name="TextBox 30">
              <a:extLst>
                <a:ext uri="{FF2B5EF4-FFF2-40B4-BE49-F238E27FC236}">
                  <a16:creationId xmlns:a16="http://schemas.microsoft.com/office/drawing/2014/main" id="{4A290AD9-ECE7-311A-8E77-B0F5987C99A1}"/>
                </a:ext>
              </a:extLst>
            </p:cNvPr>
            <p:cNvSpPr txBox="1"/>
            <p:nvPr/>
          </p:nvSpPr>
          <p:spPr>
            <a:xfrm>
              <a:off x="2767526" y="4297374"/>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6BC2DE-845D-A668-F346-53C844B22AF7}"/>
                    </a:ext>
                  </a:extLst>
                </p14:cNvPr>
                <p14:cNvContentPartPr/>
                <p14:nvPr/>
              </p14:nvContentPartPr>
              <p14:xfrm>
                <a:off x="2654527" y="4500622"/>
                <a:ext cx="487673" cy="496107"/>
              </p14:xfrm>
            </p:contentPart>
          </mc:Choice>
          <mc:Fallback xmlns="">
            <p:pic>
              <p:nvPicPr>
                <p:cNvPr id="12" name="Ink 11">
                  <a:extLst>
                    <a:ext uri="{FF2B5EF4-FFF2-40B4-BE49-F238E27FC236}">
                      <a16:creationId xmlns:a16="http://schemas.microsoft.com/office/drawing/2014/main" id="{A36BC2DE-845D-A668-F346-53C844B22AF7}"/>
                    </a:ext>
                  </a:extLst>
                </p:cNvPr>
                <p:cNvPicPr/>
                <p:nvPr/>
              </p:nvPicPr>
              <p:blipFill>
                <a:blip r:embed="rId4"/>
                <a:stretch>
                  <a:fillRect/>
                </a:stretch>
              </p:blipFill>
              <p:spPr>
                <a:xfrm>
                  <a:off x="2645529" y="4491622"/>
                  <a:ext cx="505308" cy="513748"/>
                </a:xfrm>
                <a:prstGeom prst="rect">
                  <a:avLst/>
                </a:prstGeom>
              </p:spPr>
            </p:pic>
          </mc:Fallback>
        </mc:AlternateContent>
        <p:sp>
          <p:nvSpPr>
            <p:cNvPr id="17" name="TextBox 16">
              <a:extLst>
                <a:ext uri="{FF2B5EF4-FFF2-40B4-BE49-F238E27FC236}">
                  <a16:creationId xmlns:a16="http://schemas.microsoft.com/office/drawing/2014/main" id="{099CBCD7-4FDD-BDBF-ACB2-14BE31F72371}"/>
                </a:ext>
              </a:extLst>
            </p:cNvPr>
            <p:cNvSpPr txBox="1"/>
            <p:nvPr/>
          </p:nvSpPr>
          <p:spPr>
            <a:xfrm>
              <a:off x="892661" y="486524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19" name="TextBox 18">
              <a:extLst>
                <a:ext uri="{FF2B5EF4-FFF2-40B4-BE49-F238E27FC236}">
                  <a16:creationId xmlns:a16="http://schemas.microsoft.com/office/drawing/2014/main" id="{26840889-0B5C-1019-04DA-BAF2F9338725}"/>
                </a:ext>
              </a:extLst>
            </p:cNvPr>
            <p:cNvSpPr txBox="1"/>
            <p:nvPr/>
          </p:nvSpPr>
          <p:spPr>
            <a:xfrm>
              <a:off x="2522740" y="454871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4" name="TextBox 33">
              <a:extLst>
                <a:ext uri="{FF2B5EF4-FFF2-40B4-BE49-F238E27FC236}">
                  <a16:creationId xmlns:a16="http://schemas.microsoft.com/office/drawing/2014/main" id="{79C65668-5221-1AB3-0FAD-F0B3DD7AA1D1}"/>
                </a:ext>
              </a:extLst>
            </p:cNvPr>
            <p:cNvSpPr txBox="1"/>
            <p:nvPr/>
          </p:nvSpPr>
          <p:spPr>
            <a:xfrm>
              <a:off x="2963093" y="4490621"/>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gr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2737A94-E11D-053A-FE2E-76AF40B5A9D0}"/>
                  </a:ext>
                </a:extLst>
              </p14:cNvPr>
              <p14:cNvContentPartPr/>
              <p14:nvPr/>
            </p14:nvContentPartPr>
            <p14:xfrm>
              <a:off x="9737355" y="818970"/>
              <a:ext cx="487673" cy="496107"/>
            </p14:xfrm>
          </p:contentPart>
        </mc:Choice>
        <mc:Fallback xmlns="">
          <p:pic>
            <p:nvPicPr>
              <p:cNvPr id="20" name="Ink 19">
                <a:extLst>
                  <a:ext uri="{FF2B5EF4-FFF2-40B4-BE49-F238E27FC236}">
                    <a16:creationId xmlns:a16="http://schemas.microsoft.com/office/drawing/2014/main" id="{42737A94-E11D-053A-FE2E-76AF40B5A9D0}"/>
                  </a:ext>
                </a:extLst>
              </p:cNvPr>
              <p:cNvPicPr/>
              <p:nvPr/>
            </p:nvPicPr>
            <p:blipFill>
              <a:blip r:embed="rId6"/>
              <a:stretch>
                <a:fillRect/>
              </a:stretch>
            </p:blipFill>
            <p:spPr>
              <a:xfrm>
                <a:off x="9728357" y="809970"/>
                <a:ext cx="505308" cy="513748"/>
              </a:xfrm>
              <a:prstGeom prst="rect">
                <a:avLst/>
              </a:prstGeom>
            </p:spPr>
          </p:pic>
        </mc:Fallback>
      </mc:AlternateContent>
      <p:sp>
        <p:nvSpPr>
          <p:cNvPr id="21" name="TextBox 20">
            <a:extLst>
              <a:ext uri="{FF2B5EF4-FFF2-40B4-BE49-F238E27FC236}">
                <a16:creationId xmlns:a16="http://schemas.microsoft.com/office/drawing/2014/main" id="{F8BFAB15-6A5E-59D9-20BA-D6AC1DCA4361}"/>
              </a:ext>
            </a:extLst>
          </p:cNvPr>
          <p:cNvSpPr txBox="1"/>
          <p:nvPr/>
        </p:nvSpPr>
        <p:spPr>
          <a:xfrm>
            <a:off x="7952799" y="114541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38" name="TextBox 37">
            <a:extLst>
              <a:ext uri="{FF2B5EF4-FFF2-40B4-BE49-F238E27FC236}">
                <a16:creationId xmlns:a16="http://schemas.microsoft.com/office/drawing/2014/main" id="{88291321-0609-7DF9-6FB6-E0693271DBE9}"/>
              </a:ext>
            </a:extLst>
          </p:cNvPr>
          <p:cNvSpPr txBox="1"/>
          <p:nvPr/>
        </p:nvSpPr>
        <p:spPr>
          <a:xfrm>
            <a:off x="9590488" y="780969"/>
            <a:ext cx="293734"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C</a:t>
            </a:r>
            <a:endParaRPr lang="en-US" sz="1917" b="1" dirty="0">
              <a:solidFill>
                <a:srgbClr val="C00000"/>
              </a:solidFill>
              <a:latin typeface="Calibri"/>
            </a:endParaRPr>
          </a:p>
        </p:txBody>
      </p:sp>
      <p:sp>
        <p:nvSpPr>
          <p:cNvPr id="39" name="TextBox 38">
            <a:extLst>
              <a:ext uri="{FF2B5EF4-FFF2-40B4-BE49-F238E27FC236}">
                <a16:creationId xmlns:a16="http://schemas.microsoft.com/office/drawing/2014/main" id="{88C3C536-D0F1-5FAF-2CC6-0272CA737674}"/>
              </a:ext>
            </a:extLst>
          </p:cNvPr>
          <p:cNvSpPr txBox="1"/>
          <p:nvPr/>
        </p:nvSpPr>
        <p:spPr>
          <a:xfrm>
            <a:off x="9820058" y="606865"/>
            <a:ext cx="323819"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A</a:t>
            </a:r>
            <a:endParaRPr lang="en-US" sz="1917" b="1" dirty="0">
              <a:solidFill>
                <a:srgbClr val="C00000"/>
              </a:solidFill>
              <a:latin typeface="Calibri"/>
            </a:endParaRPr>
          </a:p>
        </p:txBody>
      </p:sp>
      <p:sp>
        <p:nvSpPr>
          <p:cNvPr id="40" name="TextBox 39">
            <a:extLst>
              <a:ext uri="{FF2B5EF4-FFF2-40B4-BE49-F238E27FC236}">
                <a16:creationId xmlns:a16="http://schemas.microsoft.com/office/drawing/2014/main" id="{FC3B16AD-0648-B171-4BE6-03A3DBB5242D}"/>
              </a:ext>
            </a:extLst>
          </p:cNvPr>
          <p:cNvSpPr txBox="1"/>
          <p:nvPr/>
        </p:nvSpPr>
        <p:spPr>
          <a:xfrm>
            <a:off x="10038409" y="794044"/>
            <a:ext cx="320598" cy="387350"/>
          </a:xfrm>
          <a:prstGeom prst="rect">
            <a:avLst/>
          </a:prstGeom>
          <a:solidFill>
            <a:schemeClr val="bg1">
              <a:alpha val="68000"/>
            </a:schemeClr>
          </a:solidFill>
        </p:spPr>
        <p:txBody>
          <a:bodyPr wrap="square">
            <a:spAutoFit/>
          </a:bodyPr>
          <a:lstStyle/>
          <a:p>
            <a:pPr defTabSz="973836">
              <a:defRPr/>
            </a:pPr>
            <a:r>
              <a:rPr lang="en-US" sz="1917" b="1" spc="426" dirty="0">
                <a:solidFill>
                  <a:srgbClr val="C00000"/>
                </a:solidFill>
                <a:latin typeface="Courier New" panose="02070309020205020404" pitchFamily="49" charset="0"/>
                <a:cs typeface="Courier New" panose="02070309020205020404" pitchFamily="49" charset="0"/>
              </a:rPr>
              <a:t>G</a:t>
            </a:r>
            <a:endParaRPr lang="en-US" sz="1917" b="1" dirty="0">
              <a:solidFill>
                <a:srgbClr val="C00000"/>
              </a:solidFill>
              <a:latin typeface="Calibri"/>
            </a:endParaRPr>
          </a:p>
        </p:txBody>
      </p:sp>
      <p:sp>
        <p:nvSpPr>
          <p:cNvPr id="47" name="TextBox 46">
            <a:extLst>
              <a:ext uri="{FF2B5EF4-FFF2-40B4-BE49-F238E27FC236}">
                <a16:creationId xmlns:a16="http://schemas.microsoft.com/office/drawing/2014/main" id="{389C5C11-781B-F8C4-570F-24DCC8DB42A8}"/>
              </a:ext>
            </a:extLst>
          </p:cNvPr>
          <p:cNvSpPr txBox="1"/>
          <p:nvPr/>
        </p:nvSpPr>
        <p:spPr>
          <a:xfrm>
            <a:off x="7162625" y="2015972"/>
            <a:ext cx="2172444" cy="1039708"/>
          </a:xfrm>
          <a:prstGeom prst="rect">
            <a:avLst/>
          </a:prstGeom>
          <a:noFill/>
        </p:spPr>
        <p:txBody>
          <a:bodyPr wrap="square" rtlCol="0">
            <a:spAutoFit/>
          </a:bodyPr>
          <a:lstStyle/>
          <a:p>
            <a:r>
              <a:rPr lang="en-US" sz="2052" dirty="0"/>
              <a:t>Next r</a:t>
            </a:r>
            <a:r>
              <a:rPr lang="en-US" sz="1917" dirty="0"/>
              <a:t>eplication (</a:t>
            </a:r>
            <a:r>
              <a:rPr lang="en-US" sz="2052" dirty="0"/>
              <a:t>upper strand as the template)</a:t>
            </a:r>
            <a:endParaRPr lang="en-US" sz="1917" dirty="0"/>
          </a:p>
        </p:txBody>
      </p:sp>
      <p:sp>
        <p:nvSpPr>
          <p:cNvPr id="36" name="TextBox 35">
            <a:extLst>
              <a:ext uri="{FF2B5EF4-FFF2-40B4-BE49-F238E27FC236}">
                <a16:creationId xmlns:a16="http://schemas.microsoft.com/office/drawing/2014/main" id="{D96C86B4-16C3-F5BB-9D8B-FA6AA74D134D}"/>
              </a:ext>
            </a:extLst>
          </p:cNvPr>
          <p:cNvSpPr txBox="1"/>
          <p:nvPr/>
        </p:nvSpPr>
        <p:spPr>
          <a:xfrm>
            <a:off x="7348466" y="3096043"/>
            <a:ext cx="543943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-TATATC</a:t>
            </a:r>
            <a:r>
              <a:rPr lang="en-US" sz="1917"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1917" b="1" spc="426" dirty="0">
                <a:solidFill>
                  <a:srgbClr val="C00000"/>
                </a:solidFill>
                <a:latin typeface="Courier New" panose="02070309020205020404" pitchFamily="49" charset="0"/>
                <a:cs typeface="Courier New" panose="02070309020205020404" pitchFamily="49" charset="0"/>
              </a:rPr>
              <a:t>CAG</a:t>
            </a:r>
            <a:r>
              <a:rPr lang="en-US" sz="1917" b="1" spc="426" dirty="0">
                <a:solidFill>
                  <a:prstClr val="black"/>
                </a:solidFill>
                <a:latin typeface="Courier New" panose="02070309020205020404" pitchFamily="49" charset="0"/>
                <a:cs typeface="Courier New" panose="02070309020205020404" pitchFamily="49" charset="0"/>
              </a:rPr>
              <a:t>CAG</a:t>
            </a:r>
            <a:r>
              <a:rPr lang="en-US" sz="1917" b="1" spc="426" dirty="0">
                <a:solidFill>
                  <a:srgbClr val="00B050"/>
                </a:solidFill>
                <a:latin typeface="Courier New" panose="02070309020205020404" pitchFamily="49" charset="0"/>
                <a:cs typeface="Courier New" panose="02070309020205020404" pitchFamily="49" charset="0"/>
              </a:rPr>
              <a:t>CAG</a:t>
            </a:r>
            <a:r>
              <a:rPr lang="en-US" sz="1917" spc="426" dirty="0">
                <a:latin typeface="Courier New" panose="02070309020205020404" pitchFamily="49" charset="0"/>
                <a:cs typeface="Courier New" panose="02070309020205020404" pitchFamily="49" charset="0"/>
              </a:rPr>
              <a:t>AGTATA-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                   TCATAT-</a:t>
            </a:r>
          </a:p>
        </p:txBody>
      </p:sp>
      <p:cxnSp>
        <p:nvCxnSpPr>
          <p:cNvPr id="48" name="Connector: Elbow 47">
            <a:extLst>
              <a:ext uri="{FF2B5EF4-FFF2-40B4-BE49-F238E27FC236}">
                <a16:creationId xmlns:a16="http://schemas.microsoft.com/office/drawing/2014/main" id="{93103CAD-8AF2-B83E-495C-462FC0D1ECD7}"/>
              </a:ext>
            </a:extLst>
          </p:cNvPr>
          <p:cNvCxnSpPr>
            <a:cxnSpLocks/>
            <a:stCxn id="17" idx="3"/>
            <a:endCxn id="21" idx="1"/>
          </p:cNvCxnSpPr>
          <p:nvPr/>
        </p:nvCxnSpPr>
        <p:spPr>
          <a:xfrm flipV="1">
            <a:off x="5658463" y="1486597"/>
            <a:ext cx="2294336" cy="466596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AED46A8-EAF9-90E8-A9A0-C6B01095AE18}"/>
              </a:ext>
            </a:extLst>
          </p:cNvPr>
          <p:cNvSpPr txBox="1"/>
          <p:nvPr/>
        </p:nvSpPr>
        <p:spPr>
          <a:xfrm>
            <a:off x="7287019" y="4395437"/>
            <a:ext cx="5606150" cy="707886"/>
          </a:xfrm>
          <a:prstGeom prst="rect">
            <a:avLst/>
          </a:prstGeom>
          <a:noFill/>
        </p:spPr>
        <p:txBody>
          <a:bodyPr wrap="none" rtlCol="0">
            <a:spAutoFit/>
          </a:bodyPr>
          <a:lstStyle/>
          <a:p>
            <a:pPr defTabSz="973836">
              <a:defRPr/>
            </a:pPr>
            <a:r>
              <a:rPr lang="en-US" sz="2000" spc="426" dirty="0">
                <a:solidFill>
                  <a:prstClr val="black"/>
                </a:solidFill>
                <a:latin typeface="Courier New" panose="02070309020205020404" pitchFamily="49" charset="0"/>
                <a:cs typeface="Courier New" panose="02070309020205020404" pitchFamily="49" charset="0"/>
              </a:rPr>
              <a:t>-TATATC</a:t>
            </a:r>
            <a:r>
              <a:rPr lang="en-US" sz="2000" b="1" spc="426" dirty="0">
                <a:solidFill>
                  <a:srgbClr val="1F497D">
                    <a:lumMod val="60000"/>
                    <a:lumOff val="40000"/>
                  </a:srgbClr>
                </a:solidFill>
                <a:latin typeface="Courier New" panose="02070309020205020404" pitchFamily="49" charset="0"/>
                <a:cs typeface="Courier New" panose="02070309020205020404" pitchFamily="49" charset="0"/>
              </a:rPr>
              <a:t>CAG</a:t>
            </a:r>
            <a:r>
              <a:rPr lang="en-US" sz="2000" b="1" spc="426" dirty="0">
                <a:solidFill>
                  <a:srgbClr val="C00000"/>
                </a:solidFill>
                <a:latin typeface="Courier New" panose="02070309020205020404" pitchFamily="49" charset="0"/>
                <a:cs typeface="Courier New" panose="02070309020205020404" pitchFamily="49" charset="0"/>
              </a:rPr>
              <a:t>CAG</a:t>
            </a:r>
            <a:r>
              <a:rPr lang="en-US" sz="2000" b="1" spc="426" dirty="0">
                <a:solidFill>
                  <a:prstClr val="black"/>
                </a:solidFill>
                <a:latin typeface="Courier New" panose="02070309020205020404" pitchFamily="49" charset="0"/>
                <a:cs typeface="Courier New" panose="02070309020205020404" pitchFamily="49" charset="0"/>
              </a:rPr>
              <a:t>CAG</a:t>
            </a:r>
            <a:r>
              <a:rPr lang="en-US" sz="2000" b="1" spc="426" dirty="0">
                <a:solidFill>
                  <a:srgbClr val="00B050"/>
                </a:solidFill>
                <a:latin typeface="Courier New" panose="02070309020205020404" pitchFamily="49" charset="0"/>
                <a:cs typeface="Courier New" panose="02070309020205020404" pitchFamily="49" charset="0"/>
              </a:rPr>
              <a:t>CAG</a:t>
            </a:r>
            <a:r>
              <a:rPr lang="en-US" sz="2000" spc="426" dirty="0">
                <a:latin typeface="Courier New" panose="02070309020205020404" pitchFamily="49" charset="0"/>
                <a:cs typeface="Courier New" panose="02070309020205020404" pitchFamily="49" charset="0"/>
              </a:rPr>
              <a:t>AGTATA-</a:t>
            </a:r>
          </a:p>
          <a:p>
            <a:pPr defTabSz="973836">
              <a:defRPr/>
            </a:pPr>
            <a:r>
              <a:rPr lang="en-US" sz="2000" spc="426" dirty="0">
                <a:latin typeface="Courier New" panose="02070309020205020404" pitchFamily="49" charset="0"/>
                <a:cs typeface="Courier New" panose="02070309020205020404" pitchFamily="49" charset="0"/>
              </a:rPr>
              <a:t>-ATATAG</a:t>
            </a:r>
            <a:r>
              <a:rPr lang="en-US" sz="2000" b="1" spc="426" dirty="0">
                <a:solidFill>
                  <a:srgbClr val="00B0F0"/>
                </a:solidFill>
                <a:latin typeface="Courier New" panose="02070309020205020404" pitchFamily="49" charset="0"/>
                <a:cs typeface="Courier New" panose="02070309020205020404" pitchFamily="49" charset="0"/>
              </a:rPr>
              <a:t>CTC</a:t>
            </a:r>
            <a:r>
              <a:rPr lang="en-US" sz="2000" b="1" spc="426" dirty="0">
                <a:solidFill>
                  <a:srgbClr val="FF0000"/>
                </a:solidFill>
                <a:latin typeface="Courier New" panose="02070309020205020404" pitchFamily="49" charset="0"/>
                <a:cs typeface="Courier New" panose="02070309020205020404" pitchFamily="49" charset="0"/>
              </a:rPr>
              <a:t>GTC</a:t>
            </a:r>
            <a:r>
              <a:rPr lang="en-US" sz="2000" b="1" spc="426" dirty="0">
                <a:latin typeface="Courier New" panose="02070309020205020404" pitchFamily="49" charset="0"/>
                <a:cs typeface="Courier New" panose="02070309020205020404" pitchFamily="49" charset="0"/>
              </a:rPr>
              <a:t>GTC</a:t>
            </a:r>
            <a:r>
              <a:rPr lang="en-US" sz="2000" b="1" spc="426" dirty="0">
                <a:solidFill>
                  <a:srgbClr val="00B050"/>
                </a:solidFill>
                <a:latin typeface="Courier New" panose="02070309020205020404" pitchFamily="49" charset="0"/>
                <a:cs typeface="Courier New" panose="02070309020205020404" pitchFamily="49" charset="0"/>
              </a:rPr>
              <a:t>GTC</a:t>
            </a:r>
            <a:r>
              <a:rPr lang="en-US" sz="2000" spc="426" dirty="0">
                <a:solidFill>
                  <a:prstClr val="black"/>
                </a:solidFill>
                <a:latin typeface="Courier New" panose="02070309020205020404" pitchFamily="49" charset="0"/>
                <a:cs typeface="Courier New" panose="02070309020205020404" pitchFamily="49" charset="0"/>
              </a:rPr>
              <a:t>TCATAT-</a:t>
            </a:r>
          </a:p>
        </p:txBody>
      </p:sp>
      <p:cxnSp>
        <p:nvCxnSpPr>
          <p:cNvPr id="52" name="Straight Arrow Connector 51">
            <a:extLst>
              <a:ext uri="{FF2B5EF4-FFF2-40B4-BE49-F238E27FC236}">
                <a16:creationId xmlns:a16="http://schemas.microsoft.com/office/drawing/2014/main" id="{6F0BB717-327D-4A54-C444-821F8AFA26A9}"/>
              </a:ext>
            </a:extLst>
          </p:cNvPr>
          <p:cNvCxnSpPr/>
          <p:nvPr/>
        </p:nvCxnSpPr>
        <p:spPr>
          <a:xfrm>
            <a:off x="9884221" y="3610115"/>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3856121-7598-9FF2-EDD4-3214CB0EBCC0}"/>
              </a:ext>
            </a:extLst>
          </p:cNvPr>
          <p:cNvSpPr/>
          <p:nvPr/>
        </p:nvSpPr>
        <p:spPr>
          <a:xfrm rot="10800000">
            <a:off x="10938893" y="3484926"/>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55" name="Straight Arrow Connector 54">
            <a:extLst>
              <a:ext uri="{FF2B5EF4-FFF2-40B4-BE49-F238E27FC236}">
                <a16:creationId xmlns:a16="http://schemas.microsoft.com/office/drawing/2014/main" id="{955E9719-6EA2-46C6-EE4F-C59A842C5856}"/>
              </a:ext>
            </a:extLst>
          </p:cNvPr>
          <p:cNvCxnSpPr/>
          <p:nvPr/>
        </p:nvCxnSpPr>
        <p:spPr>
          <a:xfrm>
            <a:off x="8902295" y="4297792"/>
            <a:ext cx="22722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F276B4-6C49-0E09-F51A-2A58FEA0BB33}"/>
              </a:ext>
            </a:extLst>
          </p:cNvPr>
          <p:cNvSpPr txBox="1"/>
          <p:nvPr/>
        </p:nvSpPr>
        <p:spPr>
          <a:xfrm>
            <a:off x="691512" y="1888034"/>
            <a:ext cx="4833118" cy="682366"/>
          </a:xfrm>
          <a:prstGeom prst="rect">
            <a:avLst/>
          </a:prstGeom>
          <a:noFill/>
        </p:spPr>
        <p:txBody>
          <a:bodyPr wrap="none" rtlCol="0">
            <a:spAutoFit/>
          </a:bodyPr>
          <a:lstStyle/>
          <a:p>
            <a:pPr defTabSz="973836">
              <a:defRPr/>
            </a:pPr>
            <a:r>
              <a:rPr lang="en-US" sz="1917" spc="426" dirty="0">
                <a:solidFill>
                  <a:prstClr val="black"/>
                </a:solidFill>
                <a:latin typeface="Courier New" panose="02070309020205020404" pitchFamily="49" charset="0"/>
                <a:cs typeface="Courier New" panose="02070309020205020404" pitchFamily="49" charset="0"/>
              </a:rPr>
              <a:t>-TA</a:t>
            </a:r>
          </a:p>
          <a:p>
            <a:pPr defTabSz="973836">
              <a:defRPr/>
            </a:pPr>
            <a:r>
              <a:rPr lang="en-US" sz="1917" spc="426" dirty="0">
                <a:solidFill>
                  <a:prstClr val="black"/>
                </a:solidFill>
                <a:latin typeface="Courier New" panose="02070309020205020404" pitchFamily="49" charset="0"/>
                <a:cs typeface="Courier New" panose="02070309020205020404" pitchFamily="49" charset="0"/>
              </a:rPr>
              <a:t>-ATATAGGTCGTCGTCTCATAT-</a:t>
            </a:r>
          </a:p>
        </p:txBody>
      </p:sp>
      <p:sp>
        <p:nvSpPr>
          <p:cNvPr id="23" name="Arrow: Right 22">
            <a:extLst>
              <a:ext uri="{FF2B5EF4-FFF2-40B4-BE49-F238E27FC236}">
                <a16:creationId xmlns:a16="http://schemas.microsoft.com/office/drawing/2014/main" id="{12F779A9-4857-667F-78C8-6B178FE69252}"/>
              </a:ext>
            </a:extLst>
          </p:cNvPr>
          <p:cNvSpPr/>
          <p:nvPr/>
        </p:nvSpPr>
        <p:spPr>
          <a:xfrm>
            <a:off x="1386681" y="1995798"/>
            <a:ext cx="263041" cy="17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27" name="Straight Arrow Connector 26">
            <a:extLst>
              <a:ext uri="{FF2B5EF4-FFF2-40B4-BE49-F238E27FC236}">
                <a16:creationId xmlns:a16="http://schemas.microsoft.com/office/drawing/2014/main" id="{8B490917-29D4-12E0-6229-ECFCC78D9DB5}"/>
              </a:ext>
            </a:extLst>
          </p:cNvPr>
          <p:cNvCxnSpPr/>
          <p:nvPr/>
        </p:nvCxnSpPr>
        <p:spPr>
          <a:xfrm>
            <a:off x="3127206" y="2535826"/>
            <a:ext cx="0" cy="282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2900FA6-3BA3-EB61-0FD2-DB8A2DCB9889}"/>
              </a:ext>
            </a:extLst>
          </p:cNvPr>
          <p:cNvSpPr>
            <a:spLocks noGrp="1"/>
          </p:cNvSpPr>
          <p:nvPr>
            <p:ph type="dt" sz="half" idx="10"/>
          </p:nvPr>
        </p:nvSpPr>
        <p:spPr/>
        <p:txBody>
          <a:bodyPr/>
          <a:lstStyle/>
          <a:p>
            <a:fld id="{32786001-7249-4C9B-86B7-6B24B4383987}" type="datetime1">
              <a:rPr lang="en-US" smtClean="0"/>
              <a:t>1/25/2025</a:t>
            </a:fld>
            <a:endParaRPr lang="en-US"/>
          </a:p>
        </p:txBody>
      </p:sp>
      <p:sp>
        <p:nvSpPr>
          <p:cNvPr id="8" name="Footer Placeholder 7">
            <a:extLst>
              <a:ext uri="{FF2B5EF4-FFF2-40B4-BE49-F238E27FC236}">
                <a16:creationId xmlns:a16="http://schemas.microsoft.com/office/drawing/2014/main" id="{3A39B6D1-5950-7CFE-13FF-B102CD234A39}"/>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9698AEA7-3A15-2C43-DCD8-5D05639E1E90}"/>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4266203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243453" y="529847"/>
            <a:ext cx="5031362" cy="3697935"/>
          </a:xfrm>
          <a:prstGeom prst="rect">
            <a:avLst/>
          </a:prstGeom>
          <a:noFill/>
        </p:spPr>
        <p:txBody>
          <a:bodyPr wrap="square" rtlCol="0">
            <a:spAutoFit/>
          </a:bodyPr>
          <a:lstStyle/>
          <a:p>
            <a:pPr defTabSz="775208"/>
            <a:r>
              <a:rPr lang="en-US" sz="2130" dirty="0">
                <a:solidFill>
                  <a:prstClr val="black"/>
                </a:solidFill>
                <a:latin typeface="Calibri"/>
              </a:rPr>
              <a:t>DNA Sequencing - Determining the Order of Bases in the DNA.</a:t>
            </a:r>
          </a:p>
          <a:p>
            <a:pPr defTabSz="775208"/>
            <a:r>
              <a:rPr lang="en-US" sz="2130" dirty="0">
                <a:solidFill>
                  <a:prstClr val="black"/>
                </a:solidFill>
                <a:latin typeface="Calibri"/>
              </a:rPr>
              <a:t>Sanger Sequencing:</a:t>
            </a:r>
          </a:p>
          <a:p>
            <a:pPr marL="242273" indent="-242273" defTabSz="775208">
              <a:buFont typeface="Arial" panose="020B0604020202020204" pitchFamily="34" charset="0"/>
              <a:buChar char="•"/>
            </a:pPr>
            <a:r>
              <a:rPr lang="en-US" sz="2130" dirty="0">
                <a:solidFill>
                  <a:prstClr val="black"/>
                </a:solidFill>
                <a:latin typeface="Calibri"/>
              </a:rPr>
              <a:t>Second method to generate long (~1000 base) sequence information (an earlier chemical method developed by Gilbert proved to be impractical for most laboratories (hydrazine = rocket fuel was required)</a:t>
            </a:r>
          </a:p>
          <a:p>
            <a:pPr marL="242273" indent="-242273" defTabSz="775208">
              <a:buFont typeface="Arial" panose="020B0604020202020204" pitchFamily="34" charset="0"/>
              <a:buChar char="•"/>
            </a:pPr>
            <a:r>
              <a:rPr lang="en-US" sz="2130" dirty="0">
                <a:solidFill>
                  <a:prstClr val="black"/>
                </a:solidFill>
                <a:latin typeface="Calibri"/>
              </a:rPr>
              <a:t>Sanger was awarded his 2</a:t>
            </a:r>
            <a:r>
              <a:rPr lang="en-US" sz="2130" baseline="30000" dirty="0">
                <a:solidFill>
                  <a:prstClr val="black"/>
                </a:solidFill>
                <a:latin typeface="Calibri"/>
              </a:rPr>
              <a:t>nd</a:t>
            </a:r>
            <a:r>
              <a:rPr lang="en-US" sz="2130" dirty="0">
                <a:solidFill>
                  <a:prstClr val="black"/>
                </a:solidFill>
                <a:latin typeface="Calibri"/>
              </a:rPr>
              <a:t> Nobel prize for this work in 1980, shared with Gilbert.</a:t>
            </a:r>
          </a:p>
        </p:txBody>
      </p:sp>
      <p:pic>
        <p:nvPicPr>
          <p:cNvPr id="6" name="Sanger Sequencing">
            <a:hlinkClick r:id="" action="ppaction://media"/>
            <a:extLst>
              <a:ext uri="{FF2B5EF4-FFF2-40B4-BE49-F238E27FC236}">
                <a16:creationId xmlns:a16="http://schemas.microsoft.com/office/drawing/2014/main" id="{5636E833-B2A1-40F1-8C48-0CFBCD0E4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2281" y="859051"/>
            <a:ext cx="3926388" cy="2208593"/>
          </a:xfrm>
          <a:prstGeom prst="rect">
            <a:avLst/>
          </a:prstGeom>
        </p:spPr>
      </p:pic>
      <p:sp>
        <p:nvSpPr>
          <p:cNvPr id="2" name="TextBox 1">
            <a:extLst>
              <a:ext uri="{FF2B5EF4-FFF2-40B4-BE49-F238E27FC236}">
                <a16:creationId xmlns:a16="http://schemas.microsoft.com/office/drawing/2014/main" id="{B5A49790-28EC-49DE-A288-DA465B123A18}"/>
              </a:ext>
            </a:extLst>
          </p:cNvPr>
          <p:cNvSpPr txBox="1"/>
          <p:nvPr/>
        </p:nvSpPr>
        <p:spPr>
          <a:xfrm>
            <a:off x="7980605" y="3120442"/>
            <a:ext cx="3377357" cy="977383"/>
          </a:xfrm>
          <a:prstGeom prst="rect">
            <a:avLst/>
          </a:prstGeom>
          <a:noFill/>
        </p:spPr>
        <p:txBody>
          <a:bodyPr wrap="square" rtlCol="0">
            <a:spAutoFit/>
          </a:bodyPr>
          <a:lstStyle/>
          <a:p>
            <a:pPr defTabSz="775208"/>
            <a:r>
              <a:rPr lang="en-US" sz="1917" dirty="0">
                <a:solidFill>
                  <a:prstClr val="black"/>
                </a:solidFill>
                <a:latin typeface="Calibri"/>
              </a:rPr>
              <a:t>Determine the position of all four bases in a DNA strand = Sequence (video)</a:t>
            </a:r>
          </a:p>
        </p:txBody>
      </p:sp>
      <p:sp>
        <p:nvSpPr>
          <p:cNvPr id="5" name="Rectangle 2">
            <a:extLst>
              <a:ext uri="{FF2B5EF4-FFF2-40B4-BE49-F238E27FC236}">
                <a16:creationId xmlns:a16="http://schemas.microsoft.com/office/drawing/2014/main" id="{0D2AFAFC-98D4-411E-BF9C-707CD9181338}"/>
              </a:ext>
            </a:extLst>
          </p:cNvPr>
          <p:cNvSpPr txBox="1">
            <a:spLocks noChangeArrowheads="1"/>
          </p:cNvSpPr>
          <p:nvPr/>
        </p:nvSpPr>
        <p:spPr>
          <a:xfrm>
            <a:off x="2220400" y="63217"/>
            <a:ext cx="8248763" cy="42281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775208"/>
            <a:r>
              <a:rPr lang="en-US" sz="2982" dirty="0">
                <a:solidFill>
                  <a:prstClr val="black"/>
                </a:solidFill>
                <a:latin typeface="Calibri"/>
              </a:rPr>
              <a:t>DNA Sequencing – Sanger (dideoxy) Sequencing</a:t>
            </a:r>
            <a:br>
              <a:rPr lang="en-US" sz="2982" dirty="0">
                <a:solidFill>
                  <a:prstClr val="black"/>
                </a:solidFill>
                <a:latin typeface="Calibri"/>
              </a:rPr>
            </a:br>
            <a:endParaRPr lang="en-US" sz="2982" dirty="0">
              <a:solidFill>
                <a:prstClr val="black"/>
              </a:solidFill>
              <a:latin typeface="Calibri"/>
            </a:endParaRPr>
          </a:p>
        </p:txBody>
      </p:sp>
      <p:grpSp>
        <p:nvGrpSpPr>
          <p:cNvPr id="3" name="Group 2">
            <a:extLst>
              <a:ext uri="{FF2B5EF4-FFF2-40B4-BE49-F238E27FC236}">
                <a16:creationId xmlns:a16="http://schemas.microsoft.com/office/drawing/2014/main" id="{754AD472-A9CD-9BDF-FEE4-B142AB7FE272}"/>
              </a:ext>
            </a:extLst>
          </p:cNvPr>
          <p:cNvGrpSpPr/>
          <p:nvPr/>
        </p:nvGrpSpPr>
        <p:grpSpPr>
          <a:xfrm>
            <a:off x="304836" y="6036254"/>
            <a:ext cx="11993809" cy="870428"/>
            <a:chOff x="1637035" y="4321582"/>
            <a:chExt cx="11993809" cy="870428"/>
          </a:xfrm>
        </p:grpSpPr>
        <p:sp>
          <p:nvSpPr>
            <p:cNvPr id="19" name="TextBox 18">
              <a:extLst>
                <a:ext uri="{FF2B5EF4-FFF2-40B4-BE49-F238E27FC236}">
                  <a16:creationId xmlns:a16="http://schemas.microsoft.com/office/drawing/2014/main" id="{E094EF39-7A54-49AE-B323-4BB45DE30D67}"/>
                </a:ext>
              </a:extLst>
            </p:cNvPr>
            <p:cNvSpPr txBox="1"/>
            <p:nvPr/>
          </p:nvSpPr>
          <p:spPr>
            <a:xfrm>
              <a:off x="3539492" y="4653467"/>
              <a:ext cx="10091352" cy="354584"/>
            </a:xfrm>
            <a:prstGeom prst="rect">
              <a:avLst/>
            </a:prstGeom>
            <a:noFill/>
          </p:spPr>
          <p:txBody>
            <a:bodyPr wrap="none" rtlCol="0">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                5’</a:t>
              </a:r>
              <a:r>
                <a:rPr lang="en-US" sz="1704" spc="128" dirty="0">
                  <a:solidFill>
                    <a:prstClr val="black"/>
                  </a:solidFill>
                  <a:highlight>
                    <a:srgbClr val="FFFF00"/>
                  </a:highlight>
                  <a:latin typeface="Courier New" panose="02070309020205020404" pitchFamily="49" charset="0"/>
                  <a:cs typeface="Courier New" panose="02070309020205020404" pitchFamily="49" charset="0"/>
                </a:rPr>
                <a:t>C-A-T-A-T-G</a:t>
              </a:r>
              <a:r>
                <a:rPr lang="en-US" sz="1704" spc="128" dirty="0">
                  <a:solidFill>
                    <a:prstClr val="black"/>
                  </a:solidFill>
                  <a:latin typeface="Courier New" panose="02070309020205020404" pitchFamily="49" charset="0"/>
                  <a:cs typeface="Courier New" panose="02070309020205020404" pitchFamily="49" charset="0"/>
                </a:rPr>
                <a:t>-</a:t>
              </a:r>
              <a:r>
                <a:rPr lang="en-US" sz="1704" spc="128" dirty="0">
                  <a:solidFill>
                    <a:prstClr val="black"/>
                  </a:solidFill>
                  <a:highlight>
                    <a:srgbClr val="C0C0C0"/>
                  </a:highlight>
                  <a:latin typeface="Courier New" panose="02070309020205020404" pitchFamily="49" charset="0"/>
                  <a:cs typeface="Courier New" panose="02070309020205020404" pitchFamily="49" charset="0"/>
                </a:rPr>
                <a:t>G-T-A-A-T-C-C-G-G-T-A-C-G-T-G-C-A----</a:t>
              </a:r>
            </a:p>
          </p:txBody>
        </p:sp>
        <p:sp>
          <p:nvSpPr>
            <p:cNvPr id="12" name="TextBox 11">
              <a:extLst>
                <a:ext uri="{FF2B5EF4-FFF2-40B4-BE49-F238E27FC236}">
                  <a16:creationId xmlns:a16="http://schemas.microsoft.com/office/drawing/2014/main" id="{520D8430-1518-4ED5-A964-8422E480F4CB}"/>
                </a:ext>
              </a:extLst>
            </p:cNvPr>
            <p:cNvSpPr txBox="1"/>
            <p:nvPr/>
          </p:nvSpPr>
          <p:spPr>
            <a:xfrm>
              <a:off x="1637035" y="4837426"/>
              <a:ext cx="998991" cy="354584"/>
            </a:xfrm>
            <a:prstGeom prst="rect">
              <a:avLst/>
            </a:prstGeom>
            <a:noFill/>
          </p:spPr>
          <p:txBody>
            <a:bodyPr wrap="none" rtlCol="0">
              <a:spAutoFit/>
            </a:bodyPr>
            <a:lstStyle/>
            <a:p>
              <a:r>
                <a:rPr lang="en-US" sz="1704" i="1" dirty="0"/>
                <a:t>Template</a:t>
              </a:r>
            </a:p>
          </p:txBody>
        </p:sp>
        <p:sp>
          <p:nvSpPr>
            <p:cNvPr id="14" name="TextBox 13">
              <a:extLst>
                <a:ext uri="{FF2B5EF4-FFF2-40B4-BE49-F238E27FC236}">
                  <a16:creationId xmlns:a16="http://schemas.microsoft.com/office/drawing/2014/main" id="{81480A72-D60A-4211-A293-AFEBF65E2702}"/>
                </a:ext>
              </a:extLst>
            </p:cNvPr>
            <p:cNvSpPr txBox="1"/>
            <p:nvPr/>
          </p:nvSpPr>
          <p:spPr>
            <a:xfrm>
              <a:off x="7976680" y="4321582"/>
              <a:ext cx="2775440" cy="330219"/>
            </a:xfrm>
            <a:prstGeom prst="rect">
              <a:avLst/>
            </a:prstGeom>
            <a:noFill/>
          </p:spPr>
          <p:txBody>
            <a:bodyPr wrap="none" rtlCol="0">
              <a:spAutoFit/>
            </a:bodyPr>
            <a:lstStyle/>
            <a:p>
              <a:r>
                <a:rPr lang="en-US" sz="1546" i="1" dirty="0"/>
                <a:t>Sequenced region (~1000 bases)</a:t>
              </a:r>
            </a:p>
          </p:txBody>
        </p:sp>
        <p:cxnSp>
          <p:nvCxnSpPr>
            <p:cNvPr id="16" name="Straight Arrow Connector 15">
              <a:extLst>
                <a:ext uri="{FF2B5EF4-FFF2-40B4-BE49-F238E27FC236}">
                  <a16:creationId xmlns:a16="http://schemas.microsoft.com/office/drawing/2014/main" id="{647784A7-7E82-4769-A5B2-F0EF6DE97F6B}"/>
                </a:ext>
              </a:extLst>
            </p:cNvPr>
            <p:cNvCxnSpPr>
              <a:cxnSpLocks/>
            </p:cNvCxnSpPr>
            <p:nvPr/>
          </p:nvCxnSpPr>
          <p:spPr>
            <a:xfrm flipV="1">
              <a:off x="8108541" y="4606085"/>
              <a:ext cx="4707376" cy="47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716756C-9855-498E-9BA4-38D021FF100B}"/>
              </a:ext>
            </a:extLst>
          </p:cNvPr>
          <p:cNvPicPr>
            <a:picLocks noChangeAspect="1"/>
          </p:cNvPicPr>
          <p:nvPr/>
        </p:nvPicPr>
        <p:blipFill>
          <a:blip r:embed="rId6"/>
          <a:stretch>
            <a:fillRect/>
          </a:stretch>
        </p:blipFill>
        <p:spPr>
          <a:xfrm>
            <a:off x="5591235" y="2174444"/>
            <a:ext cx="774228" cy="1161341"/>
          </a:xfrm>
          <a:prstGeom prst="rect">
            <a:avLst/>
          </a:prstGeom>
        </p:spPr>
      </p:pic>
      <p:pic>
        <p:nvPicPr>
          <p:cNvPr id="20" name="Picture 19">
            <a:extLst>
              <a:ext uri="{FF2B5EF4-FFF2-40B4-BE49-F238E27FC236}">
                <a16:creationId xmlns:a16="http://schemas.microsoft.com/office/drawing/2014/main" id="{9078F45B-4305-44F0-9B03-0EAAE1013472}"/>
              </a:ext>
            </a:extLst>
          </p:cNvPr>
          <p:cNvPicPr>
            <a:picLocks noChangeAspect="1"/>
          </p:cNvPicPr>
          <p:nvPr/>
        </p:nvPicPr>
        <p:blipFill>
          <a:blip r:embed="rId7"/>
          <a:stretch>
            <a:fillRect/>
          </a:stretch>
        </p:blipFill>
        <p:spPr>
          <a:xfrm>
            <a:off x="5191326" y="852373"/>
            <a:ext cx="780538" cy="1170807"/>
          </a:xfrm>
          <a:prstGeom prst="rect">
            <a:avLst/>
          </a:prstGeom>
        </p:spPr>
      </p:pic>
      <p:sp>
        <p:nvSpPr>
          <p:cNvPr id="22" name="Rectangle 21">
            <a:extLst>
              <a:ext uri="{FF2B5EF4-FFF2-40B4-BE49-F238E27FC236}">
                <a16:creationId xmlns:a16="http://schemas.microsoft.com/office/drawing/2014/main" id="{7289F4BB-9D01-41BD-B079-313C70C755E5}"/>
              </a:ext>
            </a:extLst>
          </p:cNvPr>
          <p:cNvSpPr/>
          <p:nvPr/>
        </p:nvSpPr>
        <p:spPr>
          <a:xfrm>
            <a:off x="396081" y="4302993"/>
            <a:ext cx="2416046" cy="369332"/>
          </a:xfrm>
          <a:prstGeom prst="rect">
            <a:avLst/>
          </a:prstGeom>
        </p:spPr>
        <p:txBody>
          <a:bodyPr wrap="none">
            <a:spAutoFit/>
          </a:bodyPr>
          <a:lstStyle/>
          <a:p>
            <a:pPr defTabSz="775208"/>
            <a:r>
              <a:rPr lang="en-US" sz="1800" b="1" dirty="0">
                <a:solidFill>
                  <a:prstClr val="black"/>
                </a:solidFill>
                <a:latin typeface="Arial" panose="020B0604020202020204" pitchFamily="34" charset="0"/>
                <a:cs typeface="Arial" panose="020B0604020202020204" pitchFamily="34" charset="0"/>
              </a:rPr>
              <a:t>Sanger Sequencing:</a:t>
            </a:r>
          </a:p>
        </p:txBody>
      </p:sp>
      <p:grpSp>
        <p:nvGrpSpPr>
          <p:cNvPr id="8" name="Group 7">
            <a:extLst>
              <a:ext uri="{FF2B5EF4-FFF2-40B4-BE49-F238E27FC236}">
                <a16:creationId xmlns:a16="http://schemas.microsoft.com/office/drawing/2014/main" id="{BEC1B4EE-7EEC-61C4-C06D-79135F8CADC8}"/>
              </a:ext>
            </a:extLst>
          </p:cNvPr>
          <p:cNvGrpSpPr/>
          <p:nvPr/>
        </p:nvGrpSpPr>
        <p:grpSpPr>
          <a:xfrm>
            <a:off x="319881" y="4829644"/>
            <a:ext cx="12268200" cy="721306"/>
            <a:chOff x="1579700" y="5641471"/>
            <a:chExt cx="12268200" cy="721306"/>
          </a:xfrm>
        </p:grpSpPr>
        <p:sp>
          <p:nvSpPr>
            <p:cNvPr id="10" name="Rectangle 9">
              <a:extLst>
                <a:ext uri="{FF2B5EF4-FFF2-40B4-BE49-F238E27FC236}">
                  <a16:creationId xmlns:a16="http://schemas.microsoft.com/office/drawing/2014/main" id="{BA175E4C-499A-485E-B3A5-A9B75A135497}"/>
                </a:ext>
              </a:extLst>
            </p:cNvPr>
            <p:cNvSpPr/>
            <p:nvPr/>
          </p:nvSpPr>
          <p:spPr>
            <a:xfrm>
              <a:off x="5544244" y="5763618"/>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32" name="Rectangle 31">
              <a:extLst>
                <a:ext uri="{FF2B5EF4-FFF2-40B4-BE49-F238E27FC236}">
                  <a16:creationId xmlns:a16="http://schemas.microsoft.com/office/drawing/2014/main" id="{A1E69CDB-886F-4FEE-A01E-71DFE631BA93}"/>
                </a:ext>
              </a:extLst>
            </p:cNvPr>
            <p:cNvSpPr/>
            <p:nvPr/>
          </p:nvSpPr>
          <p:spPr>
            <a:xfrm>
              <a:off x="2525808" y="6008193"/>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
          <p:nvSpPr>
            <p:cNvPr id="13" name="TextBox 12">
              <a:extLst>
                <a:ext uri="{FF2B5EF4-FFF2-40B4-BE49-F238E27FC236}">
                  <a16:creationId xmlns:a16="http://schemas.microsoft.com/office/drawing/2014/main" id="{E11820D7-0B7A-434A-89EA-0AFD7C657BD5}"/>
                </a:ext>
              </a:extLst>
            </p:cNvPr>
            <p:cNvSpPr txBox="1"/>
            <p:nvPr/>
          </p:nvSpPr>
          <p:spPr>
            <a:xfrm>
              <a:off x="1595869" y="5641471"/>
              <a:ext cx="774571" cy="354584"/>
            </a:xfrm>
            <a:prstGeom prst="rect">
              <a:avLst/>
            </a:prstGeom>
            <a:noFill/>
          </p:spPr>
          <p:txBody>
            <a:bodyPr wrap="none" rtlCol="0">
              <a:spAutoFit/>
            </a:bodyPr>
            <a:lstStyle/>
            <a:p>
              <a:r>
                <a:rPr lang="en-US" sz="1704" i="1" dirty="0"/>
                <a:t>Primer</a:t>
              </a:r>
            </a:p>
          </p:txBody>
        </p:sp>
        <p:sp>
          <p:nvSpPr>
            <p:cNvPr id="7" name="TextBox 6">
              <a:extLst>
                <a:ext uri="{FF2B5EF4-FFF2-40B4-BE49-F238E27FC236}">
                  <a16:creationId xmlns:a16="http://schemas.microsoft.com/office/drawing/2014/main" id="{1AE784E4-F12A-329E-B89A-E756457BBA9B}"/>
                </a:ext>
              </a:extLst>
            </p:cNvPr>
            <p:cNvSpPr txBox="1"/>
            <p:nvPr/>
          </p:nvSpPr>
          <p:spPr>
            <a:xfrm>
              <a:off x="1579700" y="5966960"/>
              <a:ext cx="998991" cy="354584"/>
            </a:xfrm>
            <a:prstGeom prst="rect">
              <a:avLst/>
            </a:prstGeom>
            <a:noFill/>
          </p:spPr>
          <p:txBody>
            <a:bodyPr wrap="none" rtlCol="0">
              <a:spAutoFit/>
            </a:bodyPr>
            <a:lstStyle/>
            <a:p>
              <a:r>
                <a:rPr lang="en-US" sz="1704" i="1" dirty="0"/>
                <a:t>Template</a:t>
              </a:r>
            </a:p>
          </p:txBody>
        </p:sp>
      </p:grpSp>
      <p:sp>
        <p:nvSpPr>
          <p:cNvPr id="15" name="Date Placeholder 14">
            <a:extLst>
              <a:ext uri="{FF2B5EF4-FFF2-40B4-BE49-F238E27FC236}">
                <a16:creationId xmlns:a16="http://schemas.microsoft.com/office/drawing/2014/main" id="{2E8E0713-7B80-F6E8-ACA5-0705892F67D3}"/>
              </a:ext>
            </a:extLst>
          </p:cNvPr>
          <p:cNvSpPr>
            <a:spLocks noGrp="1"/>
          </p:cNvSpPr>
          <p:nvPr>
            <p:ph type="dt" sz="half" idx="10"/>
          </p:nvPr>
        </p:nvSpPr>
        <p:spPr/>
        <p:txBody>
          <a:bodyPr/>
          <a:lstStyle/>
          <a:p>
            <a:fld id="{D4C4BDBE-F3B1-4E81-823F-17609D877750}" type="datetime1">
              <a:rPr lang="en-US" smtClean="0"/>
              <a:t>1/25/2025</a:t>
            </a:fld>
            <a:endParaRPr lang="en-US"/>
          </a:p>
        </p:txBody>
      </p:sp>
      <p:sp>
        <p:nvSpPr>
          <p:cNvPr id="17" name="Footer Placeholder 16">
            <a:extLst>
              <a:ext uri="{FF2B5EF4-FFF2-40B4-BE49-F238E27FC236}">
                <a16:creationId xmlns:a16="http://schemas.microsoft.com/office/drawing/2014/main" id="{0CCE40CF-52FB-299A-7D2D-7359D2A532A0}"/>
              </a:ext>
            </a:extLst>
          </p:cNvPr>
          <p:cNvSpPr>
            <a:spLocks noGrp="1"/>
          </p:cNvSpPr>
          <p:nvPr>
            <p:ph type="ftr" sz="quarter" idx="11"/>
          </p:nvPr>
        </p:nvSpPr>
        <p:spPr/>
        <p:txBody>
          <a:bodyPr/>
          <a:lstStyle/>
          <a:p>
            <a:r>
              <a:rPr lang="en-US"/>
              <a:t>Drugs and Disease Spring 2025 - Lecture 4</a:t>
            </a:r>
          </a:p>
        </p:txBody>
      </p:sp>
      <p:sp>
        <p:nvSpPr>
          <p:cNvPr id="21" name="Slide Number Placeholder 20">
            <a:extLst>
              <a:ext uri="{FF2B5EF4-FFF2-40B4-BE49-F238E27FC236}">
                <a16:creationId xmlns:a16="http://schemas.microsoft.com/office/drawing/2014/main" id="{8B80F859-2938-93A5-338D-61C536F97749}"/>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9" name="TextBox 8">
            <a:extLst>
              <a:ext uri="{FF2B5EF4-FFF2-40B4-BE49-F238E27FC236}">
                <a16:creationId xmlns:a16="http://schemas.microsoft.com/office/drawing/2014/main" id="{F75B969B-C26F-DD8D-29AB-CF7C6B49AB4B}"/>
              </a:ext>
            </a:extLst>
          </p:cNvPr>
          <p:cNvSpPr txBox="1"/>
          <p:nvPr/>
        </p:nvSpPr>
        <p:spPr>
          <a:xfrm>
            <a:off x="4001881" y="5478765"/>
            <a:ext cx="2545867" cy="359778"/>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3" name="TextBox 22">
            <a:extLst>
              <a:ext uri="{FF2B5EF4-FFF2-40B4-BE49-F238E27FC236}">
                <a16:creationId xmlns:a16="http://schemas.microsoft.com/office/drawing/2014/main" id="{7501898C-7F6D-3ACD-1028-658B13DC9385}"/>
              </a:ext>
            </a:extLst>
          </p:cNvPr>
          <p:cNvSpPr txBox="1"/>
          <p:nvPr/>
        </p:nvSpPr>
        <p:spPr>
          <a:xfrm>
            <a:off x="6393296" y="5510986"/>
            <a:ext cx="3174618" cy="359778"/>
          </a:xfrm>
          <a:prstGeom prst="rect">
            <a:avLst/>
          </a:prstGeom>
          <a:noFill/>
        </p:spPr>
        <p:txBody>
          <a:bodyPr wrap="square" rtlCol="0">
            <a:spAutoFit/>
          </a:bodyPr>
          <a:lstStyle/>
          <a:p>
            <a:r>
              <a:rPr lang="en-US" sz="1738" dirty="0">
                <a:latin typeface="Arial" panose="020B0604020202020204" pitchFamily="34" charset="0"/>
              </a:rPr>
              <a:t>Unknown sequence (insert)</a:t>
            </a:r>
          </a:p>
        </p:txBody>
      </p:sp>
      <p:sp>
        <p:nvSpPr>
          <p:cNvPr id="24" name="Rectangle 23">
            <a:extLst>
              <a:ext uri="{FF2B5EF4-FFF2-40B4-BE49-F238E27FC236}">
                <a16:creationId xmlns:a16="http://schemas.microsoft.com/office/drawing/2014/main" id="{B4EF6A95-A940-AF4D-C1B7-2D472696E06D}"/>
              </a:ext>
            </a:extLst>
          </p:cNvPr>
          <p:cNvSpPr/>
          <p:nvPr/>
        </p:nvSpPr>
        <p:spPr>
          <a:xfrm>
            <a:off x="1622729" y="6660985"/>
            <a:ext cx="11322092"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3’G-A-A-G-T-C-G-A-A-G-G-T-A-T-A-C-</a:t>
            </a:r>
            <a:r>
              <a:rPr lang="en-US" sz="1704" b="1" spc="128" dirty="0">
                <a:solidFill>
                  <a:prstClr val="black"/>
                </a:solidFill>
                <a:latin typeface="Courier New" panose="02070309020205020404" pitchFamily="49" charset="0"/>
                <a:cs typeface="Courier New" panose="02070309020205020404" pitchFamily="49" charset="0"/>
              </a:rPr>
              <a:t>C</a:t>
            </a:r>
            <a:r>
              <a:rPr lang="en-US" sz="1704" spc="128" dirty="0">
                <a:solidFill>
                  <a:prstClr val="black"/>
                </a:solidFill>
                <a:latin typeface="Courier New" panose="02070309020205020404" pitchFamily="49" charset="0"/>
                <a:cs typeface="Courier New" panose="02070309020205020404" pitchFamily="49" charset="0"/>
              </a:rPr>
              <a:t>-A-T-T-A-G-G-C-C-A-T-G-C-A-C-G-T----</a:t>
            </a:r>
          </a:p>
        </p:txBody>
      </p:sp>
    </p:spTree>
    <p:extLst>
      <p:ext uri="{BB962C8B-B14F-4D97-AF65-F5344CB8AC3E}">
        <p14:creationId xmlns:p14="http://schemas.microsoft.com/office/powerpoint/2010/main" val="461967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FAB04FF4-7F95-FCA9-B43D-C04F95F6F082}"/>
              </a:ext>
            </a:extLst>
          </p:cNvPr>
          <p:cNvSpPr/>
          <p:nvPr/>
        </p:nvSpPr>
        <p:spPr>
          <a:xfrm>
            <a:off x="9006681" y="5539279"/>
            <a:ext cx="228594" cy="193699"/>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193199" y="4430693"/>
            <a:ext cx="5726711" cy="923330"/>
          </a:xfrm>
          <a:prstGeom prst="rect">
            <a:avLst/>
          </a:prstGeom>
          <a:noFill/>
        </p:spPr>
        <p:txBody>
          <a:bodyPr wrap="square" rtlCol="0">
            <a:spAutoFit/>
          </a:bodyPr>
          <a:lstStyle/>
          <a:p>
            <a:pPr>
              <a:spcBef>
                <a:spcPts val="579"/>
              </a:spcBef>
            </a:pPr>
            <a:r>
              <a:rPr lang="en-US" sz="1800" b="1" dirty="0">
                <a:latin typeface="Arial" panose="020B0604020202020204" pitchFamily="34" charset="0"/>
                <a:cs typeface="Arial" panose="020B0604020202020204" pitchFamily="34" charset="0"/>
              </a:rPr>
              <a:t>Key Point 1. </a:t>
            </a:r>
            <a:r>
              <a:rPr lang="en-US" sz="1800" dirty="0">
                <a:latin typeface="Arial" panose="020B0604020202020204" pitchFamily="34" charset="0"/>
                <a:cs typeface="Arial" panose="020B0604020202020204" pitchFamily="34" charset="0"/>
              </a:rPr>
              <a:t>Start sequencing at known location with primer that anneals at a </a:t>
            </a:r>
            <a:r>
              <a:rPr lang="en-US" sz="1800" b="1" i="1" dirty="0">
                <a:latin typeface="Arial" panose="020B0604020202020204" pitchFamily="34" charset="0"/>
                <a:cs typeface="Arial" panose="020B0604020202020204" pitchFamily="34" charset="0"/>
              </a:rPr>
              <a:t>unique</a:t>
            </a:r>
            <a:r>
              <a:rPr lang="en-US" sz="1800" dirty="0">
                <a:latin typeface="Arial" panose="020B0604020202020204" pitchFamily="34" charset="0"/>
                <a:cs typeface="Arial" panose="020B0604020202020204" pitchFamily="34" charset="0"/>
              </a:rPr>
              <a:t> location on the plasmid, “upstream” from the region to be sequenced.</a:t>
            </a:r>
          </a:p>
        </p:txBody>
      </p:sp>
      <p:sp>
        <p:nvSpPr>
          <p:cNvPr id="2" name="TextBox 1">
            <a:extLst>
              <a:ext uri="{FF2B5EF4-FFF2-40B4-BE49-F238E27FC236}">
                <a16:creationId xmlns:a16="http://schemas.microsoft.com/office/drawing/2014/main" id="{B3685E55-A069-A41D-CE6F-F38FD647E7FB}"/>
              </a:ext>
            </a:extLst>
          </p:cNvPr>
          <p:cNvSpPr txBox="1"/>
          <p:nvPr/>
        </p:nvSpPr>
        <p:spPr>
          <a:xfrm>
            <a:off x="228085" y="487813"/>
            <a:ext cx="4765898" cy="3970318"/>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DNA to be sequenced is inserted into a circular piece of double stranded DNA called a plasmid. </a:t>
            </a:r>
            <a:r>
              <a:rPr lang="en-US" sz="1800" i="1" dirty="0">
                <a:latin typeface="Arial" panose="020B0604020202020204" pitchFamily="34" charset="0"/>
                <a:cs typeface="Arial" panose="020B0604020202020204" pitchFamily="34" charset="0"/>
              </a:rPr>
              <a:t>The DNA sequence of the plasmid is known.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insertion is often accomplished using restriction enzymes that generate single stranded overhangs that allow DNA molecules to be efficiently joined.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Restriction sites can be added to any DNA fragment using a number of techniques: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Addition of a short linker (same site on both ends)</a:t>
            </a:r>
          </a:p>
          <a:p>
            <a:pPr marL="832287"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PCR (different sites on each end)</a:t>
            </a:r>
          </a:p>
        </p:txBody>
      </p:sp>
      <p:graphicFrame>
        <p:nvGraphicFramePr>
          <p:cNvPr id="3" name="Object 2">
            <a:extLst>
              <a:ext uri="{FF2B5EF4-FFF2-40B4-BE49-F238E27FC236}">
                <a16:creationId xmlns:a16="http://schemas.microsoft.com/office/drawing/2014/main" id="{05DA2D37-108D-C1FB-9F80-2269DE0C1A54}"/>
              </a:ext>
            </a:extLst>
          </p:cNvPr>
          <p:cNvGraphicFramePr>
            <a:graphicFrameLocks noChangeAspect="1"/>
          </p:cNvGraphicFramePr>
          <p:nvPr/>
        </p:nvGraphicFramePr>
        <p:xfrm>
          <a:off x="5070178" y="517738"/>
          <a:ext cx="3427981" cy="3228460"/>
        </p:xfrm>
        <a:graphic>
          <a:graphicData uri="http://schemas.openxmlformats.org/presentationml/2006/ole">
            <mc:AlternateContent xmlns:mc="http://schemas.openxmlformats.org/markup-compatibility/2006">
              <mc:Choice xmlns:v="urn:schemas-microsoft-com:vml" Requires="v">
                <p:oleObj name="MDLDrawObject Class" r:id="rId3" imgW="6438086" imgH="6029128" progId="MDLDrawOLE.MDLDrawObject.1">
                  <p:embed/>
                </p:oleObj>
              </mc:Choice>
              <mc:Fallback>
                <p:oleObj name="MDLDrawObject Class" r:id="rId3" imgW="6438086" imgH="6029128" progId="MDLDrawOLE.MDLDrawObject.1">
                  <p:embed/>
                  <p:pic>
                    <p:nvPicPr>
                      <p:cNvPr id="3" name="Object 2">
                        <a:extLst>
                          <a:ext uri="{FF2B5EF4-FFF2-40B4-BE49-F238E27FC236}">
                            <a16:creationId xmlns:a16="http://schemas.microsoft.com/office/drawing/2014/main" id="{05DA2D37-108D-C1FB-9F80-2269DE0C1A54}"/>
                          </a:ext>
                        </a:extLst>
                      </p:cNvPr>
                      <p:cNvPicPr>
                        <a:picLocks noChangeAspect="1" noChangeArrowheads="1"/>
                      </p:cNvPicPr>
                      <p:nvPr/>
                    </p:nvPicPr>
                    <p:blipFill>
                      <a:blip r:embed="rId4"/>
                      <a:srcRect/>
                      <a:stretch>
                        <a:fillRect/>
                      </a:stretch>
                    </p:blipFill>
                    <p:spPr bwMode="auto">
                      <a:xfrm>
                        <a:off x="5070178" y="517738"/>
                        <a:ext cx="3427981" cy="3228460"/>
                      </a:xfrm>
                      <a:prstGeom prst="rect">
                        <a:avLst/>
                      </a:prstGeom>
                      <a:noFill/>
                    </p:spPr>
                  </p:pic>
                </p:oleObj>
              </mc:Fallback>
            </mc:AlternateContent>
          </a:graphicData>
        </a:graphic>
      </p:graphicFrame>
      <p:grpSp>
        <p:nvGrpSpPr>
          <p:cNvPr id="35" name="Group 34">
            <a:extLst>
              <a:ext uri="{FF2B5EF4-FFF2-40B4-BE49-F238E27FC236}">
                <a16:creationId xmlns:a16="http://schemas.microsoft.com/office/drawing/2014/main" id="{ADDFF799-8B1C-07AF-436D-4D86916C8D06}"/>
              </a:ext>
            </a:extLst>
          </p:cNvPr>
          <p:cNvGrpSpPr/>
          <p:nvPr/>
        </p:nvGrpSpPr>
        <p:grpSpPr>
          <a:xfrm>
            <a:off x="7064253" y="3222036"/>
            <a:ext cx="5732022" cy="3519092"/>
            <a:chOff x="6536240" y="3206050"/>
            <a:chExt cx="5732022" cy="3519092"/>
          </a:xfrm>
        </p:grpSpPr>
        <p:grpSp>
          <p:nvGrpSpPr>
            <p:cNvPr id="30" name="Group 29">
              <a:extLst>
                <a:ext uri="{FF2B5EF4-FFF2-40B4-BE49-F238E27FC236}">
                  <a16:creationId xmlns:a16="http://schemas.microsoft.com/office/drawing/2014/main" id="{39CB44C2-A38E-B2BC-61E3-3D203C3FADA6}"/>
                </a:ext>
              </a:extLst>
            </p:cNvPr>
            <p:cNvGrpSpPr/>
            <p:nvPr/>
          </p:nvGrpSpPr>
          <p:grpSpPr>
            <a:xfrm>
              <a:off x="6536240" y="3206050"/>
              <a:ext cx="5732022" cy="3519092"/>
              <a:chOff x="6310951" y="481514"/>
              <a:chExt cx="5732022" cy="3519092"/>
            </a:xfrm>
          </p:grpSpPr>
          <p:grpSp>
            <p:nvGrpSpPr>
              <p:cNvPr id="22" name="Group 21">
                <a:extLst>
                  <a:ext uri="{FF2B5EF4-FFF2-40B4-BE49-F238E27FC236}">
                    <a16:creationId xmlns:a16="http://schemas.microsoft.com/office/drawing/2014/main" id="{31E5E56A-3ED8-B69F-4154-EFBA76527653}"/>
                  </a:ext>
                </a:extLst>
              </p:cNvPr>
              <p:cNvGrpSpPr/>
              <p:nvPr/>
            </p:nvGrpSpPr>
            <p:grpSpPr>
              <a:xfrm>
                <a:off x="6310951" y="481514"/>
                <a:ext cx="5732022" cy="3519092"/>
                <a:chOff x="-130879" y="2638655"/>
                <a:chExt cx="5732022" cy="3519092"/>
              </a:xfrm>
            </p:grpSpPr>
            <p:sp>
              <p:nvSpPr>
                <p:cNvPr id="10" name="TextBox 9">
                  <a:extLst>
                    <a:ext uri="{FF2B5EF4-FFF2-40B4-BE49-F238E27FC236}">
                      <a16:creationId xmlns:a16="http://schemas.microsoft.com/office/drawing/2014/main" id="{AAA150E2-BFD1-FB89-8C90-845794030CCE}"/>
                    </a:ext>
                  </a:extLst>
                </p:cNvPr>
                <p:cNvSpPr txBox="1"/>
                <p:nvPr/>
              </p:nvSpPr>
              <p:spPr>
                <a:xfrm>
                  <a:off x="240760" y="4086691"/>
                  <a:ext cx="4689859"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242982DB-9025-BEF5-41DC-854DC508B8F9}"/>
                    </a:ext>
                  </a:extLst>
                </p:cNvPr>
                <p:cNvSpPr txBox="1"/>
                <p:nvPr/>
              </p:nvSpPr>
              <p:spPr>
                <a:xfrm>
                  <a:off x="1045325" y="4957477"/>
                  <a:ext cx="3752090"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sp>
              <p:nvSpPr>
                <p:cNvPr id="15" name="TextBox 14">
                  <a:extLst>
                    <a:ext uri="{FF2B5EF4-FFF2-40B4-BE49-F238E27FC236}">
                      <a16:creationId xmlns:a16="http://schemas.microsoft.com/office/drawing/2014/main" id="{035A3C08-62F2-E15E-E4C1-56735C093582}"/>
                    </a:ext>
                  </a:extLst>
                </p:cNvPr>
                <p:cNvSpPr txBox="1"/>
                <p:nvPr/>
              </p:nvSpPr>
              <p:spPr>
                <a:xfrm>
                  <a:off x="1038284" y="5696082"/>
                  <a:ext cx="3637913" cy="461665"/>
                </a:xfrm>
                <a:prstGeom prst="rect">
                  <a:avLst/>
                </a:prstGeom>
                <a:noFill/>
              </p:spPr>
              <p:txBody>
                <a:bodyPr wrap="square" rtlCol="0">
                  <a:spAutoFit/>
                </a:bodyPr>
                <a:lstStyle/>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a:p>
                  <a:pPr algn="l"/>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r>
                    <a:rPr lang="en-US" sz="1200" b="1" dirty="0">
                      <a:solidFill>
                        <a:srgbClr val="EE1CE9"/>
                      </a:solidFill>
                      <a:highlight>
                        <a:srgbClr val="FF00FF"/>
                      </a:highlight>
                      <a:latin typeface="Courier New" panose="02070309020205020404" pitchFamily="49" charset="0"/>
                      <a:cs typeface="Courier New" panose="02070309020205020404" pitchFamily="49" charset="0"/>
                    </a:rPr>
                    <a:t>---</a:t>
                  </a:r>
                </a:p>
              </p:txBody>
            </p:sp>
            <p:cxnSp>
              <p:nvCxnSpPr>
                <p:cNvPr id="17" name="Straight Arrow Connector 16">
                  <a:extLst>
                    <a:ext uri="{FF2B5EF4-FFF2-40B4-BE49-F238E27FC236}">
                      <a16:creationId xmlns:a16="http://schemas.microsoft.com/office/drawing/2014/main" id="{45A92761-7AD8-B478-1C23-1AAEC33D45D6}"/>
                    </a:ext>
                  </a:extLst>
                </p:cNvPr>
                <p:cNvCxnSpPr/>
                <p:nvPr/>
              </p:nvCxnSpPr>
              <p:spPr>
                <a:xfrm>
                  <a:off x="3136361" y="4680415"/>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67BB8D5-0454-45EB-9556-291815A4579F}"/>
                    </a:ext>
                  </a:extLst>
                </p:cNvPr>
                <p:cNvSpPr txBox="1"/>
                <p:nvPr/>
              </p:nvSpPr>
              <p:spPr>
                <a:xfrm>
                  <a:off x="4422756" y="5019003"/>
                  <a:ext cx="1178387" cy="1077218"/>
                </a:xfrm>
                <a:prstGeom prst="rect">
                  <a:avLst/>
                </a:prstGeom>
                <a:noFill/>
              </p:spPr>
              <p:txBody>
                <a:bodyPr wrap="square" rtlCol="0">
                  <a:spAutoFit/>
                </a:bodyPr>
                <a:lstStyle/>
                <a:p>
                  <a:r>
                    <a:rPr lang="en-US" sz="1600" dirty="0"/>
                    <a:t>DNA Ligase – reform phosphodiester bond</a:t>
                  </a:r>
                </a:p>
              </p:txBody>
            </p:sp>
            <p:sp>
              <p:nvSpPr>
                <p:cNvPr id="20" name="TextBox 19">
                  <a:extLst>
                    <a:ext uri="{FF2B5EF4-FFF2-40B4-BE49-F238E27FC236}">
                      <a16:creationId xmlns:a16="http://schemas.microsoft.com/office/drawing/2014/main" id="{CBE5A604-FB81-678D-D642-ECD6C583FBE6}"/>
                    </a:ext>
                  </a:extLst>
                </p:cNvPr>
                <p:cNvSpPr txBox="1"/>
                <p:nvPr/>
              </p:nvSpPr>
              <p:spPr>
                <a:xfrm>
                  <a:off x="1854083" y="2638655"/>
                  <a:ext cx="3115243"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sp>
              <p:nvSpPr>
                <p:cNvPr id="21" name="TextBox 20">
                  <a:extLst>
                    <a:ext uri="{FF2B5EF4-FFF2-40B4-BE49-F238E27FC236}">
                      <a16:creationId xmlns:a16="http://schemas.microsoft.com/office/drawing/2014/main" id="{256958E0-0F48-E361-A0DB-BF1DD9F04353}"/>
                    </a:ext>
                  </a:extLst>
                </p:cNvPr>
                <p:cNvSpPr txBox="1"/>
                <p:nvPr/>
              </p:nvSpPr>
              <p:spPr>
                <a:xfrm>
                  <a:off x="-130879" y="3448525"/>
                  <a:ext cx="4928295" cy="461665"/>
                </a:xfrm>
                <a:prstGeom prst="rect">
                  <a:avLst/>
                </a:prstGeom>
                <a:noFill/>
              </p:spPr>
              <p:txBody>
                <a:bodyPr wrap="square" rtlCol="0">
                  <a:spAutoFit/>
                </a:bodyPr>
                <a:lstStyle/>
                <a:p>
                  <a:pPr algn="l"/>
                  <a:r>
                    <a:rPr lang="en-US" sz="1200" b="1" dirty="0">
                      <a:solidFill>
                        <a:srgbClr val="33CCFF"/>
                      </a:solidFill>
                      <a:latin typeface="Courier New" panose="02070309020205020404" pitchFamily="49" charset="0"/>
                      <a:cs typeface="Courier New" panose="02070309020205020404" pitchFamily="49" charset="0"/>
                    </a:rPr>
                    <a:t>C-A      T-A-T-G</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C         T-C-G-A-G</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a:p>
                  <a:pPr algn="l"/>
                  <a:r>
                    <a:rPr lang="en-US" sz="1200" b="1" dirty="0">
                      <a:solidFill>
                        <a:srgbClr val="33CCFF"/>
                      </a:solidFill>
                      <a:latin typeface="Courier New" panose="02070309020205020404" pitchFamily="49" charset="0"/>
                      <a:cs typeface="Courier New" panose="02070309020205020404" pitchFamily="49" charset="0"/>
                    </a:rPr>
                    <a:t>G-T-A-T      A-C</a:t>
                  </a:r>
                  <a:r>
                    <a:rPr lang="en-US" sz="1200" b="1" dirty="0">
                      <a:highlight>
                        <a:srgbClr val="00FF00"/>
                      </a:highlight>
                      <a:latin typeface="Courier New" panose="02070309020205020404" pitchFamily="49" charset="0"/>
                      <a:cs typeface="Courier New" panose="02070309020205020404" pitchFamily="49" charset="0"/>
                    </a:rPr>
                    <a:t>-----</a:t>
                  </a:r>
                  <a:r>
                    <a:rPr lang="en-US" sz="1200" b="1" dirty="0">
                      <a:solidFill>
                        <a:srgbClr val="7030A0"/>
                      </a:solidFill>
                      <a:latin typeface="Courier New" panose="02070309020205020404" pitchFamily="49" charset="0"/>
                      <a:cs typeface="Courier New" panose="02070309020205020404" pitchFamily="49" charset="0"/>
                    </a:rPr>
                    <a:t>G-A-G-C-T         C</a:t>
                  </a:r>
                  <a:endParaRPr lang="en-US" sz="1200" b="1" dirty="0">
                    <a:solidFill>
                      <a:srgbClr val="EE1CE9"/>
                    </a:solidFill>
                    <a:highlight>
                      <a:srgbClr val="FF00FF"/>
                    </a:highlight>
                    <a:latin typeface="Courier New" panose="02070309020205020404" pitchFamily="49" charset="0"/>
                    <a:cs typeface="Courier New" panose="02070309020205020404" pitchFamily="49" charset="0"/>
                  </a:endParaRPr>
                </a:p>
              </p:txBody>
            </p:sp>
          </p:grpSp>
          <p:sp>
            <p:nvSpPr>
              <p:cNvPr id="25" name="TextBox 24">
                <a:extLst>
                  <a:ext uri="{FF2B5EF4-FFF2-40B4-BE49-F238E27FC236}">
                    <a16:creationId xmlns:a16="http://schemas.microsoft.com/office/drawing/2014/main" id="{518F3350-7B87-CDF5-BBAC-7105F1E95C97}"/>
                  </a:ext>
                </a:extLst>
              </p:cNvPr>
              <p:cNvSpPr txBox="1"/>
              <p:nvPr/>
            </p:nvSpPr>
            <p:spPr>
              <a:xfrm>
                <a:off x="10609228" y="991309"/>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Sticky end</a:t>
                </a:r>
              </a:p>
            </p:txBody>
          </p:sp>
          <p:cxnSp>
            <p:nvCxnSpPr>
              <p:cNvPr id="29" name="Straight Arrow Connector 28">
                <a:extLst>
                  <a:ext uri="{FF2B5EF4-FFF2-40B4-BE49-F238E27FC236}">
                    <a16:creationId xmlns:a16="http://schemas.microsoft.com/office/drawing/2014/main" id="{9EB50DA9-B0C1-9867-7DA8-427FB992DD1C}"/>
                  </a:ext>
                </a:extLst>
              </p:cNvPr>
              <p:cNvCxnSpPr>
                <a:cxnSpLocks/>
              </p:cNvCxnSpPr>
              <p:nvPr/>
            </p:nvCxnSpPr>
            <p:spPr>
              <a:xfrm flipH="1">
                <a:off x="10073481" y="1227315"/>
                <a:ext cx="535747" cy="104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8C39FE3-5CF5-C6B3-391C-FBF3E68BC785}"/>
                </a:ext>
              </a:extLst>
            </p:cNvPr>
            <p:cNvCxnSpPr>
              <a:cxnSpLocks/>
            </p:cNvCxnSpPr>
            <p:nvPr/>
          </p:nvCxnSpPr>
          <p:spPr>
            <a:xfrm>
              <a:off x="9006681" y="3699580"/>
              <a:ext cx="0" cy="305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DD05049-13CD-4718-0414-CA02307A21C3}"/>
                </a:ext>
              </a:extLst>
            </p:cNvPr>
            <p:cNvSpPr/>
            <p:nvPr/>
          </p:nvSpPr>
          <p:spPr>
            <a:xfrm>
              <a:off x="9460580" y="4055701"/>
              <a:ext cx="685800" cy="17101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ate Placeholder 25">
            <a:extLst>
              <a:ext uri="{FF2B5EF4-FFF2-40B4-BE49-F238E27FC236}">
                <a16:creationId xmlns:a16="http://schemas.microsoft.com/office/drawing/2014/main" id="{05B2695C-7F6C-B1CA-AB52-321056B9E2CA}"/>
              </a:ext>
            </a:extLst>
          </p:cNvPr>
          <p:cNvSpPr>
            <a:spLocks noGrp="1"/>
          </p:cNvSpPr>
          <p:nvPr>
            <p:ph type="dt" sz="half" idx="10"/>
          </p:nvPr>
        </p:nvSpPr>
        <p:spPr/>
        <p:txBody>
          <a:bodyPr/>
          <a:lstStyle/>
          <a:p>
            <a:fld id="{378886EE-AE55-4308-8B82-46C13981E497}" type="datetime1">
              <a:rPr lang="en-US" smtClean="0"/>
              <a:t>1/25/2025</a:t>
            </a:fld>
            <a:endParaRPr lang="en-US" dirty="0"/>
          </a:p>
        </p:txBody>
      </p:sp>
      <p:sp>
        <p:nvSpPr>
          <p:cNvPr id="31" name="Footer Placeholder 30">
            <a:extLst>
              <a:ext uri="{FF2B5EF4-FFF2-40B4-BE49-F238E27FC236}">
                <a16:creationId xmlns:a16="http://schemas.microsoft.com/office/drawing/2014/main" id="{1E54C687-44CB-4D29-BF89-28CAA1D4F202}"/>
              </a:ext>
            </a:extLst>
          </p:cNvPr>
          <p:cNvSpPr>
            <a:spLocks noGrp="1"/>
          </p:cNvSpPr>
          <p:nvPr>
            <p:ph type="ftr" sz="quarter" idx="11"/>
          </p:nvPr>
        </p:nvSpPr>
        <p:spPr/>
        <p:txBody>
          <a:bodyPr/>
          <a:lstStyle/>
          <a:p>
            <a:r>
              <a:rPr lang="en-US"/>
              <a:t>Drugs and Disease Spring 2025 - Lecture 4</a:t>
            </a:r>
          </a:p>
        </p:txBody>
      </p:sp>
      <p:sp>
        <p:nvSpPr>
          <p:cNvPr id="33" name="Slide Number Placeholder 32">
            <a:extLst>
              <a:ext uri="{FF2B5EF4-FFF2-40B4-BE49-F238E27FC236}">
                <a16:creationId xmlns:a16="http://schemas.microsoft.com/office/drawing/2014/main" id="{0E78AF01-6FBB-131C-B386-2D2BE63468D9}"/>
              </a:ext>
            </a:extLst>
          </p:cNvPr>
          <p:cNvSpPr>
            <a:spLocks noGrp="1"/>
          </p:cNvSpPr>
          <p:nvPr>
            <p:ph type="sldNum" sz="quarter" idx="12"/>
          </p:nvPr>
        </p:nvSpPr>
        <p:spPr/>
        <p:txBody>
          <a:bodyPr/>
          <a:lstStyle/>
          <a:p>
            <a:fld id="{DC3BB032-4020-48F4-953B-341806DC4A2B}" type="slidenum">
              <a:rPr lang="en-US" smtClean="0"/>
              <a:t>16</a:t>
            </a:fld>
            <a:endParaRPr lang="en-US"/>
          </a:p>
        </p:txBody>
      </p:sp>
      <p:sp>
        <p:nvSpPr>
          <p:cNvPr id="7" name="TextBox 6">
            <a:extLst>
              <a:ext uri="{FF2B5EF4-FFF2-40B4-BE49-F238E27FC236}">
                <a16:creationId xmlns:a16="http://schemas.microsoft.com/office/drawing/2014/main" id="{2D2A1F42-3221-24A5-277C-0AC682B9E7CE}"/>
              </a:ext>
            </a:extLst>
          </p:cNvPr>
          <p:cNvSpPr txBox="1"/>
          <p:nvPr/>
        </p:nvSpPr>
        <p:spPr>
          <a:xfrm>
            <a:off x="8867324" y="429536"/>
            <a:ext cx="4197942" cy="2585323"/>
          </a:xfrm>
          <a:prstGeom prst="rect">
            <a:avLst/>
          </a:prstGeom>
          <a:noFill/>
        </p:spPr>
        <p:txBody>
          <a:bodyPr wrap="square" rtlCol="0">
            <a:spAutoFit/>
          </a:bodyPr>
          <a:lstStyle/>
          <a:p>
            <a:r>
              <a:rPr lang="en-US" sz="1800" b="1" dirty="0">
                <a:latin typeface="Arial" panose="020B0604020202020204" pitchFamily="34" charset="0"/>
              </a:rPr>
              <a:t>Restriction Enzymes</a:t>
            </a:r>
          </a:p>
          <a:p>
            <a:pPr marL="285750" indent="-285750">
              <a:buFont typeface="Arial" panose="020B0604020202020204" pitchFamily="34" charset="0"/>
              <a:buChar char="•"/>
            </a:pPr>
            <a:r>
              <a:rPr lang="en-US" sz="1800" dirty="0">
                <a:latin typeface="Arial" panose="020B0604020202020204" pitchFamily="34" charset="0"/>
              </a:rPr>
              <a:t>Recognize a specific sequence in the DNA</a:t>
            </a:r>
          </a:p>
          <a:p>
            <a:pPr marL="285750" indent="-285750">
              <a:buFont typeface="Arial" panose="020B0604020202020204" pitchFamily="34" charset="0"/>
              <a:buChar char="•"/>
            </a:pPr>
            <a:r>
              <a:rPr lang="en-US" sz="1800" dirty="0">
                <a:latin typeface="Arial" panose="020B0604020202020204" pitchFamily="34" charset="0"/>
              </a:rPr>
              <a:t>Sequence has 2-fold symmetry – same on the top and bottom strand</a:t>
            </a:r>
          </a:p>
          <a:p>
            <a:pPr marL="285750" indent="-285750">
              <a:buFont typeface="Arial" panose="020B0604020202020204" pitchFamily="34" charset="0"/>
              <a:buChar char="•"/>
            </a:pPr>
            <a:r>
              <a:rPr lang="en-US" sz="1800" dirty="0">
                <a:latin typeface="Arial" panose="020B0604020202020204" pitchFamily="34" charset="0"/>
              </a:rPr>
              <a:t>Cuts both strands, most generate single-stranded DNA (sticky ends).</a:t>
            </a:r>
          </a:p>
          <a:p>
            <a:pPr marL="285750" indent="-285750">
              <a:buFont typeface="Arial" panose="020B0604020202020204" pitchFamily="34" charset="0"/>
              <a:buChar char="•"/>
            </a:pPr>
            <a:r>
              <a:rPr lang="en-US" sz="1800" dirty="0">
                <a:latin typeface="Arial" panose="020B0604020202020204" pitchFamily="34" charset="0"/>
              </a:rPr>
              <a:t>Complementary sticky ends can bind to each other.</a:t>
            </a:r>
          </a:p>
        </p:txBody>
      </p:sp>
      <p:grpSp>
        <p:nvGrpSpPr>
          <p:cNvPr id="34" name="Group 33">
            <a:extLst>
              <a:ext uri="{FF2B5EF4-FFF2-40B4-BE49-F238E27FC236}">
                <a16:creationId xmlns:a16="http://schemas.microsoft.com/office/drawing/2014/main" id="{3948F09D-74A5-ACE7-2C18-555513BB9C0A}"/>
              </a:ext>
            </a:extLst>
          </p:cNvPr>
          <p:cNvGrpSpPr/>
          <p:nvPr/>
        </p:nvGrpSpPr>
        <p:grpSpPr>
          <a:xfrm>
            <a:off x="777081" y="5225772"/>
            <a:ext cx="6658812" cy="1802855"/>
            <a:chOff x="777081" y="5225772"/>
            <a:chExt cx="6658812" cy="1802855"/>
          </a:xfrm>
        </p:grpSpPr>
        <p:grpSp>
          <p:nvGrpSpPr>
            <p:cNvPr id="5" name="Group 4">
              <a:extLst>
                <a:ext uri="{FF2B5EF4-FFF2-40B4-BE49-F238E27FC236}">
                  <a16:creationId xmlns:a16="http://schemas.microsoft.com/office/drawing/2014/main" id="{B5BFF974-73C4-1911-F166-D9B93C884702}"/>
                </a:ext>
              </a:extLst>
            </p:cNvPr>
            <p:cNvGrpSpPr/>
            <p:nvPr/>
          </p:nvGrpSpPr>
          <p:grpSpPr>
            <a:xfrm>
              <a:off x="777081" y="5225772"/>
              <a:ext cx="6072504" cy="1802855"/>
              <a:chOff x="3338261" y="4080517"/>
              <a:chExt cx="6072504" cy="1802855"/>
            </a:xfrm>
          </p:grpSpPr>
          <p:cxnSp>
            <p:nvCxnSpPr>
              <p:cNvPr id="16" name="Straight Arrow Connector 15">
                <a:extLst>
                  <a:ext uri="{FF2B5EF4-FFF2-40B4-BE49-F238E27FC236}">
                    <a16:creationId xmlns:a16="http://schemas.microsoft.com/office/drawing/2014/main" id="{FE9BFC2B-7BCD-42C7-B1BF-351B5A57B98C}"/>
                  </a:ext>
                </a:extLst>
              </p:cNvPr>
              <p:cNvCxnSpPr>
                <a:cxnSpLocks/>
              </p:cNvCxnSpPr>
              <p:nvPr/>
            </p:nvCxnSpPr>
            <p:spPr>
              <a:xfrm>
                <a:off x="5076439" y="4625828"/>
                <a:ext cx="363814" cy="13773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B50715-03EA-4041-AB8A-4D14820C25B0}"/>
                  </a:ext>
                </a:extLst>
              </p:cNvPr>
              <p:cNvCxnSpPr>
                <a:cxnSpLocks/>
              </p:cNvCxnSpPr>
              <p:nvPr/>
            </p:nvCxnSpPr>
            <p:spPr>
              <a:xfrm flipH="1">
                <a:off x="7286733" y="4563931"/>
                <a:ext cx="737639" cy="32875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79A0036-6F20-9130-A8B3-B21C3D7E977C}"/>
                  </a:ext>
                </a:extLst>
              </p:cNvPr>
              <p:cNvGrpSpPr/>
              <p:nvPr/>
            </p:nvGrpSpPr>
            <p:grpSpPr>
              <a:xfrm>
                <a:off x="3338261" y="4080517"/>
                <a:ext cx="6072504" cy="1802855"/>
                <a:chOff x="6158075" y="272810"/>
                <a:chExt cx="6288062" cy="1866852"/>
              </a:xfrm>
            </p:grpSpPr>
            <p:sp>
              <p:nvSpPr>
                <p:cNvPr id="11" name="TextBox 10">
                  <a:extLst>
                    <a:ext uri="{FF2B5EF4-FFF2-40B4-BE49-F238E27FC236}">
                      <a16:creationId xmlns:a16="http://schemas.microsoft.com/office/drawing/2014/main" id="{8E748811-340E-4A08-955B-7A9CF9FC876A}"/>
                    </a:ext>
                  </a:extLst>
                </p:cNvPr>
                <p:cNvSpPr txBox="1"/>
                <p:nvPr/>
              </p:nvSpPr>
              <p:spPr>
                <a:xfrm>
                  <a:off x="6158075" y="387837"/>
                  <a:ext cx="2174447" cy="649488"/>
                </a:xfrm>
                <a:prstGeom prst="rect">
                  <a:avLst/>
                </a:prstGeom>
                <a:noFill/>
              </p:spPr>
              <p:txBody>
                <a:bodyPr wrap="square" rtlCol="0">
                  <a:spAutoFit/>
                </a:bodyPr>
                <a:lstStyle/>
                <a:p>
                  <a:r>
                    <a:rPr lang="en-US" sz="1738" dirty="0">
                      <a:solidFill>
                        <a:srgbClr val="FF0000"/>
                      </a:solidFill>
                      <a:latin typeface="Arial" panose="020B0604020202020204" pitchFamily="34" charset="0"/>
                    </a:rPr>
                    <a:t>All DNA molecules begin here.</a:t>
                  </a:r>
                </a:p>
              </p:txBody>
            </p:sp>
            <p:sp>
              <p:nvSpPr>
                <p:cNvPr id="12" name="TextBox 11">
                  <a:extLst>
                    <a:ext uri="{FF2B5EF4-FFF2-40B4-BE49-F238E27FC236}">
                      <a16:creationId xmlns:a16="http://schemas.microsoft.com/office/drawing/2014/main" id="{3B53FFC5-ADCA-4A15-AE5C-C788201DCB17}"/>
                    </a:ext>
                  </a:extLst>
                </p:cNvPr>
                <p:cNvSpPr txBox="1"/>
                <p:nvPr/>
              </p:nvSpPr>
              <p:spPr>
                <a:xfrm>
                  <a:off x="11026560" y="272810"/>
                  <a:ext cx="1419577" cy="926427"/>
                </a:xfrm>
                <a:prstGeom prst="rect">
                  <a:avLst/>
                </a:prstGeom>
                <a:noFill/>
              </p:spPr>
              <p:txBody>
                <a:bodyPr wrap="square" rtlCol="0">
                  <a:spAutoFit/>
                </a:bodyPr>
                <a:lstStyle/>
                <a:p>
                  <a:r>
                    <a:rPr lang="en-US" sz="1738" dirty="0">
                      <a:solidFill>
                        <a:srgbClr val="FF0000"/>
                      </a:solidFill>
                      <a:latin typeface="Arial" panose="020B0604020202020204" pitchFamily="34" charset="0"/>
                    </a:rPr>
                    <a:t>First base is added here.</a:t>
                  </a:r>
                </a:p>
              </p:txBody>
            </p:sp>
            <p:sp>
              <p:nvSpPr>
                <p:cNvPr id="27" name="TextBox 26">
                  <a:extLst>
                    <a:ext uri="{FF2B5EF4-FFF2-40B4-BE49-F238E27FC236}">
                      <a16:creationId xmlns:a16="http://schemas.microsoft.com/office/drawing/2014/main" id="{ECF19F39-2811-4E90-9A12-97C3FF5F06B1}"/>
                    </a:ext>
                  </a:extLst>
                </p:cNvPr>
                <p:cNvSpPr txBox="1"/>
                <p:nvPr/>
              </p:nvSpPr>
              <p:spPr>
                <a:xfrm>
                  <a:off x="7398529" y="1507445"/>
                  <a:ext cx="2636239" cy="372549"/>
                </a:xfrm>
                <a:prstGeom prst="rect">
                  <a:avLst/>
                </a:prstGeom>
                <a:noFill/>
              </p:spPr>
              <p:txBody>
                <a:bodyPr wrap="square" rtlCol="0">
                  <a:spAutoFit/>
                </a:bodyPr>
                <a:lstStyle/>
                <a:p>
                  <a:r>
                    <a:rPr lang="en-US" sz="1738" dirty="0">
                      <a:latin typeface="Arial" panose="020B0604020202020204" pitchFamily="34" charset="0"/>
                    </a:rPr>
                    <a:t>Known Seq (plasmid)</a:t>
                  </a:r>
                </a:p>
              </p:txBody>
            </p:sp>
            <p:sp>
              <p:nvSpPr>
                <p:cNvPr id="28" name="TextBox 27">
                  <a:extLst>
                    <a:ext uri="{FF2B5EF4-FFF2-40B4-BE49-F238E27FC236}">
                      <a16:creationId xmlns:a16="http://schemas.microsoft.com/office/drawing/2014/main" id="{1CCD487F-48DF-44E2-A656-E906E7801D76}"/>
                    </a:ext>
                  </a:extLst>
                </p:cNvPr>
                <p:cNvSpPr txBox="1"/>
                <p:nvPr/>
              </p:nvSpPr>
              <p:spPr>
                <a:xfrm>
                  <a:off x="10151257" y="1490174"/>
                  <a:ext cx="2260575" cy="649488"/>
                </a:xfrm>
                <a:prstGeom prst="rect">
                  <a:avLst/>
                </a:prstGeom>
                <a:noFill/>
              </p:spPr>
              <p:txBody>
                <a:bodyPr wrap="square" rtlCol="0">
                  <a:spAutoFit/>
                </a:bodyPr>
                <a:lstStyle/>
                <a:p>
                  <a:r>
                    <a:rPr lang="en-US" sz="1738" dirty="0">
                      <a:latin typeface="Arial" panose="020B0604020202020204" pitchFamily="34" charset="0"/>
                    </a:rPr>
                    <a:t>Unknown sequence</a:t>
                  </a:r>
                </a:p>
                <a:p>
                  <a:r>
                    <a:rPr lang="en-US" sz="1738" dirty="0">
                      <a:latin typeface="Arial" panose="020B0604020202020204" pitchFamily="34" charset="0"/>
                    </a:rPr>
                    <a:t>(insert)</a:t>
                  </a:r>
                </a:p>
              </p:txBody>
            </p:sp>
            <p:cxnSp>
              <p:nvCxnSpPr>
                <p:cNvPr id="41" name="Straight Arrow Connector 40">
                  <a:extLst>
                    <a:ext uri="{FF2B5EF4-FFF2-40B4-BE49-F238E27FC236}">
                      <a16:creationId xmlns:a16="http://schemas.microsoft.com/office/drawing/2014/main" id="{D767A194-6AB8-4D43-A5FF-2C4BE86454C2}"/>
                    </a:ext>
                  </a:extLst>
                </p:cNvPr>
                <p:cNvCxnSpPr/>
                <p:nvPr/>
              </p:nvCxnSpPr>
              <p:spPr>
                <a:xfrm>
                  <a:off x="7816857" y="1548948"/>
                  <a:ext cx="2260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57F4B3D-7EE7-416C-B78B-06B282FD904A}"/>
                    </a:ext>
                  </a:extLst>
                </p:cNvPr>
                <p:cNvCxnSpPr/>
                <p:nvPr/>
              </p:nvCxnSpPr>
              <p:spPr>
                <a:xfrm flipH="1">
                  <a:off x="10120496" y="1548948"/>
                  <a:ext cx="15858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 name="Rectangle 7">
              <a:extLst>
                <a:ext uri="{FF2B5EF4-FFF2-40B4-BE49-F238E27FC236}">
                  <a16:creationId xmlns:a16="http://schemas.microsoft.com/office/drawing/2014/main" id="{0135B035-D892-D79F-F690-B2C581CF26EF}"/>
                </a:ext>
              </a:extLst>
            </p:cNvPr>
            <p:cNvSpPr/>
            <p:nvPr/>
          </p:nvSpPr>
          <p:spPr>
            <a:xfrm>
              <a:off x="2638211" y="5908822"/>
              <a:ext cx="2207656" cy="354584"/>
            </a:xfrm>
            <a:prstGeom prst="rect">
              <a:avLst/>
            </a:prstGeom>
          </p:spPr>
          <p:txBody>
            <a:bodyPr wrap="none">
              <a:spAutoFit/>
            </a:bodyPr>
            <a:lstStyle/>
            <a:p>
              <a:pPr defTabSz="775208"/>
              <a:r>
                <a:rPr lang="en-US" sz="1704" b="1" spc="128" baseline="30000" dirty="0">
                  <a:solidFill>
                    <a:prstClr val="black"/>
                  </a:solidFill>
                  <a:latin typeface="Courier New" panose="02070309020205020404" pitchFamily="49" charset="0"/>
                  <a:cs typeface="Courier New" panose="02070309020205020404" pitchFamily="49" charset="0"/>
                </a:rPr>
                <a:t>5’</a:t>
              </a:r>
              <a:r>
                <a:rPr lang="en-US" sz="1704" b="1" spc="128" dirty="0">
                  <a:solidFill>
                    <a:prstClr val="black"/>
                  </a:solidFill>
                  <a:latin typeface="Courier New" panose="02070309020205020404" pitchFamily="49" charset="0"/>
                  <a:cs typeface="Courier New" panose="02070309020205020404" pitchFamily="49" charset="0"/>
                </a:rPr>
                <a:t>C-A-T-A-T-G</a:t>
              </a:r>
              <a:r>
                <a:rPr lang="en-US" sz="1704" b="1" spc="128" baseline="30000" dirty="0">
                  <a:solidFill>
                    <a:prstClr val="black"/>
                  </a:solidFill>
                  <a:latin typeface="Courier New" panose="02070309020205020404" pitchFamily="49" charset="0"/>
                  <a:cs typeface="Courier New" panose="02070309020205020404" pitchFamily="49" charset="0"/>
                </a:rPr>
                <a:t>OH</a:t>
              </a:r>
              <a:endParaRPr lang="en-US" sz="1704" b="1" spc="128" baseline="30000" dirty="0">
                <a:solidFill>
                  <a:prstClr val="black"/>
                </a:solidFill>
                <a:latin typeface="Calibri"/>
              </a:endParaRPr>
            </a:p>
          </p:txBody>
        </p:sp>
        <p:sp>
          <p:nvSpPr>
            <p:cNvPr id="9" name="Rectangle 8">
              <a:extLst>
                <a:ext uri="{FF2B5EF4-FFF2-40B4-BE49-F238E27FC236}">
                  <a16:creationId xmlns:a16="http://schemas.microsoft.com/office/drawing/2014/main" id="{C7A219E1-9B62-A976-13A0-9CC84E4A0096}"/>
                </a:ext>
              </a:extLst>
            </p:cNvPr>
            <p:cNvSpPr/>
            <p:nvPr/>
          </p:nvSpPr>
          <p:spPr>
            <a:xfrm>
              <a:off x="1804815" y="6140521"/>
              <a:ext cx="5631078" cy="354584"/>
            </a:xfrm>
            <a:prstGeom prst="rect">
              <a:avLst/>
            </a:prstGeom>
          </p:spPr>
          <p:txBody>
            <a:bodyPr wrap="square">
              <a:spAutoFit/>
            </a:bodyPr>
            <a:lstStyle/>
            <a:p>
              <a:pPr defTabSz="775208"/>
              <a:r>
                <a:rPr lang="en-US" sz="1704" spc="128" dirty="0">
                  <a:solidFill>
                    <a:prstClr val="black"/>
                  </a:solidFill>
                  <a:latin typeface="Courier New" panose="02070309020205020404" pitchFamily="49" charset="0"/>
                  <a:cs typeface="Courier New" panose="02070309020205020404" pitchFamily="49" charset="0"/>
                </a:rPr>
                <a:t>3</a:t>
              </a:r>
              <a:r>
                <a:rPr lang="en-US" sz="1704" spc="128" dirty="0">
                  <a:solidFill>
                    <a:prstClr val="black"/>
                  </a:solidFill>
                  <a:highlight>
                    <a:srgbClr val="FF00FF"/>
                  </a:highlight>
                  <a:latin typeface="Courier New" panose="02070309020205020404" pitchFamily="49" charset="0"/>
                  <a:cs typeface="Courier New" panose="02070309020205020404" pitchFamily="49" charset="0"/>
                </a:rPr>
                <a:t>’-A-G</a:t>
              </a:r>
              <a:r>
                <a:rPr lang="en-US" sz="1704" spc="128" dirty="0">
                  <a:solidFill>
                    <a:prstClr val="black"/>
                  </a:solidFill>
                  <a:latin typeface="Courier New" panose="02070309020205020404" pitchFamily="49" charset="0"/>
                  <a:cs typeface="Courier New" panose="02070309020205020404" pitchFamily="49" charset="0"/>
                </a:rPr>
                <a:t>-</a:t>
              </a:r>
              <a:r>
                <a:rPr lang="en-US" sz="1704" b="1" spc="128" dirty="0">
                  <a:solidFill>
                    <a:srgbClr val="00B0F0"/>
                  </a:solidFill>
                  <a:latin typeface="Courier New" panose="02070309020205020404" pitchFamily="49" charset="0"/>
                  <a:cs typeface="Courier New" panose="02070309020205020404" pitchFamily="49" charset="0"/>
                </a:rPr>
                <a:t>G-T-A-T-A-C-</a:t>
              </a:r>
              <a:r>
                <a:rPr lang="en-US" sz="1704" b="1" spc="128" dirty="0">
                  <a:solidFill>
                    <a:prstClr val="black"/>
                  </a:solidFill>
                  <a:highlight>
                    <a:srgbClr val="00FF00"/>
                  </a:highlight>
                  <a:latin typeface="Courier New" panose="02070309020205020404" pitchFamily="49" charset="0"/>
                  <a:cs typeface="Courier New" panose="02070309020205020404" pitchFamily="49" charset="0"/>
                </a:rPr>
                <a:t>C</a:t>
              </a:r>
              <a:r>
                <a:rPr lang="en-US" sz="1704" spc="128" dirty="0">
                  <a:solidFill>
                    <a:prstClr val="black"/>
                  </a:solidFill>
                  <a:highlight>
                    <a:srgbClr val="00FF00"/>
                  </a:highlight>
                  <a:latin typeface="Courier New" panose="02070309020205020404" pitchFamily="49" charset="0"/>
                  <a:cs typeface="Courier New" panose="02070309020205020404" pitchFamily="49" charset="0"/>
                </a:rPr>
                <a:t>-A-T-T-A-G-G-C-C-</a:t>
              </a:r>
            </a:p>
          </p:txBody>
        </p:sp>
      </p:grpSp>
    </p:spTree>
    <p:extLst>
      <p:ext uri="{BB962C8B-B14F-4D97-AF65-F5344CB8AC3E}">
        <p14:creationId xmlns:p14="http://schemas.microsoft.com/office/powerpoint/2010/main" val="181644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C137E7-DE54-480E-848C-9C3E3126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474" y="3548856"/>
            <a:ext cx="3920436" cy="2648474"/>
          </a:xfrm>
          <a:prstGeom prst="rect">
            <a:avLst/>
          </a:prstGeom>
        </p:spPr>
      </p:pic>
      <p:pic>
        <p:nvPicPr>
          <p:cNvPr id="7" name="Picture 6">
            <a:extLst>
              <a:ext uri="{FF2B5EF4-FFF2-40B4-BE49-F238E27FC236}">
                <a16:creationId xmlns:a16="http://schemas.microsoft.com/office/drawing/2014/main" id="{A626A74D-4E20-4C41-A8C6-205D22F518E8}"/>
              </a:ext>
            </a:extLst>
          </p:cNvPr>
          <p:cNvPicPr>
            <a:picLocks noChangeAspect="1"/>
          </p:cNvPicPr>
          <p:nvPr/>
        </p:nvPicPr>
        <p:blipFill>
          <a:blip r:embed="rId3"/>
          <a:stretch>
            <a:fillRect/>
          </a:stretch>
        </p:blipFill>
        <p:spPr>
          <a:xfrm>
            <a:off x="7526084" y="5561582"/>
            <a:ext cx="3100278" cy="1379567"/>
          </a:xfrm>
          <a:prstGeom prst="rect">
            <a:avLst/>
          </a:prstGeom>
        </p:spPr>
      </p:pic>
      <p:pic>
        <p:nvPicPr>
          <p:cNvPr id="8" name="Picture 7">
            <a:extLst>
              <a:ext uri="{FF2B5EF4-FFF2-40B4-BE49-F238E27FC236}">
                <a16:creationId xmlns:a16="http://schemas.microsoft.com/office/drawing/2014/main" id="{3828F40A-243B-4AEE-918A-DE56C44C12E3}"/>
              </a:ext>
            </a:extLst>
          </p:cNvPr>
          <p:cNvPicPr>
            <a:picLocks noChangeAspect="1"/>
          </p:cNvPicPr>
          <p:nvPr/>
        </p:nvPicPr>
        <p:blipFill>
          <a:blip r:embed="rId4"/>
          <a:stretch>
            <a:fillRect/>
          </a:stretch>
        </p:blipFill>
        <p:spPr>
          <a:xfrm>
            <a:off x="7527972" y="2480599"/>
            <a:ext cx="1199120" cy="674506"/>
          </a:xfrm>
          <a:prstGeom prst="rect">
            <a:avLst/>
          </a:prstGeom>
        </p:spPr>
      </p:pic>
      <p:sp>
        <p:nvSpPr>
          <p:cNvPr id="9" name="TextBox 8">
            <a:extLst>
              <a:ext uri="{FF2B5EF4-FFF2-40B4-BE49-F238E27FC236}">
                <a16:creationId xmlns:a16="http://schemas.microsoft.com/office/drawing/2014/main" id="{E0B0C252-0F87-4832-BAD7-6C5492E9BFE7}"/>
              </a:ext>
            </a:extLst>
          </p:cNvPr>
          <p:cNvSpPr txBox="1"/>
          <p:nvPr/>
        </p:nvSpPr>
        <p:spPr>
          <a:xfrm>
            <a:off x="930871" y="62020"/>
            <a:ext cx="11549957" cy="551241"/>
          </a:xfrm>
          <a:prstGeom prst="rect">
            <a:avLst/>
          </a:prstGeom>
          <a:noFill/>
        </p:spPr>
        <p:txBody>
          <a:bodyPr wrap="none" rtlCol="0">
            <a:spAutoFit/>
          </a:bodyPr>
          <a:lstStyle/>
          <a:p>
            <a:pPr defTabSz="775208"/>
            <a:r>
              <a:rPr lang="en-US" sz="2982" dirty="0">
                <a:solidFill>
                  <a:prstClr val="black"/>
                </a:solidFill>
                <a:latin typeface="Calibri"/>
              </a:rPr>
              <a:t>DNA Sequencing Methods Use Fluorescent Bases - What is Fluorescence?</a:t>
            </a:r>
          </a:p>
        </p:txBody>
      </p:sp>
      <p:sp>
        <p:nvSpPr>
          <p:cNvPr id="10" name="TextBox 9">
            <a:extLst>
              <a:ext uri="{FF2B5EF4-FFF2-40B4-BE49-F238E27FC236}">
                <a16:creationId xmlns:a16="http://schemas.microsoft.com/office/drawing/2014/main" id="{4E7710BC-4BC0-400D-941A-0D5713698E60}"/>
              </a:ext>
            </a:extLst>
          </p:cNvPr>
          <p:cNvSpPr txBox="1"/>
          <p:nvPr/>
        </p:nvSpPr>
        <p:spPr>
          <a:xfrm>
            <a:off x="333060" y="607528"/>
            <a:ext cx="6483624" cy="2714589"/>
          </a:xfrm>
          <a:prstGeom prst="rect">
            <a:avLst/>
          </a:prstGeom>
          <a:noFill/>
        </p:spPr>
        <p:txBody>
          <a:bodyPr wrap="square" rtlCol="0">
            <a:spAutoFit/>
          </a:bodyPr>
          <a:lstStyle/>
          <a:p>
            <a:pPr marL="242273" indent="-242273" defTabSz="775208">
              <a:buFont typeface="Arial" panose="020B0604020202020204" pitchFamily="34" charset="0"/>
              <a:buChar char="•"/>
            </a:pPr>
            <a:r>
              <a:rPr lang="en-US" sz="2130" dirty="0">
                <a:solidFill>
                  <a:prstClr val="black"/>
                </a:solidFill>
                <a:latin typeface="Calibri"/>
              </a:rPr>
              <a:t>When molecules absorb light an electron goes from a lower shell to a higher shell. This is where the energy from the light goes.</a:t>
            </a:r>
          </a:p>
          <a:p>
            <a:pPr marL="242273" indent="-242273" defTabSz="775208">
              <a:buFont typeface="Arial" panose="020B0604020202020204" pitchFamily="34" charset="0"/>
              <a:buChar char="•"/>
            </a:pPr>
            <a:r>
              <a:rPr lang="en-US" sz="2130" dirty="0">
                <a:solidFill>
                  <a:prstClr val="black"/>
                </a:solidFill>
                <a:latin typeface="Calibri"/>
              </a:rPr>
              <a:t>In most molecules the electron goes back down to its original shell with the release of heat.</a:t>
            </a:r>
          </a:p>
          <a:p>
            <a:pPr marL="242273" indent="-242273" defTabSz="775208">
              <a:buFont typeface="Arial" panose="020B0604020202020204" pitchFamily="34" charset="0"/>
              <a:buChar char="•"/>
            </a:pPr>
            <a:r>
              <a:rPr lang="en-US" sz="2130" dirty="0">
                <a:solidFill>
                  <a:prstClr val="black"/>
                </a:solidFill>
                <a:latin typeface="Calibri"/>
              </a:rPr>
              <a:t>Fluorescent molecules emit the energy as light of a longer wavelength (different color).</a:t>
            </a:r>
          </a:p>
          <a:p>
            <a:pPr marL="242273" indent="-242273" defTabSz="775208">
              <a:buFont typeface="Arial" panose="020B0604020202020204" pitchFamily="34" charset="0"/>
              <a:buChar char="•"/>
            </a:pPr>
            <a:r>
              <a:rPr lang="en-US" sz="2130" dirty="0">
                <a:solidFill>
                  <a:prstClr val="black"/>
                </a:solidFill>
                <a:latin typeface="Calibri"/>
              </a:rPr>
              <a:t>The color that is emitted depends on the molecule.</a:t>
            </a:r>
          </a:p>
        </p:txBody>
      </p:sp>
      <p:pic>
        <p:nvPicPr>
          <p:cNvPr id="12" name="Picture 11">
            <a:extLst>
              <a:ext uri="{FF2B5EF4-FFF2-40B4-BE49-F238E27FC236}">
                <a16:creationId xmlns:a16="http://schemas.microsoft.com/office/drawing/2014/main" id="{0D0892F0-268E-4BB1-9578-6251032D5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7973" y="944504"/>
            <a:ext cx="3305855" cy="1446311"/>
          </a:xfrm>
          <a:prstGeom prst="rect">
            <a:avLst/>
          </a:prstGeom>
        </p:spPr>
      </p:pic>
      <p:pic>
        <p:nvPicPr>
          <p:cNvPr id="14" name="Picture 13">
            <a:extLst>
              <a:ext uri="{FF2B5EF4-FFF2-40B4-BE49-F238E27FC236}">
                <a16:creationId xmlns:a16="http://schemas.microsoft.com/office/drawing/2014/main" id="{395FDB45-1122-438E-B58D-1B31D61B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084" y="4230782"/>
            <a:ext cx="3031707" cy="1284623"/>
          </a:xfrm>
          <a:prstGeom prst="rect">
            <a:avLst/>
          </a:prstGeom>
        </p:spPr>
      </p:pic>
      <p:sp>
        <p:nvSpPr>
          <p:cNvPr id="15" name="TextBox 14">
            <a:extLst>
              <a:ext uri="{FF2B5EF4-FFF2-40B4-BE49-F238E27FC236}">
                <a16:creationId xmlns:a16="http://schemas.microsoft.com/office/drawing/2014/main" id="{3D4FE694-70FF-4EDF-A69B-8922E10615C9}"/>
              </a:ext>
            </a:extLst>
          </p:cNvPr>
          <p:cNvSpPr txBox="1"/>
          <p:nvPr/>
        </p:nvSpPr>
        <p:spPr>
          <a:xfrm>
            <a:off x="7384742" y="3201283"/>
            <a:ext cx="3732947" cy="977383"/>
          </a:xfrm>
          <a:prstGeom prst="rect">
            <a:avLst/>
          </a:prstGeom>
          <a:noFill/>
        </p:spPr>
        <p:txBody>
          <a:bodyPr wrap="square" rtlCol="0">
            <a:spAutoFit/>
          </a:bodyPr>
          <a:lstStyle/>
          <a:p>
            <a:pPr defTabSz="775208"/>
            <a:r>
              <a:rPr lang="en-US" sz="1917" dirty="0">
                <a:solidFill>
                  <a:prstClr val="black"/>
                </a:solidFill>
                <a:latin typeface="Calibri"/>
              </a:rPr>
              <a:t>Fluorescently tagged antibodies can be used to stain components of cell with fluorophores.</a:t>
            </a:r>
          </a:p>
        </p:txBody>
      </p:sp>
      <p:sp>
        <p:nvSpPr>
          <p:cNvPr id="5" name="Date Placeholder 4">
            <a:extLst>
              <a:ext uri="{FF2B5EF4-FFF2-40B4-BE49-F238E27FC236}">
                <a16:creationId xmlns:a16="http://schemas.microsoft.com/office/drawing/2014/main" id="{45F5D636-BB1E-D06F-7DD6-7243A889601D}"/>
              </a:ext>
            </a:extLst>
          </p:cNvPr>
          <p:cNvSpPr>
            <a:spLocks noGrp="1"/>
          </p:cNvSpPr>
          <p:nvPr>
            <p:ph type="dt" sz="half" idx="10"/>
          </p:nvPr>
        </p:nvSpPr>
        <p:spPr/>
        <p:txBody>
          <a:bodyPr/>
          <a:lstStyle/>
          <a:p>
            <a:fld id="{835BA5B5-6D55-445C-996E-5CC884D463E3}" type="datetime1">
              <a:rPr lang="en-US" smtClean="0"/>
              <a:t>1/25/2025</a:t>
            </a:fld>
            <a:endParaRPr lang="en-US"/>
          </a:p>
        </p:txBody>
      </p:sp>
      <p:sp>
        <p:nvSpPr>
          <p:cNvPr id="11" name="Footer Placeholder 10">
            <a:extLst>
              <a:ext uri="{FF2B5EF4-FFF2-40B4-BE49-F238E27FC236}">
                <a16:creationId xmlns:a16="http://schemas.microsoft.com/office/drawing/2014/main" id="{EF1A3BB6-A7A3-1009-F012-BC4D3B1ED94C}"/>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427648D1-C473-49A7-ABD9-111355D53A1D}"/>
              </a:ext>
            </a:extLst>
          </p:cNvPr>
          <p:cNvSpPr>
            <a:spLocks noGrp="1"/>
          </p:cNvSpPr>
          <p:nvPr>
            <p:ph type="sldNum" sz="quarter" idx="12"/>
          </p:nvPr>
        </p:nvSpPr>
        <p:spPr/>
        <p:txBody>
          <a:bodyPr/>
          <a:lstStyle/>
          <a:p>
            <a:fld id="{DC3BB032-4020-48F4-953B-341806DC4A2B}" type="slidenum">
              <a:rPr lang="en-US" smtClean="0"/>
              <a:t>17</a:t>
            </a:fld>
            <a:endParaRPr lang="en-US"/>
          </a:p>
        </p:txBody>
      </p:sp>
    </p:spTree>
    <p:extLst>
      <p:ext uri="{BB962C8B-B14F-4D97-AF65-F5344CB8AC3E}">
        <p14:creationId xmlns:p14="http://schemas.microsoft.com/office/powerpoint/2010/main" val="397052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4ACBE8-35A7-4A36-B960-FCA060508FE3}"/>
              </a:ext>
            </a:extLst>
          </p:cNvPr>
          <p:cNvSpPr txBox="1"/>
          <p:nvPr/>
        </p:nvSpPr>
        <p:spPr>
          <a:xfrm>
            <a:off x="1699309" y="30587"/>
            <a:ext cx="10464147" cy="445635"/>
          </a:xfrm>
          <a:prstGeom prst="rect">
            <a:avLst/>
          </a:prstGeom>
          <a:noFill/>
        </p:spPr>
        <p:txBody>
          <a:bodyPr wrap="none" rtlCol="0">
            <a:spAutoFit/>
          </a:bodyPr>
          <a:lstStyle/>
          <a:p>
            <a:r>
              <a:rPr lang="en-US" sz="2296" dirty="0">
                <a:latin typeface="Arial" panose="020B0604020202020204" pitchFamily="34" charset="0"/>
              </a:rPr>
              <a:t>DNA Sequencing - Determining the Order of Bases Added by DNA Polymerase</a:t>
            </a:r>
          </a:p>
        </p:txBody>
      </p:sp>
      <p:sp>
        <p:nvSpPr>
          <p:cNvPr id="6" name="TextBox 5">
            <a:extLst>
              <a:ext uri="{FF2B5EF4-FFF2-40B4-BE49-F238E27FC236}">
                <a16:creationId xmlns:a16="http://schemas.microsoft.com/office/drawing/2014/main" id="{F3EF6381-C41B-41A8-AD1F-C8620B77232F}"/>
              </a:ext>
            </a:extLst>
          </p:cNvPr>
          <p:cNvSpPr txBox="1"/>
          <p:nvPr/>
        </p:nvSpPr>
        <p:spPr>
          <a:xfrm>
            <a:off x="228316" y="405286"/>
            <a:ext cx="6654085" cy="1953227"/>
          </a:xfrm>
          <a:prstGeom prst="rect">
            <a:avLst/>
          </a:prstGeom>
          <a:noFill/>
        </p:spPr>
        <p:txBody>
          <a:bodyPr wrap="square" rtlCol="0">
            <a:spAutoFit/>
          </a:bodyPr>
          <a:lstStyle/>
          <a:p>
            <a:pPr>
              <a:spcBef>
                <a:spcPts val="579"/>
              </a:spcBef>
            </a:pPr>
            <a:r>
              <a:rPr lang="en-US" sz="1932" b="1" dirty="0">
                <a:latin typeface="Arial" panose="020B0604020202020204" pitchFamily="34" charset="0"/>
                <a:cs typeface="Arial" panose="020B0604020202020204" pitchFamily="34" charset="0"/>
              </a:rPr>
              <a:t>Key point 2. </a:t>
            </a:r>
            <a:r>
              <a:rPr lang="en-US" sz="1932" dirty="0">
                <a:latin typeface="Arial" panose="020B0604020202020204" pitchFamily="34" charset="0"/>
                <a:cs typeface="Arial" panose="020B0604020202020204" pitchFamily="34" charset="0"/>
              </a:rPr>
              <a:t>Use a mixture of normal bases (dNTPs) and dideoxy bases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for polymerization. Ratio of dNTP to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is (100:1), </a:t>
            </a:r>
            <a:r>
              <a:rPr lang="en-US" sz="1932" b="1" i="1" dirty="0">
                <a:latin typeface="Arial" panose="020B0604020202020204" pitchFamily="34" charset="0"/>
                <a:cs typeface="Arial" panose="020B0604020202020204" pitchFamily="34" charset="0"/>
              </a:rPr>
              <a:t>most of the time elongation occurs.</a:t>
            </a:r>
          </a:p>
          <a:p>
            <a:pPr marL="108260" indent="-64042">
              <a:spcBef>
                <a:spcPts val="579"/>
              </a:spcBef>
              <a:buFont typeface="Arial" panose="020B0604020202020204" pitchFamily="34" charset="0"/>
              <a:buChar char="•"/>
            </a:pP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can be added to the DNA since they have a 5’-triphosphate but </a:t>
            </a:r>
            <a:r>
              <a:rPr lang="en-US" sz="1932" b="1" i="1" dirty="0">
                <a:latin typeface="Arial" panose="020B0604020202020204" pitchFamily="34" charset="0"/>
                <a:cs typeface="Arial" panose="020B0604020202020204" pitchFamily="34" charset="0"/>
              </a:rPr>
              <a:t>terminate</a:t>
            </a:r>
            <a:r>
              <a:rPr lang="en-US" sz="1932" dirty="0">
                <a:latin typeface="Arial" panose="020B0604020202020204" pitchFamily="34" charset="0"/>
                <a:cs typeface="Arial" panose="020B0604020202020204" pitchFamily="34" charset="0"/>
              </a:rPr>
              <a:t> the chain due to the lack of a 3’-OH. ~ 1 in 100 chains terminate at each base addition</a:t>
            </a:r>
          </a:p>
        </p:txBody>
      </p:sp>
      <p:grpSp>
        <p:nvGrpSpPr>
          <p:cNvPr id="24" name="Group 23">
            <a:extLst>
              <a:ext uri="{FF2B5EF4-FFF2-40B4-BE49-F238E27FC236}">
                <a16:creationId xmlns:a16="http://schemas.microsoft.com/office/drawing/2014/main" id="{7ADC464A-27DC-8316-D389-20BBF5147A82}"/>
              </a:ext>
            </a:extLst>
          </p:cNvPr>
          <p:cNvGrpSpPr/>
          <p:nvPr/>
        </p:nvGrpSpPr>
        <p:grpSpPr>
          <a:xfrm>
            <a:off x="8301833" y="1958091"/>
            <a:ext cx="4454013" cy="5171199"/>
            <a:chOff x="6154686" y="1959304"/>
            <a:chExt cx="4612119" cy="5354764"/>
          </a:xfrm>
        </p:grpSpPr>
        <p:pic>
          <p:nvPicPr>
            <p:cNvPr id="2" name="Picture 1">
              <a:extLst>
                <a:ext uri="{FF2B5EF4-FFF2-40B4-BE49-F238E27FC236}">
                  <a16:creationId xmlns:a16="http://schemas.microsoft.com/office/drawing/2014/main" id="{F723DCD6-38A7-4CC0-B371-17111AB744FD}"/>
                </a:ext>
              </a:extLst>
            </p:cNvPr>
            <p:cNvPicPr>
              <a:picLocks noChangeAspect="1"/>
            </p:cNvPicPr>
            <p:nvPr/>
          </p:nvPicPr>
          <p:blipFill rotWithShape="1">
            <a:blip r:embed="rId3"/>
            <a:srcRect b="7758"/>
            <a:stretch/>
          </p:blipFill>
          <p:spPr>
            <a:xfrm>
              <a:off x="6464554" y="1959304"/>
              <a:ext cx="4302251" cy="5354764"/>
            </a:xfrm>
            <a:prstGeom prst="rect">
              <a:avLst/>
            </a:prstGeom>
          </p:spPr>
        </p:pic>
        <p:sp>
          <p:nvSpPr>
            <p:cNvPr id="3" name="Rectangle: Rounded Corners 2">
              <a:extLst>
                <a:ext uri="{FF2B5EF4-FFF2-40B4-BE49-F238E27FC236}">
                  <a16:creationId xmlns:a16="http://schemas.microsoft.com/office/drawing/2014/main" id="{741A5DD3-A1E3-48A1-8516-C0674CA46137}"/>
                </a:ext>
              </a:extLst>
            </p:cNvPr>
            <p:cNvSpPr/>
            <p:nvPr/>
          </p:nvSpPr>
          <p:spPr>
            <a:xfrm>
              <a:off x="6351606" y="2818228"/>
              <a:ext cx="584532" cy="326427"/>
            </a:xfrm>
            <a:prstGeom prst="roundRect">
              <a:avLst/>
            </a:prstGeom>
            <a:solidFill>
              <a:srgbClr val="0D08EA"/>
            </a:solid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7" name="Rectangle: Rounded Corners 6">
              <a:extLst>
                <a:ext uri="{FF2B5EF4-FFF2-40B4-BE49-F238E27FC236}">
                  <a16:creationId xmlns:a16="http://schemas.microsoft.com/office/drawing/2014/main" id="{9D874EF1-A046-4891-A020-2A6888187587}"/>
                </a:ext>
              </a:extLst>
            </p:cNvPr>
            <p:cNvSpPr/>
            <p:nvPr/>
          </p:nvSpPr>
          <p:spPr>
            <a:xfrm>
              <a:off x="6357150" y="3919257"/>
              <a:ext cx="584532" cy="32642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8" name="Rectangle: Rounded Corners 7">
              <a:extLst>
                <a:ext uri="{FF2B5EF4-FFF2-40B4-BE49-F238E27FC236}">
                  <a16:creationId xmlns:a16="http://schemas.microsoft.com/office/drawing/2014/main" id="{0E96F8A9-C5DC-4E30-813F-4A58E04A2D69}"/>
                </a:ext>
              </a:extLst>
            </p:cNvPr>
            <p:cNvSpPr/>
            <p:nvPr/>
          </p:nvSpPr>
          <p:spPr>
            <a:xfrm>
              <a:off x="6375759" y="5143781"/>
              <a:ext cx="584532" cy="326427"/>
            </a:xfrm>
            <a:prstGeom prst="roundRect">
              <a:avLst/>
            </a:prstGeom>
            <a:solidFill>
              <a:srgbClr val="04CC0E"/>
            </a:solid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9" name="Rectangle: Rounded Corners 8">
              <a:extLst>
                <a:ext uri="{FF2B5EF4-FFF2-40B4-BE49-F238E27FC236}">
                  <a16:creationId xmlns:a16="http://schemas.microsoft.com/office/drawing/2014/main" id="{04864E48-6D9D-4811-B8C2-85A26B7FBB4D}"/>
                </a:ext>
              </a:extLst>
            </p:cNvPr>
            <p:cNvSpPr/>
            <p:nvPr/>
          </p:nvSpPr>
          <p:spPr>
            <a:xfrm>
              <a:off x="6351606" y="6213865"/>
              <a:ext cx="584532" cy="32642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20" name="Rectangle 19">
              <a:extLst>
                <a:ext uri="{FF2B5EF4-FFF2-40B4-BE49-F238E27FC236}">
                  <a16:creationId xmlns:a16="http://schemas.microsoft.com/office/drawing/2014/main" id="{E94B5DDF-BBBA-4714-881C-2A7991AD2119}"/>
                </a:ext>
              </a:extLst>
            </p:cNvPr>
            <p:cNvSpPr/>
            <p:nvPr/>
          </p:nvSpPr>
          <p:spPr>
            <a:xfrm>
              <a:off x="6154686" y="5844084"/>
              <a:ext cx="1059352" cy="373014"/>
            </a:xfrm>
            <a:prstGeom prst="rect">
              <a:avLst/>
            </a:prstGeom>
          </p:spPr>
          <p:txBody>
            <a:bodyPr wrap="none">
              <a:spAutoFit/>
            </a:bodyPr>
            <a:lstStyle/>
            <a:p>
              <a:r>
                <a:rPr lang="en-US" sz="1741" b="1" dirty="0" err="1">
                  <a:latin typeface="Arial" panose="020B0604020202020204" pitchFamily="34" charset="0"/>
                </a:rPr>
                <a:t>ddGTP</a:t>
              </a:r>
              <a:r>
                <a:rPr lang="en-US" sz="1741" b="1" baseline="30000" dirty="0" err="1">
                  <a:latin typeface="Arial" panose="020B0604020202020204" pitchFamily="34" charset="0"/>
                </a:rPr>
                <a:t>H</a:t>
              </a:r>
              <a:endParaRPr lang="en-US" sz="1741" b="1" baseline="30000" dirty="0">
                <a:latin typeface="Arial" panose="020B0604020202020204" pitchFamily="34" charset="0"/>
              </a:endParaRPr>
            </a:p>
          </p:txBody>
        </p:sp>
        <p:sp>
          <p:nvSpPr>
            <p:cNvPr id="21" name="Rectangle 20">
              <a:extLst>
                <a:ext uri="{FF2B5EF4-FFF2-40B4-BE49-F238E27FC236}">
                  <a16:creationId xmlns:a16="http://schemas.microsoft.com/office/drawing/2014/main" id="{E6A2864B-53B4-4A3F-A923-19A66533AFE1}"/>
                </a:ext>
              </a:extLst>
            </p:cNvPr>
            <p:cNvSpPr/>
            <p:nvPr/>
          </p:nvSpPr>
          <p:spPr>
            <a:xfrm>
              <a:off x="6251324" y="3529254"/>
              <a:ext cx="1021173" cy="373014"/>
            </a:xfrm>
            <a:prstGeom prst="rect">
              <a:avLst/>
            </a:prstGeom>
            <a:solidFill>
              <a:schemeClr val="bg1"/>
            </a:solidFill>
          </p:spPr>
          <p:txBody>
            <a:bodyPr wrap="none">
              <a:spAutoFit/>
            </a:bodyPr>
            <a:lstStyle/>
            <a:p>
              <a:r>
                <a:rPr lang="en-US" sz="1741" b="1" dirty="0" err="1">
                  <a:solidFill>
                    <a:srgbClr val="FF0000"/>
                  </a:solidFill>
                  <a:latin typeface="Arial" panose="020B0604020202020204" pitchFamily="34" charset="0"/>
                </a:rPr>
                <a:t>ddTTP</a:t>
              </a:r>
              <a:r>
                <a:rPr lang="en-US" sz="1741" b="1" baseline="30000" dirty="0" err="1">
                  <a:solidFill>
                    <a:srgbClr val="FF0000"/>
                  </a:solidFill>
                  <a:latin typeface="Arial" panose="020B0604020202020204" pitchFamily="34" charset="0"/>
                </a:rPr>
                <a:t>H</a:t>
              </a:r>
              <a:endParaRPr lang="en-US" sz="1741" dirty="0">
                <a:solidFill>
                  <a:srgbClr val="FF0000"/>
                </a:solidFill>
                <a:latin typeface="Arial" panose="020B0604020202020204" pitchFamily="34" charset="0"/>
              </a:endParaRPr>
            </a:p>
          </p:txBody>
        </p:sp>
        <p:sp>
          <p:nvSpPr>
            <p:cNvPr id="22" name="Rectangle 21">
              <a:extLst>
                <a:ext uri="{FF2B5EF4-FFF2-40B4-BE49-F238E27FC236}">
                  <a16:creationId xmlns:a16="http://schemas.microsoft.com/office/drawing/2014/main" id="{EF6C67F7-F2A7-4BA1-8664-09667E57F35A}"/>
                </a:ext>
              </a:extLst>
            </p:cNvPr>
            <p:cNvSpPr/>
            <p:nvPr/>
          </p:nvSpPr>
          <p:spPr>
            <a:xfrm>
              <a:off x="6227205" y="4798229"/>
              <a:ext cx="1030602" cy="373014"/>
            </a:xfrm>
            <a:prstGeom prst="rect">
              <a:avLst/>
            </a:prstGeom>
          </p:spPr>
          <p:txBody>
            <a:bodyPr wrap="none">
              <a:spAutoFit/>
            </a:bodyPr>
            <a:lstStyle/>
            <a:p>
              <a:r>
                <a:rPr lang="en-US" sz="1741" b="1" dirty="0" err="1">
                  <a:solidFill>
                    <a:srgbClr val="00B050"/>
                  </a:solidFill>
                  <a:latin typeface="Arial" panose="020B0604020202020204" pitchFamily="34" charset="0"/>
                </a:rPr>
                <a:t>ddATP</a:t>
              </a:r>
              <a:r>
                <a:rPr lang="en-US" sz="1741" b="1" baseline="30000" dirty="0" err="1">
                  <a:solidFill>
                    <a:srgbClr val="00B050"/>
                  </a:solidFill>
                  <a:latin typeface="Arial" panose="020B0604020202020204" pitchFamily="34" charset="0"/>
                </a:rPr>
                <a:t>H</a:t>
              </a:r>
              <a:endParaRPr lang="en-US" sz="1741" b="1" baseline="30000" dirty="0">
                <a:solidFill>
                  <a:srgbClr val="00B050"/>
                </a:solidFill>
                <a:latin typeface="Arial" panose="020B0604020202020204" pitchFamily="34" charset="0"/>
              </a:endParaRPr>
            </a:p>
          </p:txBody>
        </p:sp>
        <p:sp>
          <p:nvSpPr>
            <p:cNvPr id="23" name="Rectangle 22">
              <a:extLst>
                <a:ext uri="{FF2B5EF4-FFF2-40B4-BE49-F238E27FC236}">
                  <a16:creationId xmlns:a16="http://schemas.microsoft.com/office/drawing/2014/main" id="{74C2700B-F6B5-4249-A2D0-2FF27E63AC2F}"/>
                </a:ext>
              </a:extLst>
            </p:cNvPr>
            <p:cNvSpPr/>
            <p:nvPr/>
          </p:nvSpPr>
          <p:spPr>
            <a:xfrm>
              <a:off x="6225675" y="2455630"/>
              <a:ext cx="1047732" cy="373014"/>
            </a:xfrm>
            <a:prstGeom prst="rect">
              <a:avLst/>
            </a:prstGeom>
          </p:spPr>
          <p:txBody>
            <a:bodyPr wrap="none">
              <a:spAutoFit/>
            </a:bodyPr>
            <a:lstStyle/>
            <a:p>
              <a:r>
                <a:rPr lang="en-US" sz="1741" b="1" dirty="0" err="1">
                  <a:solidFill>
                    <a:srgbClr val="00B0F0"/>
                  </a:solidFill>
                  <a:latin typeface="Arial" panose="020B0604020202020204" pitchFamily="34" charset="0"/>
                </a:rPr>
                <a:t>ddCTP</a:t>
              </a:r>
              <a:r>
                <a:rPr lang="en-US" sz="1741" b="1" baseline="30000" dirty="0" err="1">
                  <a:solidFill>
                    <a:srgbClr val="00B0F0"/>
                  </a:solidFill>
                  <a:latin typeface="Arial" panose="020B0604020202020204" pitchFamily="34" charset="0"/>
                </a:rPr>
                <a:t>H</a:t>
              </a:r>
              <a:endParaRPr lang="en-US" sz="1741" dirty="0">
                <a:solidFill>
                  <a:srgbClr val="00B0F0"/>
                </a:solidFill>
                <a:latin typeface="Arial" panose="020B0604020202020204" pitchFamily="34" charset="0"/>
              </a:endParaRPr>
            </a:p>
          </p:txBody>
        </p:sp>
        <p:sp>
          <p:nvSpPr>
            <p:cNvPr id="26" name="Rectangle: Rounded Corners 25">
              <a:extLst>
                <a:ext uri="{FF2B5EF4-FFF2-40B4-BE49-F238E27FC236}">
                  <a16:creationId xmlns:a16="http://schemas.microsoft.com/office/drawing/2014/main" id="{DDE4581D-3E11-414C-A6A3-E6356052C698}"/>
                </a:ext>
              </a:extLst>
            </p:cNvPr>
            <p:cNvSpPr/>
            <p:nvPr/>
          </p:nvSpPr>
          <p:spPr>
            <a:xfrm>
              <a:off x="8667519" y="4592053"/>
              <a:ext cx="1496185" cy="871724"/>
            </a:xfrm>
            <a:prstGeom prst="roundRect">
              <a:avLst/>
            </a:prstGeom>
            <a:noFill/>
            <a:ln>
              <a:solidFill>
                <a:srgbClr val="04C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29" name="Rectangle: Rounded Corners 28">
              <a:extLst>
                <a:ext uri="{FF2B5EF4-FFF2-40B4-BE49-F238E27FC236}">
                  <a16:creationId xmlns:a16="http://schemas.microsoft.com/office/drawing/2014/main" id="{A3DCCB4F-296C-43A4-A8B0-8187FE3D0823}"/>
                </a:ext>
              </a:extLst>
            </p:cNvPr>
            <p:cNvSpPr/>
            <p:nvPr/>
          </p:nvSpPr>
          <p:spPr>
            <a:xfrm>
              <a:off x="8572751" y="2144680"/>
              <a:ext cx="1590953" cy="871724"/>
            </a:xfrm>
            <a:prstGeom prst="roundRect">
              <a:avLst/>
            </a:prstGeom>
            <a:noFill/>
            <a:ln>
              <a:solidFill>
                <a:srgbClr val="0D08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0" name="Rectangle: Rounded Corners 29">
              <a:extLst>
                <a:ext uri="{FF2B5EF4-FFF2-40B4-BE49-F238E27FC236}">
                  <a16:creationId xmlns:a16="http://schemas.microsoft.com/office/drawing/2014/main" id="{39647322-7344-419D-9655-8FD79313DA08}"/>
                </a:ext>
              </a:extLst>
            </p:cNvPr>
            <p:cNvSpPr/>
            <p:nvPr/>
          </p:nvSpPr>
          <p:spPr>
            <a:xfrm>
              <a:off x="8485366" y="5953060"/>
              <a:ext cx="1894503" cy="100397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sp>
          <p:nvSpPr>
            <p:cNvPr id="31" name="Rectangle: Rounded Corners 30">
              <a:extLst>
                <a:ext uri="{FF2B5EF4-FFF2-40B4-BE49-F238E27FC236}">
                  <a16:creationId xmlns:a16="http://schemas.microsoft.com/office/drawing/2014/main" id="{82936D53-97AB-4363-8CA2-A4F0E88420E6}"/>
                </a:ext>
              </a:extLst>
            </p:cNvPr>
            <p:cNvSpPr/>
            <p:nvPr/>
          </p:nvSpPr>
          <p:spPr>
            <a:xfrm>
              <a:off x="8602597" y="3295838"/>
              <a:ext cx="1720798" cy="8717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34" name="TextBox 33">
            <a:extLst>
              <a:ext uri="{FF2B5EF4-FFF2-40B4-BE49-F238E27FC236}">
                <a16:creationId xmlns:a16="http://schemas.microsoft.com/office/drawing/2014/main" id="{CB37D48B-7BD2-4503-A5C2-92807777B061}"/>
              </a:ext>
            </a:extLst>
          </p:cNvPr>
          <p:cNvSpPr txBox="1"/>
          <p:nvPr/>
        </p:nvSpPr>
        <p:spPr>
          <a:xfrm>
            <a:off x="7635081" y="483629"/>
            <a:ext cx="5349082" cy="1358577"/>
          </a:xfrm>
          <a:prstGeom prst="rect">
            <a:avLst/>
          </a:prstGeom>
          <a:noFill/>
        </p:spPr>
        <p:txBody>
          <a:bodyPr wrap="square">
            <a:spAutoFit/>
          </a:bodyPr>
          <a:lstStyle/>
          <a:p>
            <a:pPr marL="44220"/>
            <a:r>
              <a:rPr lang="en-US" sz="1932" b="1" dirty="0">
                <a:latin typeface="Arial" panose="020B0604020202020204" pitchFamily="34" charset="0"/>
                <a:cs typeface="Arial" panose="020B0604020202020204" pitchFamily="34" charset="0"/>
              </a:rPr>
              <a:t>Key  point 3.</a:t>
            </a:r>
            <a:r>
              <a:rPr lang="en-US" sz="1932" dirty="0">
                <a:latin typeface="Arial" panose="020B0604020202020204" pitchFamily="34" charset="0"/>
                <a:cs typeface="Arial" panose="020B0604020202020204" pitchFamily="34" charset="0"/>
              </a:rPr>
              <a:t> The </a:t>
            </a:r>
            <a:r>
              <a:rPr lang="en-US" sz="1932" dirty="0" err="1">
                <a:latin typeface="Arial" panose="020B0604020202020204" pitchFamily="34" charset="0"/>
                <a:cs typeface="Arial" panose="020B0604020202020204" pitchFamily="34" charset="0"/>
              </a:rPr>
              <a:t>ddNTPs</a:t>
            </a:r>
            <a:r>
              <a:rPr lang="en-US" sz="1932" dirty="0">
                <a:latin typeface="Arial" panose="020B0604020202020204" pitchFamily="34" charset="0"/>
                <a:cs typeface="Arial" panose="020B0604020202020204" pitchFamily="34" charset="0"/>
              </a:rPr>
              <a:t> are color coded by different fluorescent emission wavelengths.</a:t>
            </a:r>
          </a:p>
          <a:p>
            <a:pPr marL="44220">
              <a:spcBef>
                <a:spcPts val="600"/>
              </a:spcBef>
            </a:pPr>
            <a:r>
              <a:rPr lang="en-US" sz="1932" i="1" dirty="0">
                <a:latin typeface="Arial" panose="020B0604020202020204" pitchFamily="34" charset="0"/>
                <a:cs typeface="Arial" panose="020B0604020202020204" pitchFamily="34" charset="0"/>
              </a:rPr>
              <a:t>The </a:t>
            </a:r>
            <a:r>
              <a:rPr lang="en-US" sz="1932" i="1" dirty="0" err="1">
                <a:latin typeface="Arial" panose="020B0604020202020204" pitchFamily="34" charset="0"/>
                <a:cs typeface="Arial" panose="020B0604020202020204" pitchFamily="34" charset="0"/>
              </a:rPr>
              <a:t>ddNTP</a:t>
            </a:r>
            <a:r>
              <a:rPr lang="en-US" sz="1932" i="1" dirty="0">
                <a:latin typeface="Arial" panose="020B0604020202020204" pitchFamily="34" charset="0"/>
                <a:cs typeface="Arial" panose="020B0604020202020204" pitchFamily="34" charset="0"/>
              </a:rPr>
              <a:t> that terminated the chain is known from its fluorescent color. </a:t>
            </a:r>
          </a:p>
        </p:txBody>
      </p:sp>
      <p:pic>
        <p:nvPicPr>
          <p:cNvPr id="17" name="Picture 16" descr="Diagram&#10;&#10;Description automatically generated">
            <a:extLst>
              <a:ext uri="{FF2B5EF4-FFF2-40B4-BE49-F238E27FC236}">
                <a16:creationId xmlns:a16="http://schemas.microsoft.com/office/drawing/2014/main" id="{EAACC9B8-A026-103A-C95C-B8D223758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40" y="2529642"/>
            <a:ext cx="2691025" cy="3110594"/>
          </a:xfrm>
          <a:prstGeom prst="rect">
            <a:avLst/>
          </a:prstGeom>
        </p:spPr>
      </p:pic>
      <p:graphicFrame>
        <p:nvGraphicFramePr>
          <p:cNvPr id="19" name="Object 18">
            <a:extLst>
              <a:ext uri="{FF2B5EF4-FFF2-40B4-BE49-F238E27FC236}">
                <a16:creationId xmlns:a16="http://schemas.microsoft.com/office/drawing/2014/main" id="{D477E86B-542B-8542-0E00-34EE6F7BDFCC}"/>
              </a:ext>
            </a:extLst>
          </p:cNvPr>
          <p:cNvGraphicFramePr>
            <a:graphicFrameLocks noChangeAspect="1"/>
          </p:cNvGraphicFramePr>
          <p:nvPr/>
        </p:nvGraphicFramePr>
        <p:xfrm>
          <a:off x="3004198" y="4514890"/>
          <a:ext cx="4017345" cy="2250691"/>
        </p:xfrm>
        <a:graphic>
          <a:graphicData uri="http://schemas.openxmlformats.org/presentationml/2006/ole">
            <mc:AlternateContent xmlns:mc="http://schemas.openxmlformats.org/markup-compatibility/2006">
              <mc:Choice xmlns:v="urn:schemas-microsoft-com:vml" Requires="v">
                <p:oleObj name="MDLDrawObject Class" r:id="rId5" imgW="8219539" imgH="4514456" progId="MDLDrawOLE.MDLDrawObject.1">
                  <p:embed/>
                </p:oleObj>
              </mc:Choice>
              <mc:Fallback>
                <p:oleObj name="MDLDrawObject Class" r:id="rId5" imgW="8219539" imgH="45144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6"/>
                      <a:srcRect/>
                      <a:stretch>
                        <a:fillRect/>
                      </a:stretch>
                    </p:blipFill>
                    <p:spPr bwMode="auto">
                      <a:xfrm>
                        <a:off x="3004198" y="4514890"/>
                        <a:ext cx="4017345" cy="2250691"/>
                      </a:xfrm>
                      <a:prstGeom prst="rect">
                        <a:avLst/>
                      </a:prstGeom>
                      <a:noFill/>
                    </p:spPr>
                  </p:pic>
                </p:oleObj>
              </mc:Fallback>
            </mc:AlternateContent>
          </a:graphicData>
        </a:graphic>
      </p:graphicFrame>
      <p:graphicFrame>
        <p:nvGraphicFramePr>
          <p:cNvPr id="25" name="Object 24">
            <a:extLst>
              <a:ext uri="{FF2B5EF4-FFF2-40B4-BE49-F238E27FC236}">
                <a16:creationId xmlns:a16="http://schemas.microsoft.com/office/drawing/2014/main" id="{AF5385FB-A467-DF4D-BE3A-DC57FD4102D7}"/>
              </a:ext>
            </a:extLst>
          </p:cNvPr>
          <p:cNvGraphicFramePr>
            <a:graphicFrameLocks noChangeAspect="1"/>
          </p:cNvGraphicFramePr>
          <p:nvPr/>
        </p:nvGraphicFramePr>
        <p:xfrm>
          <a:off x="3983921" y="2505163"/>
          <a:ext cx="2086986" cy="2038526"/>
        </p:xfrm>
        <a:graphic>
          <a:graphicData uri="http://schemas.openxmlformats.org/presentationml/2006/ole">
            <mc:AlternateContent xmlns:mc="http://schemas.openxmlformats.org/markup-compatibility/2006">
              <mc:Choice xmlns:v="urn:schemas-microsoft-com:vml" Requires="v">
                <p:oleObj name="MDLDrawObject Class" r:id="rId7" imgW="4305078" imgH="4124259" progId="MDLDrawOLE.MDLDrawObject.1">
                  <p:embed/>
                </p:oleObj>
              </mc:Choice>
              <mc:Fallback>
                <p:oleObj name="MDLDrawObject Class" r:id="rId7" imgW="4305078" imgH="4124259" progId="MDLDrawOLE.MDLDrawObject.1">
                  <p:embed/>
                  <p:pic>
                    <p:nvPicPr>
                      <p:cNvPr id="25" name="Object 24">
                        <a:extLst>
                          <a:ext uri="{FF2B5EF4-FFF2-40B4-BE49-F238E27FC236}">
                            <a16:creationId xmlns:a16="http://schemas.microsoft.com/office/drawing/2014/main" id="{AF5385FB-A467-DF4D-BE3A-DC57FD4102D7}"/>
                          </a:ext>
                        </a:extLst>
                      </p:cNvPr>
                      <p:cNvPicPr>
                        <a:picLocks noChangeAspect="1" noChangeArrowheads="1"/>
                      </p:cNvPicPr>
                      <p:nvPr/>
                    </p:nvPicPr>
                    <p:blipFill>
                      <a:blip r:embed="rId8"/>
                      <a:srcRect/>
                      <a:stretch>
                        <a:fillRect/>
                      </a:stretch>
                    </p:blipFill>
                    <p:spPr bwMode="auto">
                      <a:xfrm>
                        <a:off x="3983921" y="2505163"/>
                        <a:ext cx="2086986" cy="2038526"/>
                      </a:xfrm>
                      <a:prstGeom prst="rect">
                        <a:avLst/>
                      </a:prstGeom>
                      <a:noFill/>
                    </p:spPr>
                  </p:pic>
                </p:oleObj>
              </mc:Fallback>
            </mc:AlternateContent>
          </a:graphicData>
        </a:graphic>
      </p:graphicFrame>
      <p:sp>
        <p:nvSpPr>
          <p:cNvPr id="35" name="TextBox 34">
            <a:extLst>
              <a:ext uri="{FF2B5EF4-FFF2-40B4-BE49-F238E27FC236}">
                <a16:creationId xmlns:a16="http://schemas.microsoft.com/office/drawing/2014/main" id="{93590181-B839-A94D-A001-EDF43947F021}"/>
              </a:ext>
            </a:extLst>
          </p:cNvPr>
          <p:cNvSpPr txBox="1"/>
          <p:nvPr/>
        </p:nvSpPr>
        <p:spPr>
          <a:xfrm>
            <a:off x="3171674" y="3458988"/>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err="1">
                <a:latin typeface="Arial" panose="020B0604020202020204" pitchFamily="34" charset="0"/>
                <a:cs typeface="Arial" panose="020B0604020202020204" pitchFamily="34" charset="0"/>
              </a:rPr>
              <a:t>ddTTP</a:t>
            </a:r>
            <a:r>
              <a:rPr lang="en-US" sz="1545" dirty="0">
                <a:latin typeface="Arial" panose="020B0604020202020204" pitchFamily="34" charset="0"/>
                <a:cs typeface="Arial" panose="020B0604020202020204" pitchFamily="34" charset="0"/>
              </a:rPr>
              <a:t> incorporated</a:t>
            </a:r>
          </a:p>
        </p:txBody>
      </p:sp>
      <p:sp>
        <p:nvSpPr>
          <p:cNvPr id="36" name="TextBox 35">
            <a:extLst>
              <a:ext uri="{FF2B5EF4-FFF2-40B4-BE49-F238E27FC236}">
                <a16:creationId xmlns:a16="http://schemas.microsoft.com/office/drawing/2014/main" id="{535882D3-7596-ACAA-DB15-A6396786BECE}"/>
              </a:ext>
            </a:extLst>
          </p:cNvPr>
          <p:cNvSpPr txBox="1"/>
          <p:nvPr/>
        </p:nvSpPr>
        <p:spPr>
          <a:xfrm>
            <a:off x="2296875" y="5782409"/>
            <a:ext cx="1305569" cy="805605"/>
          </a:xfrm>
          <a:prstGeom prst="rect">
            <a:avLst/>
          </a:prstGeom>
          <a:noFill/>
        </p:spPr>
        <p:txBody>
          <a:bodyPr wrap="square" rtlCol="0">
            <a:spAutoFit/>
          </a:bodyPr>
          <a:lstStyle/>
          <a:p>
            <a:pPr algn="l"/>
            <a:r>
              <a:rPr lang="en-US" sz="1545" dirty="0">
                <a:latin typeface="Arial" panose="020B0604020202020204" pitchFamily="34" charset="0"/>
                <a:cs typeface="Arial" panose="020B0604020202020204" pitchFamily="34" charset="0"/>
              </a:rPr>
              <a:t>After</a:t>
            </a:r>
          </a:p>
          <a:p>
            <a:pPr algn="l"/>
            <a:r>
              <a:rPr lang="en-US" sz="1545" b="1" dirty="0">
                <a:latin typeface="Arial" panose="020B0604020202020204" pitchFamily="34" charset="0"/>
                <a:cs typeface="Arial" panose="020B0604020202020204" pitchFamily="34" charset="0"/>
              </a:rPr>
              <a:t>dTTP</a:t>
            </a:r>
            <a:r>
              <a:rPr lang="en-US" sz="1545" dirty="0">
                <a:latin typeface="Arial" panose="020B0604020202020204" pitchFamily="34" charset="0"/>
                <a:cs typeface="Arial" panose="020B0604020202020204" pitchFamily="34" charset="0"/>
              </a:rPr>
              <a:t> incorporated</a:t>
            </a:r>
          </a:p>
        </p:txBody>
      </p:sp>
      <p:sp>
        <p:nvSpPr>
          <p:cNvPr id="5" name="Date Placeholder 4">
            <a:extLst>
              <a:ext uri="{FF2B5EF4-FFF2-40B4-BE49-F238E27FC236}">
                <a16:creationId xmlns:a16="http://schemas.microsoft.com/office/drawing/2014/main" id="{3349E4EF-F778-DB72-937C-C0F85B909159}"/>
              </a:ext>
            </a:extLst>
          </p:cNvPr>
          <p:cNvSpPr>
            <a:spLocks noGrp="1"/>
          </p:cNvSpPr>
          <p:nvPr>
            <p:ph type="dt" sz="half" idx="10"/>
          </p:nvPr>
        </p:nvSpPr>
        <p:spPr/>
        <p:txBody>
          <a:bodyPr/>
          <a:lstStyle/>
          <a:p>
            <a:fld id="{C55C11D1-A0A5-41FE-BFA4-8B778FDD51E1}" type="datetime1">
              <a:rPr lang="en-US" smtClean="0"/>
              <a:t>1/25/2025</a:t>
            </a:fld>
            <a:endParaRPr lang="en-US"/>
          </a:p>
        </p:txBody>
      </p:sp>
      <p:sp>
        <p:nvSpPr>
          <p:cNvPr id="10" name="Footer Placeholder 9">
            <a:extLst>
              <a:ext uri="{FF2B5EF4-FFF2-40B4-BE49-F238E27FC236}">
                <a16:creationId xmlns:a16="http://schemas.microsoft.com/office/drawing/2014/main" id="{2D9ED8A1-8B8B-53DD-121F-F98E60FC4D82}"/>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3A24DF5B-4583-D052-DAE4-4DCD3BAE5C8F}"/>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48765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AA7F8D-1AC6-4E17-B60A-71FC297901E6}"/>
              </a:ext>
            </a:extLst>
          </p:cNvPr>
          <p:cNvSpPr txBox="1"/>
          <p:nvPr/>
        </p:nvSpPr>
        <p:spPr>
          <a:xfrm>
            <a:off x="2891519" y="79557"/>
            <a:ext cx="9039847" cy="506164"/>
          </a:xfrm>
          <a:prstGeom prst="rect">
            <a:avLst/>
          </a:prstGeom>
          <a:noFill/>
        </p:spPr>
        <p:txBody>
          <a:bodyPr wrap="none" rtlCol="0">
            <a:spAutoFit/>
          </a:bodyPr>
          <a:lstStyle/>
          <a:p>
            <a:r>
              <a:rPr lang="en-US" sz="2689" dirty="0">
                <a:latin typeface="Arial" panose="020B0604020202020204" pitchFamily="34" charset="0"/>
              </a:rPr>
              <a:t>DNA Sequencing – Generation of Fluorescent Fragments </a:t>
            </a:r>
          </a:p>
        </p:txBody>
      </p:sp>
      <mc:AlternateContent xmlns:mc="http://schemas.openxmlformats.org/markup-compatibility/2006" xmlns:p14="http://schemas.microsoft.com/office/powerpoint/2010/main">
        <mc:Choice Requires="p14">
          <p:contentPart p14:bwMode="auto" r:id="rId3">
            <p14:nvContentPartPr>
              <p14:cNvPr id="69" name="Ink 68">
                <a:extLst>
                  <a:ext uri="{FF2B5EF4-FFF2-40B4-BE49-F238E27FC236}">
                    <a16:creationId xmlns:a16="http://schemas.microsoft.com/office/drawing/2014/main" id="{2CAF46B5-D82C-4A23-B66B-AC1F3D3FB56D}"/>
                  </a:ext>
                </a:extLst>
              </p14:cNvPr>
              <p14:cNvContentPartPr/>
              <p14:nvPr/>
            </p14:nvContentPartPr>
            <p14:xfrm>
              <a:off x="4358475" y="6994982"/>
              <a:ext cx="2076" cy="7261"/>
            </p14:xfrm>
          </p:contentPart>
        </mc:Choice>
        <mc:Fallback xmlns="">
          <p:pic>
            <p:nvPicPr>
              <p:cNvPr id="69" name="Ink 68">
                <a:extLst>
                  <a:ext uri="{FF2B5EF4-FFF2-40B4-BE49-F238E27FC236}">
                    <a16:creationId xmlns:a16="http://schemas.microsoft.com/office/drawing/2014/main" id="{2CAF46B5-D82C-4A23-B66B-AC1F3D3FB56D}"/>
                  </a:ext>
                </a:extLst>
              </p:cNvPr>
              <p:cNvPicPr/>
              <p:nvPr/>
            </p:nvPicPr>
            <p:blipFill>
              <a:blip r:embed="rId4"/>
              <a:stretch>
                <a:fillRect/>
              </a:stretch>
            </p:blipFill>
            <p:spPr>
              <a:xfrm>
                <a:off x="4349825" y="6985906"/>
                <a:ext cx="19030" cy="25050"/>
              </a:xfrm>
              <a:prstGeom prst="rect">
                <a:avLst/>
              </a:prstGeom>
            </p:spPr>
          </p:pic>
        </mc:Fallback>
      </mc:AlternateContent>
      <p:sp>
        <p:nvSpPr>
          <p:cNvPr id="50" name="TextBox 49">
            <a:extLst>
              <a:ext uri="{FF2B5EF4-FFF2-40B4-BE49-F238E27FC236}">
                <a16:creationId xmlns:a16="http://schemas.microsoft.com/office/drawing/2014/main" id="{EA13920A-824C-48FB-BAC5-AE1A89C74856}"/>
              </a:ext>
            </a:extLst>
          </p:cNvPr>
          <p:cNvSpPr txBox="1"/>
          <p:nvPr/>
        </p:nvSpPr>
        <p:spPr>
          <a:xfrm>
            <a:off x="9946888" y="4293253"/>
            <a:ext cx="3084674" cy="2241639"/>
          </a:xfrm>
          <a:prstGeom prst="rect">
            <a:avLst/>
          </a:prstGeom>
          <a:noFill/>
        </p:spPr>
        <p:txBody>
          <a:bodyPr wrap="square" rtlCol="0">
            <a:spAutoFit/>
          </a:bodyPr>
          <a:lstStyle/>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b="1" dirty="0">
                <a:latin typeface="Arial" panose="020B0604020202020204" pitchFamily="34" charset="0"/>
              </a:rPr>
              <a:t>G</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
            </a:r>
            <a:r>
              <a:rPr lang="en-US" sz="1600" b="1" dirty="0">
                <a:solidFill>
                  <a:srgbClr val="9BBB59">
                    <a:lumMod val="75000"/>
                  </a:srgbClr>
                </a:solidFill>
                <a:latin typeface="Arial" panose="020B0604020202020204" pitchFamily="34" charset="0"/>
              </a:rPr>
              <a:t>A</a:t>
            </a:r>
            <a:endParaRPr lang="en-US" sz="1600" b="1" dirty="0">
              <a:solidFill>
                <a:srgbClr val="8064A2">
                  <a:lumMod val="75000"/>
                </a:srgbClr>
              </a:solidFill>
              <a:latin typeface="Arial" panose="020B0604020202020204" pitchFamily="34" charset="0"/>
            </a:endParaRP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a:t>
            </a:r>
            <a:r>
              <a:rPr lang="en-US" sz="1600" b="1" dirty="0">
                <a:solidFill>
                  <a:srgbClr val="FF0000"/>
                </a:solidFill>
                <a:latin typeface="Arial" panose="020B0604020202020204" pitchFamily="34" charset="0"/>
              </a:rPr>
              <a:t>T</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a:t>
            </a:r>
            <a:r>
              <a:rPr lang="en-US" sz="1600" b="1" dirty="0">
                <a:solidFill>
                  <a:srgbClr val="0D08EA"/>
                </a:solidFill>
                <a:latin typeface="Arial" panose="020B0604020202020204" pitchFamily="34" charset="0"/>
              </a:rPr>
              <a:t>C</a:t>
            </a:r>
          </a:p>
          <a:p>
            <a:pPr defTabSz="770337">
              <a:spcBef>
                <a:spcPts val="200"/>
              </a:spcBef>
            </a:pPr>
            <a:r>
              <a:rPr lang="en-US" sz="1600" u="sng" dirty="0">
                <a:solidFill>
                  <a:schemeClr val="bg1">
                    <a:lumMod val="50000"/>
                  </a:schemeClr>
                </a:solidFill>
                <a:highlight>
                  <a:srgbClr val="C0C0C0"/>
                </a:highlight>
                <a:latin typeface="Arial" panose="020B0604020202020204" pitchFamily="34" charset="0"/>
              </a:rPr>
              <a:t>C-A-T-A-T-G</a:t>
            </a:r>
            <a:r>
              <a:rPr lang="en-US" sz="1600" dirty="0">
                <a:solidFill>
                  <a:prstClr val="black"/>
                </a:solidFill>
                <a:highlight>
                  <a:srgbClr val="C0C0C0"/>
                </a:highlight>
                <a:latin typeface="Arial" panose="020B0604020202020204" pitchFamily="34" charset="0"/>
              </a:rPr>
              <a:t>-</a:t>
            </a:r>
            <a:r>
              <a:rPr lang="en-US" sz="1600" dirty="0">
                <a:solidFill>
                  <a:prstClr val="black"/>
                </a:solidFill>
                <a:latin typeface="Arial" panose="020B0604020202020204" pitchFamily="34" charset="0"/>
              </a:rPr>
              <a:t>G-T-A-A-T-C-C-</a:t>
            </a:r>
            <a:r>
              <a:rPr lang="en-US" sz="1600" b="1" dirty="0">
                <a:latin typeface="Arial" panose="020B0604020202020204" pitchFamily="34" charset="0"/>
              </a:rPr>
              <a:t>G</a:t>
            </a:r>
          </a:p>
        </p:txBody>
      </p:sp>
      <p:grpSp>
        <p:nvGrpSpPr>
          <p:cNvPr id="3" name="Group 2">
            <a:extLst>
              <a:ext uri="{FF2B5EF4-FFF2-40B4-BE49-F238E27FC236}">
                <a16:creationId xmlns:a16="http://schemas.microsoft.com/office/drawing/2014/main" id="{B2A86376-7AB2-90E9-95C3-5A9915867899}"/>
              </a:ext>
            </a:extLst>
          </p:cNvPr>
          <p:cNvGrpSpPr/>
          <p:nvPr/>
        </p:nvGrpSpPr>
        <p:grpSpPr>
          <a:xfrm>
            <a:off x="236902" y="746920"/>
            <a:ext cx="10149630" cy="6034809"/>
            <a:chOff x="402457" y="288175"/>
            <a:chExt cx="10509916" cy="6249029"/>
          </a:xfrm>
        </p:grpSpPr>
        <p:sp>
          <p:nvSpPr>
            <p:cNvPr id="4" name="TextBox 3">
              <a:extLst>
                <a:ext uri="{FF2B5EF4-FFF2-40B4-BE49-F238E27FC236}">
                  <a16:creationId xmlns:a16="http://schemas.microsoft.com/office/drawing/2014/main" id="{9568F594-2B7A-47F3-BC54-78BE1DAAF3FF}"/>
                </a:ext>
              </a:extLst>
            </p:cNvPr>
            <p:cNvSpPr txBox="1"/>
            <p:nvPr/>
          </p:nvSpPr>
          <p:spPr>
            <a:xfrm>
              <a:off x="402457" y="1072412"/>
              <a:ext cx="4553352" cy="605533"/>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p>
            <a:p>
              <a:r>
                <a:rPr lang="en-US" sz="1600" b="1" dirty="0">
                  <a:latin typeface="Courier New" panose="02070309020205020404" pitchFamily="49" charset="0"/>
                  <a:cs typeface="Courier New" panose="02070309020205020404" pitchFamily="49" charset="0"/>
                </a:rPr>
                <a:t>3’-A-G-G-T-A-T-A-C-C-A-T-T-A-G-G-C</a:t>
              </a:r>
            </a:p>
          </p:txBody>
        </p:sp>
        <p:cxnSp>
          <p:nvCxnSpPr>
            <p:cNvPr id="17" name="Straight Arrow Connector 16">
              <a:extLst>
                <a:ext uri="{FF2B5EF4-FFF2-40B4-BE49-F238E27FC236}">
                  <a16:creationId xmlns:a16="http://schemas.microsoft.com/office/drawing/2014/main" id="{335311ED-607F-424F-B8DB-6571758BF19B}"/>
                </a:ext>
              </a:extLst>
            </p:cNvPr>
            <p:cNvCxnSpPr>
              <a:cxnSpLocks/>
              <a:stCxn id="4" idx="3"/>
            </p:cNvCxnSpPr>
            <p:nvPr/>
          </p:nvCxnSpPr>
          <p:spPr>
            <a:xfrm flipV="1">
              <a:off x="4955809" y="977050"/>
              <a:ext cx="1017834" cy="398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54FBBF-38BD-419B-8CE6-F5D4AD9595AC}"/>
                </a:ext>
              </a:extLst>
            </p:cNvPr>
            <p:cNvCxnSpPr>
              <a:cxnSpLocks/>
              <a:stCxn id="4" idx="3"/>
            </p:cNvCxnSpPr>
            <p:nvPr/>
          </p:nvCxnSpPr>
          <p:spPr>
            <a:xfrm>
              <a:off x="4955809" y="1375179"/>
              <a:ext cx="696787" cy="282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C457E8-A115-4D59-A4E2-7D627B88038B}"/>
                </a:ext>
              </a:extLst>
            </p:cNvPr>
            <p:cNvCxnSpPr>
              <a:cxnSpLocks/>
            </p:cNvCxnSpPr>
            <p:nvPr/>
          </p:nvCxnSpPr>
          <p:spPr>
            <a:xfrm flipV="1">
              <a:off x="4966411" y="2720212"/>
              <a:ext cx="655729" cy="410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11085-111C-467B-8FCC-0EC7EE3B7103}"/>
                </a:ext>
              </a:extLst>
            </p:cNvPr>
            <p:cNvCxnSpPr>
              <a:cxnSpLocks/>
            </p:cNvCxnSpPr>
            <p:nvPr/>
          </p:nvCxnSpPr>
          <p:spPr>
            <a:xfrm>
              <a:off x="4966411" y="3130545"/>
              <a:ext cx="698630" cy="4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F10C4A-81F5-4021-BB07-0DE8326A50C0}"/>
                </a:ext>
              </a:extLst>
            </p:cNvPr>
            <p:cNvCxnSpPr>
              <a:cxnSpLocks/>
            </p:cNvCxnSpPr>
            <p:nvPr/>
          </p:nvCxnSpPr>
          <p:spPr>
            <a:xfrm flipV="1">
              <a:off x="4995537" y="4566734"/>
              <a:ext cx="634249" cy="345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585F8C4-9264-49E1-BF5A-FAE9F0390C0C}"/>
                </a:ext>
              </a:extLst>
            </p:cNvPr>
            <p:cNvCxnSpPr>
              <a:cxnSpLocks/>
            </p:cNvCxnSpPr>
            <p:nvPr/>
          </p:nvCxnSpPr>
          <p:spPr>
            <a:xfrm>
              <a:off x="4995537" y="4911837"/>
              <a:ext cx="669504" cy="473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Arrow: Right 33">
              <a:extLst>
                <a:ext uri="{FF2B5EF4-FFF2-40B4-BE49-F238E27FC236}">
                  <a16:creationId xmlns:a16="http://schemas.microsoft.com/office/drawing/2014/main" id="{F5533F6F-E9A6-4CCF-8BF1-DA8104B56F4E}"/>
                </a:ext>
              </a:extLst>
            </p:cNvPr>
            <p:cNvSpPr/>
            <p:nvPr/>
          </p:nvSpPr>
          <p:spPr>
            <a:xfrm rot="9141578">
              <a:off x="4192996" y="2181424"/>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5" name="Arrow: Right 34">
              <a:extLst>
                <a:ext uri="{FF2B5EF4-FFF2-40B4-BE49-F238E27FC236}">
                  <a16:creationId xmlns:a16="http://schemas.microsoft.com/office/drawing/2014/main" id="{F49B7AA7-BE10-4A6A-81FA-1DBB109BD9DD}"/>
                </a:ext>
              </a:extLst>
            </p:cNvPr>
            <p:cNvSpPr/>
            <p:nvPr/>
          </p:nvSpPr>
          <p:spPr>
            <a:xfrm rot="9141578">
              <a:off x="4193371" y="4013505"/>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36" name="TextBox 35">
              <a:extLst>
                <a:ext uri="{FF2B5EF4-FFF2-40B4-BE49-F238E27FC236}">
                  <a16:creationId xmlns:a16="http://schemas.microsoft.com/office/drawing/2014/main" id="{3BB5CFAF-AD09-425F-9F14-60AAE61B1E34}"/>
                </a:ext>
              </a:extLst>
            </p:cNvPr>
            <p:cNvSpPr txBox="1"/>
            <p:nvPr/>
          </p:nvSpPr>
          <p:spPr>
            <a:xfrm>
              <a:off x="2450676" y="1600792"/>
              <a:ext cx="2134971" cy="399041"/>
            </a:xfrm>
            <a:prstGeom prst="rect">
              <a:avLst/>
            </a:prstGeom>
            <a:noFill/>
          </p:spPr>
          <p:txBody>
            <a:bodyPr wrap="none" rtlCol="0">
              <a:spAutoFit/>
            </a:bodyPr>
            <a:lstStyle/>
            <a:p>
              <a:r>
                <a:rPr lang="en-US" sz="1904" dirty="0">
                  <a:latin typeface="Arial" panose="020B0604020202020204" pitchFamily="34" charset="0"/>
                </a:rPr>
                <a:t>(1000 molecules)</a:t>
              </a:r>
            </a:p>
          </p:txBody>
        </p:sp>
        <p:sp>
          <p:nvSpPr>
            <p:cNvPr id="37" name="TextBox 36">
              <a:extLst>
                <a:ext uri="{FF2B5EF4-FFF2-40B4-BE49-F238E27FC236}">
                  <a16:creationId xmlns:a16="http://schemas.microsoft.com/office/drawing/2014/main" id="{7FEE70BC-1B25-4E0B-AE3C-D62BEF26FB51}"/>
                </a:ext>
              </a:extLst>
            </p:cNvPr>
            <p:cNvSpPr txBox="1"/>
            <p:nvPr/>
          </p:nvSpPr>
          <p:spPr>
            <a:xfrm>
              <a:off x="5608077" y="654909"/>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38" name="TextBox 37">
              <a:extLst>
                <a:ext uri="{FF2B5EF4-FFF2-40B4-BE49-F238E27FC236}">
                  <a16:creationId xmlns:a16="http://schemas.microsoft.com/office/drawing/2014/main" id="{1527972E-1DD3-45C8-9E83-D793944EC852}"/>
                </a:ext>
              </a:extLst>
            </p:cNvPr>
            <p:cNvSpPr txBox="1"/>
            <p:nvPr/>
          </p:nvSpPr>
          <p:spPr>
            <a:xfrm>
              <a:off x="5507049" y="1298207"/>
              <a:ext cx="783807" cy="399041"/>
            </a:xfrm>
            <a:prstGeom prst="rect">
              <a:avLst/>
            </a:prstGeom>
            <a:noFill/>
          </p:spPr>
          <p:txBody>
            <a:bodyPr wrap="none" rtlCol="0">
              <a:spAutoFit/>
            </a:bodyPr>
            <a:lstStyle/>
            <a:p>
              <a:r>
                <a:rPr lang="en-US" sz="1904" dirty="0">
                  <a:latin typeface="Arial" panose="020B0604020202020204" pitchFamily="34" charset="0"/>
                </a:rPr>
                <a:t>(990)</a:t>
              </a:r>
            </a:p>
          </p:txBody>
        </p:sp>
        <p:sp>
          <p:nvSpPr>
            <p:cNvPr id="39" name="TextBox 38">
              <a:extLst>
                <a:ext uri="{FF2B5EF4-FFF2-40B4-BE49-F238E27FC236}">
                  <a16:creationId xmlns:a16="http://schemas.microsoft.com/office/drawing/2014/main" id="{E4ADAF10-8117-46F7-81CD-1F594231F855}"/>
                </a:ext>
              </a:extLst>
            </p:cNvPr>
            <p:cNvSpPr txBox="1"/>
            <p:nvPr/>
          </p:nvSpPr>
          <p:spPr>
            <a:xfrm>
              <a:off x="2628285" y="3400490"/>
              <a:ext cx="1993878" cy="399041"/>
            </a:xfrm>
            <a:prstGeom prst="rect">
              <a:avLst/>
            </a:prstGeom>
            <a:noFill/>
          </p:spPr>
          <p:txBody>
            <a:bodyPr wrap="none" rtlCol="0">
              <a:spAutoFit/>
            </a:bodyPr>
            <a:lstStyle/>
            <a:p>
              <a:r>
                <a:rPr lang="en-US" sz="1904" dirty="0">
                  <a:latin typeface="Arial" panose="020B0604020202020204" pitchFamily="34" charset="0"/>
                </a:rPr>
                <a:t>(990 molecules)</a:t>
              </a:r>
            </a:p>
          </p:txBody>
        </p:sp>
        <p:sp>
          <p:nvSpPr>
            <p:cNvPr id="40" name="TextBox 39">
              <a:extLst>
                <a:ext uri="{FF2B5EF4-FFF2-40B4-BE49-F238E27FC236}">
                  <a16:creationId xmlns:a16="http://schemas.microsoft.com/office/drawing/2014/main" id="{C73DFEB9-7271-4A66-A85B-A826F5C95224}"/>
                </a:ext>
              </a:extLst>
            </p:cNvPr>
            <p:cNvSpPr txBox="1"/>
            <p:nvPr/>
          </p:nvSpPr>
          <p:spPr>
            <a:xfrm>
              <a:off x="5536115" y="2409391"/>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1" name="TextBox 40">
              <a:extLst>
                <a:ext uri="{FF2B5EF4-FFF2-40B4-BE49-F238E27FC236}">
                  <a16:creationId xmlns:a16="http://schemas.microsoft.com/office/drawing/2014/main" id="{BB883731-9AEA-46D3-86A6-EC05E8B172EF}"/>
                </a:ext>
              </a:extLst>
            </p:cNvPr>
            <p:cNvSpPr txBox="1"/>
            <p:nvPr/>
          </p:nvSpPr>
          <p:spPr>
            <a:xfrm>
              <a:off x="5593756" y="3355339"/>
              <a:ext cx="783807" cy="399041"/>
            </a:xfrm>
            <a:prstGeom prst="rect">
              <a:avLst/>
            </a:prstGeom>
            <a:noFill/>
          </p:spPr>
          <p:txBody>
            <a:bodyPr wrap="none" rtlCol="0">
              <a:spAutoFit/>
            </a:bodyPr>
            <a:lstStyle/>
            <a:p>
              <a:r>
                <a:rPr lang="en-US" sz="1904" dirty="0">
                  <a:latin typeface="Arial" panose="020B0604020202020204" pitchFamily="34" charset="0"/>
                </a:rPr>
                <a:t>(980)</a:t>
              </a:r>
            </a:p>
          </p:txBody>
        </p:sp>
        <p:sp>
          <p:nvSpPr>
            <p:cNvPr id="42" name="TextBox 41">
              <a:extLst>
                <a:ext uri="{FF2B5EF4-FFF2-40B4-BE49-F238E27FC236}">
                  <a16:creationId xmlns:a16="http://schemas.microsoft.com/office/drawing/2014/main" id="{2DECCC41-2683-4325-B439-DB1CA0520725}"/>
                </a:ext>
              </a:extLst>
            </p:cNvPr>
            <p:cNvSpPr txBox="1"/>
            <p:nvPr/>
          </p:nvSpPr>
          <p:spPr>
            <a:xfrm>
              <a:off x="2628285" y="5231472"/>
              <a:ext cx="1993878" cy="399041"/>
            </a:xfrm>
            <a:prstGeom prst="rect">
              <a:avLst/>
            </a:prstGeom>
            <a:noFill/>
          </p:spPr>
          <p:txBody>
            <a:bodyPr wrap="none" rtlCol="0">
              <a:spAutoFit/>
            </a:bodyPr>
            <a:lstStyle/>
            <a:p>
              <a:r>
                <a:rPr lang="en-US" sz="1904" dirty="0">
                  <a:latin typeface="Arial" panose="020B0604020202020204" pitchFamily="34" charset="0"/>
                </a:rPr>
                <a:t>(980 molecules)</a:t>
              </a:r>
            </a:p>
          </p:txBody>
        </p:sp>
        <p:sp>
          <p:nvSpPr>
            <p:cNvPr id="43" name="TextBox 42">
              <a:extLst>
                <a:ext uri="{FF2B5EF4-FFF2-40B4-BE49-F238E27FC236}">
                  <a16:creationId xmlns:a16="http://schemas.microsoft.com/office/drawing/2014/main" id="{040B914C-D795-4A94-8D71-2FF1EC95E39F}"/>
                </a:ext>
              </a:extLst>
            </p:cNvPr>
            <p:cNvSpPr txBox="1"/>
            <p:nvPr/>
          </p:nvSpPr>
          <p:spPr>
            <a:xfrm>
              <a:off x="5600648" y="4287648"/>
              <a:ext cx="642716" cy="399041"/>
            </a:xfrm>
            <a:prstGeom prst="rect">
              <a:avLst/>
            </a:prstGeom>
            <a:noFill/>
          </p:spPr>
          <p:txBody>
            <a:bodyPr wrap="none" rtlCol="0">
              <a:spAutoFit/>
            </a:bodyPr>
            <a:lstStyle/>
            <a:p>
              <a:r>
                <a:rPr lang="en-US" sz="1904" dirty="0">
                  <a:latin typeface="Arial" panose="020B0604020202020204" pitchFamily="34" charset="0"/>
                </a:rPr>
                <a:t>(10)</a:t>
              </a:r>
            </a:p>
          </p:txBody>
        </p:sp>
        <p:sp>
          <p:nvSpPr>
            <p:cNvPr id="44" name="TextBox 43">
              <a:extLst>
                <a:ext uri="{FF2B5EF4-FFF2-40B4-BE49-F238E27FC236}">
                  <a16:creationId xmlns:a16="http://schemas.microsoft.com/office/drawing/2014/main" id="{E267BEC6-D1A6-45CA-A5C1-11B491C82029}"/>
                </a:ext>
              </a:extLst>
            </p:cNvPr>
            <p:cNvSpPr txBox="1"/>
            <p:nvPr/>
          </p:nvSpPr>
          <p:spPr>
            <a:xfrm>
              <a:off x="5615204" y="5121161"/>
              <a:ext cx="783807" cy="399041"/>
            </a:xfrm>
            <a:prstGeom prst="rect">
              <a:avLst/>
            </a:prstGeom>
            <a:noFill/>
          </p:spPr>
          <p:txBody>
            <a:bodyPr wrap="none" rtlCol="0">
              <a:spAutoFit/>
            </a:bodyPr>
            <a:lstStyle/>
            <a:p>
              <a:r>
                <a:rPr lang="en-US" sz="1904" dirty="0">
                  <a:latin typeface="Arial" panose="020B0604020202020204" pitchFamily="34" charset="0"/>
                </a:rPr>
                <a:t>(970)</a:t>
              </a:r>
            </a:p>
          </p:txBody>
        </p:sp>
        <p:sp>
          <p:nvSpPr>
            <p:cNvPr id="45" name="Arrow: Right 44">
              <a:extLst>
                <a:ext uri="{FF2B5EF4-FFF2-40B4-BE49-F238E27FC236}">
                  <a16:creationId xmlns:a16="http://schemas.microsoft.com/office/drawing/2014/main" id="{FB46EE41-B645-461E-8D2D-773929975AB5}"/>
                </a:ext>
              </a:extLst>
            </p:cNvPr>
            <p:cNvSpPr/>
            <p:nvPr/>
          </p:nvSpPr>
          <p:spPr>
            <a:xfrm rot="8683009">
              <a:off x="4303824" y="5785323"/>
              <a:ext cx="1169064" cy="22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4" dirty="0">
                <a:latin typeface="Arial" panose="020B0604020202020204" pitchFamily="34" charset="0"/>
              </a:endParaRPr>
            </a:p>
          </p:txBody>
        </p:sp>
        <p:sp>
          <p:nvSpPr>
            <p:cNvPr id="47" name="TextBox 46">
              <a:extLst>
                <a:ext uri="{FF2B5EF4-FFF2-40B4-BE49-F238E27FC236}">
                  <a16:creationId xmlns:a16="http://schemas.microsoft.com/office/drawing/2014/main" id="{3FB30943-CC53-4446-A7AA-C0D4F6C73B86}"/>
                </a:ext>
              </a:extLst>
            </p:cNvPr>
            <p:cNvSpPr txBox="1"/>
            <p:nvPr/>
          </p:nvSpPr>
          <p:spPr>
            <a:xfrm>
              <a:off x="7293424" y="288175"/>
              <a:ext cx="2632279" cy="399041"/>
            </a:xfrm>
            <a:prstGeom prst="rect">
              <a:avLst/>
            </a:prstGeom>
            <a:noFill/>
          </p:spPr>
          <p:txBody>
            <a:bodyPr wrap="none" rtlCol="0">
              <a:spAutoFit/>
            </a:bodyPr>
            <a:lstStyle/>
            <a:p>
              <a:r>
                <a:rPr lang="en-US" sz="1904" dirty="0">
                  <a:latin typeface="Arial" panose="020B0604020202020204" pitchFamily="34" charset="0"/>
                </a:rPr>
                <a:t>Length=7, Black fluor.</a:t>
              </a:r>
            </a:p>
          </p:txBody>
        </p:sp>
        <p:sp>
          <p:nvSpPr>
            <p:cNvPr id="48" name="TextBox 47">
              <a:extLst>
                <a:ext uri="{FF2B5EF4-FFF2-40B4-BE49-F238E27FC236}">
                  <a16:creationId xmlns:a16="http://schemas.microsoft.com/office/drawing/2014/main" id="{9D53867C-A070-4473-8EB5-E66CF1A2A8C8}"/>
                </a:ext>
              </a:extLst>
            </p:cNvPr>
            <p:cNvSpPr txBox="1"/>
            <p:nvPr/>
          </p:nvSpPr>
          <p:spPr>
            <a:xfrm>
              <a:off x="7955933" y="2059076"/>
              <a:ext cx="2956440" cy="399041"/>
            </a:xfrm>
            <a:prstGeom prst="rect">
              <a:avLst/>
            </a:prstGeom>
            <a:noFill/>
          </p:spPr>
          <p:txBody>
            <a:bodyPr wrap="square" rtlCol="0">
              <a:spAutoFit/>
            </a:bodyPr>
            <a:lstStyle/>
            <a:p>
              <a:r>
                <a:rPr lang="en-US" sz="1904" dirty="0">
                  <a:solidFill>
                    <a:srgbClr val="FF0000"/>
                  </a:solidFill>
                  <a:latin typeface="Arial" panose="020B0604020202020204" pitchFamily="34" charset="0"/>
                </a:rPr>
                <a:t>Length=8, Red fluor.</a:t>
              </a:r>
            </a:p>
          </p:txBody>
        </p:sp>
        <p:sp>
          <p:nvSpPr>
            <p:cNvPr id="49" name="TextBox 48">
              <a:extLst>
                <a:ext uri="{FF2B5EF4-FFF2-40B4-BE49-F238E27FC236}">
                  <a16:creationId xmlns:a16="http://schemas.microsoft.com/office/drawing/2014/main" id="{D605CDEA-29BE-424E-82AD-460E18B9799A}"/>
                </a:ext>
              </a:extLst>
            </p:cNvPr>
            <p:cNvSpPr txBox="1"/>
            <p:nvPr/>
          </p:nvSpPr>
          <p:spPr>
            <a:xfrm>
              <a:off x="7628119" y="4019092"/>
              <a:ext cx="2661160" cy="399041"/>
            </a:xfrm>
            <a:prstGeom prst="rect">
              <a:avLst/>
            </a:prstGeom>
            <a:noFill/>
          </p:spPr>
          <p:txBody>
            <a:bodyPr wrap="none" rtlCol="0">
              <a:spAutoFit/>
            </a:bodyPr>
            <a:lstStyle/>
            <a:p>
              <a:r>
                <a:rPr lang="en-US" sz="1904" dirty="0">
                  <a:solidFill>
                    <a:srgbClr val="04CC0E"/>
                  </a:solidFill>
                  <a:latin typeface="Arial" panose="020B0604020202020204" pitchFamily="34" charset="0"/>
                </a:rPr>
                <a:t>Length=9, Green fluor</a:t>
              </a:r>
            </a:p>
          </p:txBody>
        </p:sp>
        <p:sp>
          <p:nvSpPr>
            <p:cNvPr id="6" name="Arrow: Right 5">
              <a:extLst>
                <a:ext uri="{FF2B5EF4-FFF2-40B4-BE49-F238E27FC236}">
                  <a16:creationId xmlns:a16="http://schemas.microsoft.com/office/drawing/2014/main" id="{C6E9FA77-DA84-4587-BE41-522F941C7AEB}"/>
                </a:ext>
              </a:extLst>
            </p:cNvPr>
            <p:cNvSpPr/>
            <p:nvPr/>
          </p:nvSpPr>
          <p:spPr>
            <a:xfrm>
              <a:off x="5522653" y="6233272"/>
              <a:ext cx="4294280" cy="30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3" dirty="0">
                <a:latin typeface="Arial" panose="020B0604020202020204" pitchFamily="34" charset="0"/>
              </a:endParaRPr>
            </a:p>
          </p:txBody>
        </p:sp>
      </p:grpSp>
      <p:sp>
        <p:nvSpPr>
          <p:cNvPr id="7" name="TextBox 6">
            <a:extLst>
              <a:ext uri="{FF2B5EF4-FFF2-40B4-BE49-F238E27FC236}">
                <a16:creationId xmlns:a16="http://schemas.microsoft.com/office/drawing/2014/main" id="{103DC31B-D39B-47EE-80EA-D360E87AF869}"/>
              </a:ext>
            </a:extLst>
          </p:cNvPr>
          <p:cNvSpPr txBox="1"/>
          <p:nvPr/>
        </p:nvSpPr>
        <p:spPr>
          <a:xfrm>
            <a:off x="9950924" y="819535"/>
            <a:ext cx="2796337" cy="3296415"/>
          </a:xfrm>
          <a:prstGeom prst="rect">
            <a:avLst/>
          </a:prstGeom>
          <a:noFill/>
        </p:spPr>
        <p:txBody>
          <a:bodyPr wrap="square" rtlCol="0">
            <a:spAutoFit/>
          </a:bodyPr>
          <a:lstStyle/>
          <a:p>
            <a:pPr>
              <a:spcBef>
                <a:spcPts val="579"/>
              </a:spcBef>
            </a:pPr>
            <a:r>
              <a:rPr lang="en-US" sz="1932" b="1" i="1" dirty="0">
                <a:latin typeface="Arial" panose="020B0604020202020204" pitchFamily="34" charset="0"/>
                <a:cs typeface="Arial" panose="020B0604020202020204" pitchFamily="34" charset="0"/>
              </a:rPr>
              <a:t>All</a:t>
            </a:r>
            <a:r>
              <a:rPr lang="en-US" sz="1932" b="1" dirty="0">
                <a:latin typeface="Arial" panose="020B0604020202020204" pitchFamily="34" charset="0"/>
                <a:cs typeface="Arial" panose="020B0604020202020204" pitchFamily="34" charset="0"/>
              </a:rPr>
              <a:t> Possible Fragments are Made: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begins with the primer</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ends with a </a:t>
            </a:r>
            <a:r>
              <a:rPr lang="en-US" sz="1932" i="1" dirty="0">
                <a:latin typeface="Arial" panose="020B0604020202020204" pitchFamily="34" charset="0"/>
                <a:cs typeface="Arial" panose="020B0604020202020204" pitchFamily="34" charset="0"/>
              </a:rPr>
              <a:t>known</a:t>
            </a:r>
            <a:r>
              <a:rPr lang="en-US" sz="1932" dirty="0">
                <a:latin typeface="Arial" panose="020B0604020202020204" pitchFamily="34" charset="0"/>
                <a:cs typeface="Arial" panose="020B0604020202020204" pitchFamily="34" charset="0"/>
              </a:rPr>
              <a:t> </a:t>
            </a:r>
            <a:r>
              <a:rPr lang="en-US" sz="1932" dirty="0" err="1">
                <a:latin typeface="Arial" panose="020B0604020202020204" pitchFamily="34" charset="0"/>
                <a:cs typeface="Arial" panose="020B0604020202020204" pitchFamily="34" charset="0"/>
              </a:rPr>
              <a:t>ddNTP</a:t>
            </a:r>
            <a:r>
              <a:rPr lang="en-US" sz="1932" dirty="0">
                <a:latin typeface="Arial" panose="020B0604020202020204" pitchFamily="34" charset="0"/>
                <a:cs typeface="Arial" panose="020B0604020202020204" pitchFamily="34" charset="0"/>
              </a:rPr>
              <a:t>, based on the color of the fluorescence.</a:t>
            </a:r>
          </a:p>
          <a:p>
            <a:pPr marL="437563" indent="-437563">
              <a:spcBef>
                <a:spcPts val="579"/>
              </a:spcBef>
              <a:buFont typeface="+mj-lt"/>
              <a:buAutoNum type="arabicPeriod"/>
            </a:pPr>
            <a:r>
              <a:rPr lang="en-US" sz="1932" dirty="0">
                <a:latin typeface="Arial" panose="020B0604020202020204" pitchFamily="34" charset="0"/>
                <a:cs typeface="Arial" panose="020B0604020202020204" pitchFamily="34" charset="0"/>
              </a:rPr>
              <a:t>Each is one longer than the previous.</a:t>
            </a:r>
          </a:p>
        </p:txBody>
      </p:sp>
      <p:sp>
        <p:nvSpPr>
          <p:cNvPr id="8" name="TextBox 7">
            <a:extLst>
              <a:ext uri="{FF2B5EF4-FFF2-40B4-BE49-F238E27FC236}">
                <a16:creationId xmlns:a16="http://schemas.microsoft.com/office/drawing/2014/main" id="{0D800867-34ED-50BB-7CA9-A3B628B93CCD}"/>
              </a:ext>
            </a:extLst>
          </p:cNvPr>
          <p:cNvSpPr txBox="1"/>
          <p:nvPr/>
        </p:nvSpPr>
        <p:spPr>
          <a:xfrm>
            <a:off x="10125470" y="6532659"/>
            <a:ext cx="912429"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Primer</a:t>
            </a:r>
          </a:p>
        </p:txBody>
      </p:sp>
      <p:sp>
        <p:nvSpPr>
          <p:cNvPr id="9" name="TextBox 8">
            <a:extLst>
              <a:ext uri="{FF2B5EF4-FFF2-40B4-BE49-F238E27FC236}">
                <a16:creationId xmlns:a16="http://schemas.microsoft.com/office/drawing/2014/main" id="{10384988-5148-6851-191C-E324EB668A62}"/>
              </a:ext>
            </a:extLst>
          </p:cNvPr>
          <p:cNvSpPr txBox="1"/>
          <p:nvPr/>
        </p:nvSpPr>
        <p:spPr>
          <a:xfrm>
            <a:off x="11216481" y="6554673"/>
            <a:ext cx="1726755"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Added by Pol.</a:t>
            </a:r>
          </a:p>
        </p:txBody>
      </p:sp>
      <p:sp>
        <p:nvSpPr>
          <p:cNvPr id="10" name="Left Brace 9">
            <a:extLst>
              <a:ext uri="{FF2B5EF4-FFF2-40B4-BE49-F238E27FC236}">
                <a16:creationId xmlns:a16="http://schemas.microsoft.com/office/drawing/2014/main" id="{FA778F3B-A03E-C0F6-1F03-5E4CE9F317BD}"/>
              </a:ext>
            </a:extLst>
          </p:cNvPr>
          <p:cNvSpPr/>
          <p:nvPr/>
        </p:nvSpPr>
        <p:spPr>
          <a:xfrm rot="16200000">
            <a:off x="11979860" y="5730933"/>
            <a:ext cx="173103" cy="165320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38"/>
          </a:p>
        </p:txBody>
      </p:sp>
      <p:pic>
        <p:nvPicPr>
          <p:cNvPr id="2" name="Picture 1" descr="A picture containing text, night sky&#10;&#10;Description automatically generated">
            <a:extLst>
              <a:ext uri="{FF2B5EF4-FFF2-40B4-BE49-F238E27FC236}">
                <a16:creationId xmlns:a16="http://schemas.microsoft.com/office/drawing/2014/main" id="{4C330A70-A576-6516-DB0D-7EB4A8D10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99" y="108984"/>
            <a:ext cx="1357608" cy="1357608"/>
          </a:xfrm>
          <a:prstGeom prst="rect">
            <a:avLst/>
          </a:prstGeom>
        </p:spPr>
      </p:pic>
      <p:sp>
        <p:nvSpPr>
          <p:cNvPr id="5" name="TextBox 4">
            <a:extLst>
              <a:ext uri="{FF2B5EF4-FFF2-40B4-BE49-F238E27FC236}">
                <a16:creationId xmlns:a16="http://schemas.microsoft.com/office/drawing/2014/main" id="{BC0E4719-5DB6-8FA7-1E6E-9F490D9397C6}"/>
              </a:ext>
            </a:extLst>
          </p:cNvPr>
          <p:cNvSpPr txBox="1"/>
          <p:nvPr/>
        </p:nvSpPr>
        <p:spPr>
          <a:xfrm>
            <a:off x="1360707" y="107930"/>
            <a:ext cx="1629677" cy="1200329"/>
          </a:xfrm>
          <a:prstGeom prst="rect">
            <a:avLst/>
          </a:prstGeom>
          <a:noFill/>
        </p:spPr>
        <p:txBody>
          <a:bodyPr wrap="none" rtlCol="0">
            <a:spAutoFit/>
          </a:bodyPr>
          <a:lstStyle/>
          <a:p>
            <a:pPr algn="l"/>
            <a:r>
              <a:rPr lang="en-US" sz="1800" b="1" dirty="0">
                <a:latin typeface="Arial" panose="020B0604020202020204" pitchFamily="34" charset="0"/>
                <a:cs typeface="Arial" panose="020B0604020202020204" pitchFamily="34" charset="0"/>
              </a:rPr>
              <a:t>Template</a:t>
            </a:r>
          </a:p>
          <a:p>
            <a:pPr algn="l"/>
            <a:r>
              <a:rPr lang="en-US" sz="1800" b="1" dirty="0">
                <a:latin typeface="Arial" panose="020B0604020202020204" pitchFamily="34" charset="0"/>
                <a:cs typeface="Arial" panose="020B0604020202020204" pitchFamily="34" charset="0"/>
              </a:rPr>
              <a:t>Primer</a:t>
            </a:r>
          </a:p>
          <a:p>
            <a:pPr algn="l"/>
            <a:r>
              <a:rPr lang="en-US" sz="1800" b="1" dirty="0">
                <a:latin typeface="Arial" panose="020B0604020202020204" pitchFamily="34" charset="0"/>
                <a:cs typeface="Arial" panose="020B0604020202020204" pitchFamily="34" charset="0"/>
              </a:rPr>
              <a:t>DNA Pol</a:t>
            </a:r>
          </a:p>
          <a:p>
            <a:pPr algn="l"/>
            <a:r>
              <a:rPr lang="en-US" sz="1800" b="1" dirty="0" err="1">
                <a:latin typeface="Arial" panose="020B0604020202020204" pitchFamily="34" charset="0"/>
                <a:cs typeface="Arial" panose="020B0604020202020204" pitchFamily="34" charset="0"/>
              </a:rPr>
              <a:t>dTNP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ddNTP</a:t>
            </a:r>
            <a:endParaRPr lang="en-US" sz="1800" b="1" dirty="0">
              <a:latin typeface="Arial" panose="020B0604020202020204" pitchFamily="34" charset="0"/>
              <a:cs typeface="Arial" panose="020B0604020202020204" pitchFamily="34" charset="0"/>
            </a:endParaRPr>
          </a:p>
        </p:txBody>
      </p:sp>
      <p:sp>
        <p:nvSpPr>
          <p:cNvPr id="18" name="Date Placeholder 17">
            <a:extLst>
              <a:ext uri="{FF2B5EF4-FFF2-40B4-BE49-F238E27FC236}">
                <a16:creationId xmlns:a16="http://schemas.microsoft.com/office/drawing/2014/main" id="{44D859BF-7F60-4149-0D26-D31B89B75B4D}"/>
              </a:ext>
            </a:extLst>
          </p:cNvPr>
          <p:cNvSpPr>
            <a:spLocks noGrp="1"/>
          </p:cNvSpPr>
          <p:nvPr>
            <p:ph type="dt" sz="half" idx="10"/>
          </p:nvPr>
        </p:nvSpPr>
        <p:spPr/>
        <p:txBody>
          <a:bodyPr/>
          <a:lstStyle/>
          <a:p>
            <a:fld id="{66F83D5E-AA17-4EF6-970A-9316561B4CE0}" type="datetime1">
              <a:rPr lang="en-US" smtClean="0"/>
              <a:t>1/25/2025</a:t>
            </a:fld>
            <a:endParaRPr lang="en-US"/>
          </a:p>
        </p:txBody>
      </p:sp>
      <p:sp>
        <p:nvSpPr>
          <p:cNvPr id="26" name="Footer Placeholder 25">
            <a:extLst>
              <a:ext uri="{FF2B5EF4-FFF2-40B4-BE49-F238E27FC236}">
                <a16:creationId xmlns:a16="http://schemas.microsoft.com/office/drawing/2014/main" id="{523EE01E-BC06-805A-B30A-57C0A52C97A9}"/>
              </a:ext>
            </a:extLst>
          </p:cNvPr>
          <p:cNvSpPr>
            <a:spLocks noGrp="1"/>
          </p:cNvSpPr>
          <p:nvPr>
            <p:ph type="ftr" sz="quarter" idx="11"/>
          </p:nvPr>
        </p:nvSpPr>
        <p:spPr/>
        <p:txBody>
          <a:bodyPr/>
          <a:lstStyle/>
          <a:p>
            <a:r>
              <a:rPr lang="en-US"/>
              <a:t>Drugs and Disease Spring 2025 - Lecture 4</a:t>
            </a:r>
          </a:p>
        </p:txBody>
      </p:sp>
      <p:sp>
        <p:nvSpPr>
          <p:cNvPr id="28" name="Slide Number Placeholder 27">
            <a:extLst>
              <a:ext uri="{FF2B5EF4-FFF2-40B4-BE49-F238E27FC236}">
                <a16:creationId xmlns:a16="http://schemas.microsoft.com/office/drawing/2014/main" id="{484E8F5F-0F8A-54AC-99D4-4DE0EBA50202}"/>
              </a:ext>
            </a:extLst>
          </p:cNvPr>
          <p:cNvSpPr>
            <a:spLocks noGrp="1"/>
          </p:cNvSpPr>
          <p:nvPr>
            <p:ph type="sldNum" sz="quarter" idx="12"/>
          </p:nvPr>
        </p:nvSpPr>
        <p:spPr/>
        <p:txBody>
          <a:bodyPr/>
          <a:lstStyle/>
          <a:p>
            <a:fld id="{DC3BB032-4020-48F4-953B-341806DC4A2B}" type="slidenum">
              <a:rPr lang="en-US" smtClean="0"/>
              <a:t>19</a:t>
            </a:fld>
            <a:endParaRPr lang="en-US"/>
          </a:p>
        </p:txBody>
      </p:sp>
      <p:sp>
        <p:nvSpPr>
          <p:cNvPr id="16" name="TextBox 15">
            <a:extLst>
              <a:ext uri="{FF2B5EF4-FFF2-40B4-BE49-F238E27FC236}">
                <a16:creationId xmlns:a16="http://schemas.microsoft.com/office/drawing/2014/main" id="{6C337328-C785-DF19-1897-8F266C02F045}"/>
              </a:ext>
            </a:extLst>
          </p:cNvPr>
          <p:cNvSpPr txBox="1"/>
          <p:nvPr/>
        </p:nvSpPr>
        <p:spPr>
          <a:xfrm>
            <a:off x="221505" y="298443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0" name="TextBox 29">
            <a:extLst>
              <a:ext uri="{FF2B5EF4-FFF2-40B4-BE49-F238E27FC236}">
                <a16:creationId xmlns:a16="http://schemas.microsoft.com/office/drawing/2014/main" id="{383DD3F1-AD17-B7F7-4D06-9D2A087AB20B}"/>
              </a:ext>
            </a:extLst>
          </p:cNvPr>
          <p:cNvSpPr txBox="1"/>
          <p:nvPr/>
        </p:nvSpPr>
        <p:spPr>
          <a:xfrm>
            <a:off x="233752" y="4793504"/>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32" name="TextBox 31">
            <a:extLst>
              <a:ext uri="{FF2B5EF4-FFF2-40B4-BE49-F238E27FC236}">
                <a16:creationId xmlns:a16="http://schemas.microsoft.com/office/drawing/2014/main" id="{437DD19F-4E5F-A18A-8EED-D75CC372A0AE}"/>
              </a:ext>
            </a:extLst>
          </p:cNvPr>
          <p:cNvSpPr txBox="1"/>
          <p:nvPr/>
        </p:nvSpPr>
        <p:spPr>
          <a:xfrm>
            <a:off x="221505" y="6359556"/>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1" name="TextBox 50">
            <a:extLst>
              <a:ext uri="{FF2B5EF4-FFF2-40B4-BE49-F238E27FC236}">
                <a16:creationId xmlns:a16="http://schemas.microsoft.com/office/drawing/2014/main" id="{43DE495D-FA64-7015-79D7-C0ACF269CAF1}"/>
              </a:ext>
            </a:extLst>
          </p:cNvPr>
          <p:cNvSpPr txBox="1"/>
          <p:nvPr/>
        </p:nvSpPr>
        <p:spPr>
          <a:xfrm>
            <a:off x="5536262" y="1802549"/>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2" name="TextBox 51">
            <a:extLst>
              <a:ext uri="{FF2B5EF4-FFF2-40B4-BE49-F238E27FC236}">
                <a16:creationId xmlns:a16="http://schemas.microsoft.com/office/drawing/2014/main" id="{CD94DC96-1A67-80B6-F6FD-F8174DF27F08}"/>
              </a:ext>
            </a:extLst>
          </p:cNvPr>
          <p:cNvSpPr txBox="1"/>
          <p:nvPr/>
        </p:nvSpPr>
        <p:spPr>
          <a:xfrm>
            <a:off x="5512754" y="1171678"/>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baseline="30000" dirty="0">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3" name="TextBox 52">
            <a:extLst>
              <a:ext uri="{FF2B5EF4-FFF2-40B4-BE49-F238E27FC236}">
                <a16:creationId xmlns:a16="http://schemas.microsoft.com/office/drawing/2014/main" id="{0E212844-268F-FD14-C885-FEA061FD37C4}"/>
              </a:ext>
            </a:extLst>
          </p:cNvPr>
          <p:cNvSpPr txBox="1"/>
          <p:nvPr/>
        </p:nvSpPr>
        <p:spPr>
          <a:xfrm>
            <a:off x="5436373" y="2866671"/>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a:t>
            </a:r>
            <a:r>
              <a:rPr lang="en-US" sz="1600" b="1" dirty="0">
                <a:solidFill>
                  <a:srgbClr val="FF0000"/>
                </a:solidFill>
                <a:latin typeface="Courier New" panose="02070309020205020404" pitchFamily="49" charset="0"/>
                <a:cs typeface="Courier New" panose="02070309020205020404" pitchFamily="49" charset="0"/>
              </a:rPr>
              <a:t>T</a:t>
            </a:r>
            <a:r>
              <a:rPr lang="en-US" sz="1600" b="1" baseline="30000" dirty="0">
                <a:solidFill>
                  <a:srgbClr val="FF000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4" name="TextBox 53">
            <a:extLst>
              <a:ext uri="{FF2B5EF4-FFF2-40B4-BE49-F238E27FC236}">
                <a16:creationId xmlns:a16="http://schemas.microsoft.com/office/drawing/2014/main" id="{B2FE7BE9-C385-849D-0EE2-A58FA607C996}"/>
              </a:ext>
            </a:extLst>
          </p:cNvPr>
          <p:cNvSpPr txBox="1"/>
          <p:nvPr/>
        </p:nvSpPr>
        <p:spPr>
          <a:xfrm>
            <a:off x="5508820" y="3735177"/>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
        <p:nvSpPr>
          <p:cNvPr id="55" name="TextBox 54">
            <a:extLst>
              <a:ext uri="{FF2B5EF4-FFF2-40B4-BE49-F238E27FC236}">
                <a16:creationId xmlns:a16="http://schemas.microsoft.com/office/drawing/2014/main" id="{07530029-20BF-35A3-2541-04ADD4653DF5}"/>
              </a:ext>
            </a:extLst>
          </p:cNvPr>
          <p:cNvSpPr txBox="1"/>
          <p:nvPr/>
        </p:nvSpPr>
        <p:spPr>
          <a:xfrm>
            <a:off x="5225447" y="4753040"/>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t>
            </a:r>
            <a:r>
              <a:rPr lang="en-US" sz="1600" b="1" dirty="0">
                <a:solidFill>
                  <a:srgbClr val="00B050"/>
                </a:solidFill>
                <a:latin typeface="Courier New" panose="02070309020205020404" pitchFamily="49" charset="0"/>
                <a:cs typeface="Courier New" panose="02070309020205020404" pitchFamily="49" charset="0"/>
              </a:rPr>
              <a:t>A</a:t>
            </a:r>
            <a:r>
              <a:rPr lang="en-US" sz="1600" b="1" baseline="30000" dirty="0">
                <a:solidFill>
                  <a:srgbClr val="00B050"/>
                </a:solidFill>
                <a:latin typeface="Courier New" panose="02070309020205020404" pitchFamily="49" charset="0"/>
                <a:cs typeface="Courier New" panose="02070309020205020404" pitchFamily="49" charset="0"/>
              </a:rPr>
              <a:t>H</a:t>
            </a:r>
          </a:p>
          <a:p>
            <a:r>
              <a:rPr lang="en-US" sz="1600" b="1" dirty="0">
                <a:latin typeface="Courier New" panose="02070309020205020404" pitchFamily="49" charset="0"/>
                <a:cs typeface="Courier New" panose="02070309020205020404" pitchFamily="49" charset="0"/>
              </a:rPr>
              <a:t>3’-A-G-G-T-A-T-A-C-C-A-T-T-A-G-G-C</a:t>
            </a:r>
          </a:p>
        </p:txBody>
      </p:sp>
      <p:sp>
        <p:nvSpPr>
          <p:cNvPr id="56" name="TextBox 55">
            <a:extLst>
              <a:ext uri="{FF2B5EF4-FFF2-40B4-BE49-F238E27FC236}">
                <a16:creationId xmlns:a16="http://schemas.microsoft.com/office/drawing/2014/main" id="{04EBC7E0-0F34-405C-5122-5D67186127E0}"/>
              </a:ext>
            </a:extLst>
          </p:cNvPr>
          <p:cNvSpPr txBox="1"/>
          <p:nvPr/>
        </p:nvSpPr>
        <p:spPr>
          <a:xfrm>
            <a:off x="5303679" y="5629812"/>
            <a:ext cx="4397260" cy="584775"/>
          </a:xfrm>
          <a:prstGeom prst="rect">
            <a:avLst/>
          </a:prstGeom>
          <a:noFill/>
        </p:spPr>
        <p:txBody>
          <a:bodyPr wrap="square" rtlCol="0">
            <a:spAutoFit/>
          </a:bodyPr>
          <a:lstStyle/>
          <a:p>
            <a:r>
              <a:rPr lang="en-US" sz="1600" b="1" dirty="0">
                <a:latin typeface="Courier New" panose="02070309020205020404" pitchFamily="49" charset="0"/>
                <a:cs typeface="Courier New" panose="02070309020205020404" pitchFamily="49" charset="0"/>
              </a:rPr>
              <a:t>    5’-</a:t>
            </a:r>
            <a:r>
              <a:rPr lang="en-US" sz="1600" b="1" dirty="0">
                <a:highlight>
                  <a:srgbClr val="C0C0C0"/>
                </a:highlight>
                <a:latin typeface="Courier New" panose="02070309020205020404" pitchFamily="49" charset="0"/>
                <a:cs typeface="Courier New" panose="02070309020205020404" pitchFamily="49" charset="0"/>
              </a:rPr>
              <a:t>C-A-T-A-T-G</a:t>
            </a:r>
            <a:r>
              <a:rPr lang="en-US" sz="1600" b="1" dirty="0">
                <a:latin typeface="Courier New" panose="02070309020205020404" pitchFamily="49" charset="0"/>
                <a:cs typeface="Courier New" panose="02070309020205020404" pitchFamily="49" charset="0"/>
              </a:rPr>
              <a:t>—G-T-A</a:t>
            </a:r>
            <a:r>
              <a:rPr lang="en-US" sz="1600" b="1" baseline="30000" dirty="0">
                <a:latin typeface="Courier New" panose="02070309020205020404" pitchFamily="49" charset="0"/>
                <a:cs typeface="Courier New" panose="02070309020205020404" pitchFamily="49" charset="0"/>
              </a:rPr>
              <a:t>OH</a:t>
            </a:r>
          </a:p>
          <a:p>
            <a:r>
              <a:rPr lang="en-US" sz="1600" b="1" dirty="0">
                <a:latin typeface="Courier New" panose="02070309020205020404" pitchFamily="49" charset="0"/>
                <a:cs typeface="Courier New" panose="02070309020205020404" pitchFamily="49" charset="0"/>
              </a:rPr>
              <a:t>3’-A-G-G-T-A-T-A-C-C-A-T-T-A-G-G-C</a:t>
            </a:r>
          </a:p>
        </p:txBody>
      </p:sp>
    </p:spTree>
    <p:extLst>
      <p:ext uri="{BB962C8B-B14F-4D97-AF65-F5344CB8AC3E}">
        <p14:creationId xmlns:p14="http://schemas.microsoft.com/office/powerpoint/2010/main" val="699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generated with high confidence">
            <a:extLst>
              <a:ext uri="{FF2B5EF4-FFF2-40B4-BE49-F238E27FC236}">
                <a16:creationId xmlns:a16="http://schemas.microsoft.com/office/drawing/2014/main" id="{082940FB-6883-4660-8C32-6BCE82B8C5E6}"/>
              </a:ext>
            </a:extLst>
          </p:cNvPr>
          <p:cNvPicPr>
            <a:picLocks noChangeAspect="1"/>
          </p:cNvPicPr>
          <p:nvPr/>
        </p:nvPicPr>
        <p:blipFill>
          <a:blip r:embed="rId3"/>
          <a:stretch>
            <a:fillRect/>
          </a:stretch>
        </p:blipFill>
        <p:spPr>
          <a:xfrm>
            <a:off x="474404" y="4230778"/>
            <a:ext cx="5013419" cy="1985235"/>
          </a:xfrm>
          <a:prstGeom prst="rect">
            <a:avLst/>
          </a:prstGeom>
        </p:spPr>
      </p:pic>
      <p:grpSp>
        <p:nvGrpSpPr>
          <p:cNvPr id="20" name="Group 19">
            <a:extLst>
              <a:ext uri="{FF2B5EF4-FFF2-40B4-BE49-F238E27FC236}">
                <a16:creationId xmlns:a16="http://schemas.microsoft.com/office/drawing/2014/main" id="{0835C839-76DA-3E95-F98D-EDD0F7D0840B}"/>
              </a:ext>
            </a:extLst>
          </p:cNvPr>
          <p:cNvGrpSpPr/>
          <p:nvPr/>
        </p:nvGrpSpPr>
        <p:grpSpPr>
          <a:xfrm>
            <a:off x="474403" y="1246228"/>
            <a:ext cx="5664976" cy="1793703"/>
            <a:chOff x="107860" y="880069"/>
            <a:chExt cx="5319356" cy="1684270"/>
          </a:xfrm>
        </p:grpSpPr>
        <p:pic>
          <p:nvPicPr>
            <p:cNvPr id="2" name="Picture 1"/>
            <p:cNvPicPr>
              <a:picLocks noChangeAspect="1"/>
            </p:cNvPicPr>
            <p:nvPr/>
          </p:nvPicPr>
          <p:blipFill rotWithShape="1">
            <a:blip r:embed="rId4"/>
            <a:srcRect l="-290" t="6115" r="290" b="2565"/>
            <a:stretch/>
          </p:blipFill>
          <p:spPr>
            <a:xfrm>
              <a:off x="107860" y="880069"/>
              <a:ext cx="5319356" cy="1479895"/>
            </a:xfrm>
            <a:prstGeom prst="rect">
              <a:avLst/>
            </a:prstGeom>
          </p:spPr>
        </p:pic>
        <p:sp>
          <p:nvSpPr>
            <p:cNvPr id="4" name="Rectangle 3"/>
            <p:cNvSpPr/>
            <p:nvPr/>
          </p:nvSpPr>
          <p:spPr>
            <a:xfrm>
              <a:off x="1279802" y="2293703"/>
              <a:ext cx="2537060" cy="270636"/>
            </a:xfrm>
            <a:prstGeom prst="rect">
              <a:avLst/>
            </a:prstGeom>
          </p:spPr>
          <p:txBody>
            <a:bodyPr wrap="square">
              <a:spAutoFit/>
            </a:bodyPr>
            <a:lstStyle/>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-1,4-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5" name="Rectangle 4">
              <a:extLst>
                <a:ext uri="{FF2B5EF4-FFF2-40B4-BE49-F238E27FC236}">
                  <a16:creationId xmlns:a16="http://schemas.microsoft.com/office/drawing/2014/main" id="{1E0709DB-A3B3-4DD6-8AC3-8208E2EDFC0A}"/>
                </a:ext>
              </a:extLst>
            </p:cNvPr>
            <p:cNvSpPr/>
            <p:nvPr/>
          </p:nvSpPr>
          <p:spPr>
            <a:xfrm>
              <a:off x="204619" y="905266"/>
              <a:ext cx="3085574" cy="5584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883832"/>
              <a:endParaRPr lang="en-US" sz="1146" dirty="0">
                <a:solidFill>
                  <a:prstClr val="black"/>
                </a:solidFill>
                <a:latin typeface="Arial" panose="020B0604020202020204" pitchFamily="34" charset="0"/>
              </a:endParaRPr>
            </a:p>
          </p:txBody>
        </p:sp>
        <p:cxnSp>
          <p:nvCxnSpPr>
            <p:cNvPr id="7" name="Straight Arrow Connector 6">
              <a:extLst>
                <a:ext uri="{FF2B5EF4-FFF2-40B4-BE49-F238E27FC236}">
                  <a16:creationId xmlns:a16="http://schemas.microsoft.com/office/drawing/2014/main" id="{C73E98C0-B0F7-488B-ACAD-8E69222AB356}"/>
                </a:ext>
              </a:extLst>
            </p:cNvPr>
            <p:cNvCxnSpPr/>
            <p:nvPr/>
          </p:nvCxnSpPr>
          <p:spPr>
            <a:xfrm flipH="1" flipV="1">
              <a:off x="1567077" y="2120912"/>
              <a:ext cx="305816" cy="26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75704E6-9221-4322-A7ED-717AA4D6FEB4}"/>
                </a:ext>
              </a:extLst>
            </p:cNvPr>
            <p:cNvCxnSpPr/>
            <p:nvPr/>
          </p:nvCxnSpPr>
          <p:spPr>
            <a:xfrm flipH="1" flipV="1">
              <a:off x="1704170" y="2034830"/>
              <a:ext cx="194034" cy="3503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926A416-67D9-439F-A94A-F3C746B700E7}"/>
                </a:ext>
              </a:extLst>
            </p:cNvPr>
            <p:cNvCxnSpPr/>
            <p:nvPr/>
          </p:nvCxnSpPr>
          <p:spPr>
            <a:xfrm flipH="1" flipV="1">
              <a:off x="1818058" y="1959247"/>
              <a:ext cx="101236" cy="3845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2E0954-16C4-445B-A659-3F5D54374670}"/>
                </a:ext>
              </a:extLst>
            </p:cNvPr>
            <p:cNvSpPr/>
            <p:nvPr/>
          </p:nvSpPr>
          <p:spPr>
            <a:xfrm>
              <a:off x="786721" y="1975756"/>
              <a:ext cx="516723" cy="1052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3832"/>
              <a:endParaRPr lang="en-US" sz="1146" dirty="0">
                <a:solidFill>
                  <a:prstClr val="white"/>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FC6E5C0E-3C78-4953-A6FF-657AE400EAA8}"/>
                </a:ext>
              </a:extLst>
            </p:cNvPr>
            <p:cNvCxnSpPr/>
            <p:nvPr/>
          </p:nvCxnSpPr>
          <p:spPr>
            <a:xfrm flipV="1">
              <a:off x="1320318" y="1847534"/>
              <a:ext cx="459778" cy="187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D400A3AC-DD6C-4CCC-99E4-F0ABCBA40C19}"/>
              </a:ext>
            </a:extLst>
          </p:cNvPr>
          <p:cNvSpPr/>
          <p:nvPr/>
        </p:nvSpPr>
        <p:spPr>
          <a:xfrm>
            <a:off x="77620" y="2281426"/>
            <a:ext cx="1855036" cy="679994"/>
          </a:xfrm>
          <a:prstGeom prst="rect">
            <a:avLst/>
          </a:prstGeom>
        </p:spPr>
        <p:txBody>
          <a:bodyPr wrap="square">
            <a:spAutoFit/>
          </a:bodyPr>
          <a:lstStyle/>
          <a:p>
            <a:pPr algn="ctr" defTabSz="883832"/>
            <a:r>
              <a:rPr lang="en-US" sz="1273" b="1" dirty="0">
                <a:solidFill>
                  <a:srgbClr val="002060"/>
                </a:solidFill>
                <a:latin typeface="Arial" panose="020B0604020202020204" pitchFamily="34" charset="0"/>
                <a:ea typeface="Symbol" charset="2"/>
                <a:cs typeface="Symbol" charset="2"/>
              </a:rPr>
              <a:t>Branch point</a:t>
            </a:r>
          </a:p>
          <a:p>
            <a:pPr algn="ctr" defTabSz="883832"/>
            <a:r>
              <a:rPr lang="en-US" sz="1273" b="1" dirty="0">
                <a:solidFill>
                  <a:srgbClr val="002060"/>
                </a:solidFill>
                <a:latin typeface="Symbol" panose="05050102010706020507" pitchFamily="18" charset="2"/>
                <a:ea typeface="Symbol" charset="2"/>
                <a:cs typeface="Symbol" charset="2"/>
              </a:rPr>
              <a:t>a</a:t>
            </a:r>
            <a:r>
              <a:rPr lang="en-US" sz="1273" b="1" dirty="0">
                <a:solidFill>
                  <a:srgbClr val="002060"/>
                </a:solidFill>
                <a:latin typeface="Arial" panose="020B0604020202020204" pitchFamily="34" charset="0"/>
                <a:ea typeface="Comic Sans MS" charset="0"/>
                <a:cs typeface="Arial" panose="020B0604020202020204" pitchFamily="34" charset="0"/>
              </a:rPr>
              <a:t>-1,6- </a:t>
            </a:r>
            <a:r>
              <a:rPr lang="en-US" sz="1273" b="1" dirty="0" err="1">
                <a:solidFill>
                  <a:srgbClr val="002060"/>
                </a:solidFill>
                <a:latin typeface="Arial" panose="020B0604020202020204" pitchFamily="34" charset="0"/>
                <a:ea typeface="Comic Sans MS" charset="0"/>
                <a:cs typeface="Arial" panose="020B0604020202020204" pitchFamily="34" charset="0"/>
              </a:rPr>
              <a:t>glycosidic</a:t>
            </a:r>
            <a:r>
              <a:rPr lang="en-US" sz="1273" b="1" dirty="0">
                <a:solidFill>
                  <a:srgbClr val="002060"/>
                </a:solidFill>
                <a:latin typeface="Arial" panose="020B0604020202020204" pitchFamily="34" charset="0"/>
                <a:ea typeface="Comic Sans MS" charset="0"/>
                <a:cs typeface="Arial" panose="020B0604020202020204" pitchFamily="34" charset="0"/>
              </a:rPr>
              <a:t> linkage</a:t>
            </a:r>
          </a:p>
        </p:txBody>
      </p:sp>
      <p:sp>
        <p:nvSpPr>
          <p:cNvPr id="3" name="Rectangle 2"/>
          <p:cNvSpPr/>
          <p:nvPr/>
        </p:nvSpPr>
        <p:spPr>
          <a:xfrm>
            <a:off x="180995" y="750772"/>
            <a:ext cx="4744752" cy="1039708"/>
          </a:xfrm>
          <a:prstGeom prst="rect">
            <a:avLst/>
          </a:prstGeom>
        </p:spPr>
        <p:txBody>
          <a:bodyPr wrap="square">
            <a:spAutoFit/>
          </a:bodyPr>
          <a:lstStyle/>
          <a:p>
            <a:pPr defTabSz="883832"/>
            <a:r>
              <a:rPr lang="en-US" sz="2052" dirty="0">
                <a:solidFill>
                  <a:prstClr val="black"/>
                </a:solidFill>
                <a:latin typeface="Arial" panose="020B0604020202020204" pitchFamily="34" charset="0"/>
                <a:ea typeface="Comic Sans MS" charset="0"/>
                <a:cs typeface="Arial" panose="020B0604020202020204" pitchFamily="34" charset="0"/>
              </a:rPr>
              <a:t>Glycogen and is made entirely of glucose units and is used for glucose storage.</a:t>
            </a:r>
            <a:endParaRPr lang="en-US" sz="2052" dirty="0">
              <a:solidFill>
                <a:prstClr val="black"/>
              </a:solidFill>
              <a:latin typeface="Arial" panose="020B0604020202020204" pitchFamily="34" charset="0"/>
            </a:endParaRPr>
          </a:p>
        </p:txBody>
      </p:sp>
      <p:sp>
        <p:nvSpPr>
          <p:cNvPr id="22" name="Title 1">
            <a:extLst>
              <a:ext uri="{FF2B5EF4-FFF2-40B4-BE49-F238E27FC236}">
                <a16:creationId xmlns:a16="http://schemas.microsoft.com/office/drawing/2014/main" id="{FA19C186-A137-4D37-A64E-F3B609DA8776}"/>
              </a:ext>
            </a:extLst>
          </p:cNvPr>
          <p:cNvSpPr txBox="1">
            <a:spLocks/>
          </p:cNvSpPr>
          <p:nvPr/>
        </p:nvSpPr>
        <p:spPr>
          <a:xfrm>
            <a:off x="878410" y="44517"/>
            <a:ext cx="11227341" cy="48056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41915"/>
            <a:r>
              <a:rPr lang="en-US" sz="2800" dirty="0">
                <a:solidFill>
                  <a:prstClr val="black"/>
                </a:solidFill>
                <a:latin typeface="Arial" panose="020B0604020202020204" pitchFamily="34" charset="0"/>
                <a:ea typeface="Comic Sans MS" charset="0"/>
              </a:rPr>
              <a:t>Polysaccharides</a:t>
            </a:r>
            <a:r>
              <a:rPr lang="en-US" sz="2800" dirty="0">
                <a:solidFill>
                  <a:prstClr val="black"/>
                </a:solidFill>
                <a:latin typeface="Arial" panose="020B0604020202020204" pitchFamily="34" charset="0"/>
                <a:ea typeface="Comic Sans MS" charset="0"/>
                <a:cs typeface="Arial" panose="020B0604020202020204" pitchFamily="34" charset="0"/>
              </a:rPr>
              <a:t> as Energy Storage – Glycogen Storage Disease</a:t>
            </a:r>
          </a:p>
        </p:txBody>
      </p:sp>
      <p:sp>
        <p:nvSpPr>
          <p:cNvPr id="23" name="TextBox 22">
            <a:extLst>
              <a:ext uri="{FF2B5EF4-FFF2-40B4-BE49-F238E27FC236}">
                <a16:creationId xmlns:a16="http://schemas.microsoft.com/office/drawing/2014/main" id="{25E68257-6943-907E-729C-A613324FA5DD}"/>
              </a:ext>
            </a:extLst>
          </p:cNvPr>
          <p:cNvSpPr txBox="1"/>
          <p:nvPr/>
        </p:nvSpPr>
        <p:spPr>
          <a:xfrm>
            <a:off x="6442181" y="762017"/>
            <a:ext cx="6464361" cy="2618666"/>
          </a:xfrm>
          <a:prstGeom prst="rect">
            <a:avLst/>
          </a:prstGeom>
          <a:noFill/>
        </p:spPr>
        <p:txBody>
          <a:bodyPr wrap="square" rtlCol="0">
            <a:spAutoFit/>
          </a:bodyPr>
          <a:lstStyle/>
          <a:p>
            <a:r>
              <a:rPr lang="en-US" sz="2000" dirty="0">
                <a:latin typeface="Arial" panose="020B0604020202020204" pitchFamily="34" charset="0"/>
              </a:rPr>
              <a:t>Glycogen Levels are regulated by hormones secreted due to blood glucose levels.</a:t>
            </a:r>
          </a:p>
          <a:p>
            <a:pPr marL="304324" indent="-304324">
              <a:buFont typeface="Arial" panose="020B0604020202020204" pitchFamily="34" charset="0"/>
              <a:buChar char="•"/>
            </a:pPr>
            <a:r>
              <a:rPr lang="en-US" sz="2000" dirty="0">
                <a:latin typeface="Arial" panose="020B0604020202020204" pitchFamily="34" charset="0"/>
              </a:rPr>
              <a:t>Glucagon – low blood sugar</a:t>
            </a:r>
          </a:p>
          <a:p>
            <a:pPr marL="304324" indent="-304324">
              <a:buFont typeface="Arial" panose="020B0604020202020204" pitchFamily="34" charset="0"/>
              <a:buChar char="•"/>
            </a:pPr>
            <a:r>
              <a:rPr lang="en-US" sz="2000" dirty="0">
                <a:latin typeface="Arial" panose="020B0604020202020204" pitchFamily="34" charset="0"/>
              </a:rPr>
              <a:t>Insulin – high blood sugar</a:t>
            </a:r>
          </a:p>
          <a:p>
            <a:r>
              <a:rPr lang="en-US" sz="2000" dirty="0">
                <a:latin typeface="Arial" panose="020B0604020202020204" pitchFamily="34" charset="0"/>
              </a:rPr>
              <a:t>Two enzymes degrade or synthesize glycogen</a:t>
            </a:r>
          </a:p>
          <a:p>
            <a:pPr marL="304324" indent="-304324">
              <a:buFont typeface="Arial" panose="020B0604020202020204" pitchFamily="34" charset="0"/>
              <a:buChar char="•"/>
            </a:pPr>
            <a:r>
              <a:rPr lang="en-US" sz="2000" dirty="0">
                <a:latin typeface="Arial" panose="020B0604020202020204" pitchFamily="34" charset="0"/>
              </a:rPr>
              <a:t>Glycogen phosphorylase – releases glucose from glycogen</a:t>
            </a:r>
          </a:p>
          <a:p>
            <a:pPr marL="304324" indent="-304324">
              <a:buFont typeface="Arial" panose="020B0604020202020204" pitchFamily="34" charset="0"/>
              <a:buChar char="•"/>
            </a:pPr>
            <a:r>
              <a:rPr lang="en-US" sz="2000" dirty="0">
                <a:latin typeface="Arial" panose="020B0604020202020204" pitchFamily="34" charset="0"/>
              </a:rPr>
              <a:t>Glycogen synthase – stores glucose in glycogen</a:t>
            </a:r>
          </a:p>
        </p:txBody>
      </p:sp>
      <p:graphicFrame>
        <p:nvGraphicFramePr>
          <p:cNvPr id="24" name="Object 23">
            <a:extLst>
              <a:ext uri="{FF2B5EF4-FFF2-40B4-BE49-F238E27FC236}">
                <a16:creationId xmlns:a16="http://schemas.microsoft.com/office/drawing/2014/main" id="{A5990D0A-DA5D-81C1-5B3B-99587A879E8A}"/>
              </a:ext>
            </a:extLst>
          </p:cNvPr>
          <p:cNvGraphicFramePr>
            <a:graphicFrameLocks noChangeAspect="1"/>
          </p:cNvGraphicFramePr>
          <p:nvPr/>
        </p:nvGraphicFramePr>
        <p:xfrm>
          <a:off x="6089856" y="3163387"/>
          <a:ext cx="6816685" cy="3033019"/>
        </p:xfrm>
        <a:graphic>
          <a:graphicData uri="http://schemas.openxmlformats.org/presentationml/2006/ole">
            <mc:AlternateContent xmlns:mc="http://schemas.openxmlformats.org/markup-compatibility/2006">
              <mc:Choice xmlns:v="urn:schemas-microsoft-com:vml" Requires="v">
                <p:oleObj name="MDLDrawObject Class" r:id="rId5" imgW="7495121" imgH="3314306" progId="MDLDrawOLE.MDLDrawObject.1">
                  <p:embed/>
                </p:oleObj>
              </mc:Choice>
              <mc:Fallback>
                <p:oleObj name="MDLDrawObject Class" r:id="rId5" imgW="7495121" imgH="3314306" progId="MDLDrawOLE.MDLDrawObject.1">
                  <p:embed/>
                  <p:pic>
                    <p:nvPicPr>
                      <p:cNvPr id="24" name="Object 23">
                        <a:extLst>
                          <a:ext uri="{FF2B5EF4-FFF2-40B4-BE49-F238E27FC236}">
                            <a16:creationId xmlns:a16="http://schemas.microsoft.com/office/drawing/2014/main" id="{A5990D0A-DA5D-81C1-5B3B-99587A879E8A}"/>
                          </a:ext>
                        </a:extLst>
                      </p:cNvPr>
                      <p:cNvPicPr>
                        <a:picLocks noChangeAspect="1" noChangeArrowheads="1"/>
                      </p:cNvPicPr>
                      <p:nvPr/>
                    </p:nvPicPr>
                    <p:blipFill>
                      <a:blip r:embed="rId6"/>
                      <a:srcRect/>
                      <a:stretch>
                        <a:fillRect/>
                      </a:stretch>
                    </p:blipFill>
                    <p:spPr bwMode="auto">
                      <a:xfrm>
                        <a:off x="6089856" y="3163387"/>
                        <a:ext cx="6816685" cy="3033019"/>
                      </a:xfrm>
                      <a:prstGeom prst="rect">
                        <a:avLst/>
                      </a:prstGeom>
                      <a:noFill/>
                    </p:spPr>
                  </p:pic>
                </p:oleObj>
              </mc:Fallback>
            </mc:AlternateContent>
          </a:graphicData>
        </a:graphic>
      </p:graphicFrame>
      <p:sp>
        <p:nvSpPr>
          <p:cNvPr id="6" name="Date Placeholder 5">
            <a:extLst>
              <a:ext uri="{FF2B5EF4-FFF2-40B4-BE49-F238E27FC236}">
                <a16:creationId xmlns:a16="http://schemas.microsoft.com/office/drawing/2014/main" id="{B0427043-1753-3BB9-B31B-42895F5F622F}"/>
              </a:ext>
            </a:extLst>
          </p:cNvPr>
          <p:cNvSpPr>
            <a:spLocks noGrp="1"/>
          </p:cNvSpPr>
          <p:nvPr>
            <p:ph type="dt" sz="half" idx="10"/>
          </p:nvPr>
        </p:nvSpPr>
        <p:spPr/>
        <p:txBody>
          <a:bodyPr/>
          <a:lstStyle/>
          <a:p>
            <a:fld id="{C87BA0A4-E198-4526-AD17-061DE8728850}" type="datetime1">
              <a:rPr lang="en-US" smtClean="0"/>
              <a:t>1/25/2025</a:t>
            </a:fld>
            <a:endParaRPr lang="en-US"/>
          </a:p>
        </p:txBody>
      </p:sp>
      <p:sp>
        <p:nvSpPr>
          <p:cNvPr id="8" name="Footer Placeholder 7">
            <a:extLst>
              <a:ext uri="{FF2B5EF4-FFF2-40B4-BE49-F238E27FC236}">
                <a16:creationId xmlns:a16="http://schemas.microsoft.com/office/drawing/2014/main" id="{7086A572-5E5C-7A81-FAC4-CBECD2F0AC98}"/>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F808C0F4-0C73-EA58-C447-4899052B9BC8}"/>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417116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 of a scientific experiment&#10;&#10;Description automatically generated">
            <a:extLst>
              <a:ext uri="{FF2B5EF4-FFF2-40B4-BE49-F238E27FC236}">
                <a16:creationId xmlns:a16="http://schemas.microsoft.com/office/drawing/2014/main" id="{983C92A4-07AC-A4A5-FB6B-11DF8E946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118" y="2718034"/>
            <a:ext cx="5977113" cy="3766759"/>
          </a:xfrm>
          <a:prstGeom prst="rect">
            <a:avLst/>
          </a:prstGeom>
        </p:spPr>
      </p:pic>
      <p:sp>
        <p:nvSpPr>
          <p:cNvPr id="5" name="Title 4"/>
          <p:cNvSpPr>
            <a:spLocks noGrp="1"/>
          </p:cNvSpPr>
          <p:nvPr>
            <p:ph type="title" idx="4294967295"/>
          </p:nvPr>
        </p:nvSpPr>
        <p:spPr>
          <a:xfrm>
            <a:off x="2474912" y="72403"/>
            <a:ext cx="8034338" cy="827088"/>
          </a:xfrm>
        </p:spPr>
        <p:txBody>
          <a:bodyPr>
            <a:noAutofit/>
          </a:bodyPr>
          <a:lstStyle/>
          <a:p>
            <a:r>
              <a:rPr lang="en-US" sz="2706" dirty="0"/>
              <a:t>Size Determination of Fragments from DNA Sequencing Capillary Electrophoresis</a:t>
            </a:r>
          </a:p>
        </p:txBody>
      </p:sp>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346" r="50000" b="1589"/>
          <a:stretch/>
        </p:blipFill>
        <p:spPr>
          <a:xfrm>
            <a:off x="6329778" y="1135664"/>
            <a:ext cx="1422764" cy="1582369"/>
          </a:xfrm>
          <a:prstGeom prst="rect">
            <a:avLst/>
          </a:prstGeom>
        </p:spPr>
      </p:pic>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5"/>
          <a:stretch>
            <a:fillRect/>
          </a:stretch>
        </p:blipFill>
        <p:spPr>
          <a:xfrm>
            <a:off x="932321" y="1215733"/>
            <a:ext cx="1231706" cy="2536070"/>
          </a:xfrm>
          <a:prstGeom prst="rect">
            <a:avLst/>
          </a:prstGeom>
        </p:spPr>
      </p:pic>
      <p:sp>
        <p:nvSpPr>
          <p:cNvPr id="9" name="TextBox 8">
            <a:extLst>
              <a:ext uri="{FF2B5EF4-FFF2-40B4-BE49-F238E27FC236}">
                <a16:creationId xmlns:a16="http://schemas.microsoft.com/office/drawing/2014/main" id="{AD18DF6C-D3F4-6908-87B0-CBA5AD0021A8}"/>
              </a:ext>
            </a:extLst>
          </p:cNvPr>
          <p:cNvSpPr txBox="1"/>
          <p:nvPr/>
        </p:nvSpPr>
        <p:spPr>
          <a:xfrm>
            <a:off x="349460" y="3865939"/>
            <a:ext cx="3758172" cy="2885534"/>
          </a:xfrm>
          <a:prstGeom prst="rect">
            <a:avLst/>
          </a:prstGeom>
          <a:noFill/>
        </p:spPr>
        <p:txBody>
          <a:bodyPr wrap="square" rtlCol="0">
            <a:spAutoFit/>
          </a:bodyPr>
          <a:lstStyle/>
          <a:p>
            <a:r>
              <a:rPr lang="en-US" sz="2052" dirty="0"/>
              <a:t>DNA has a negative charge.</a:t>
            </a:r>
          </a:p>
          <a:p>
            <a:r>
              <a:rPr lang="en-US" sz="2052" dirty="0"/>
              <a:t>It will migrate towards the anode.</a:t>
            </a:r>
          </a:p>
          <a:p>
            <a:endParaRPr lang="en-US" sz="2052" dirty="0"/>
          </a:p>
          <a:p>
            <a:r>
              <a:rPr lang="en-US" sz="2052" dirty="0"/>
              <a:t>Capillary is filled with a gel that causes separation by size.</a:t>
            </a:r>
          </a:p>
          <a:p>
            <a:endParaRPr lang="en-US" sz="2052" dirty="0"/>
          </a:p>
          <a:p>
            <a:pPr>
              <a:lnSpc>
                <a:spcPct val="150000"/>
              </a:lnSpc>
            </a:pPr>
            <a:r>
              <a:rPr lang="en-US" sz="2052" dirty="0"/>
              <a:t>DNA molecules that are smaller migrate _____________.</a:t>
            </a:r>
          </a:p>
        </p:txBody>
      </p:sp>
      <p:cxnSp>
        <p:nvCxnSpPr>
          <p:cNvPr id="18" name="Straight Arrow Connector 17">
            <a:extLst>
              <a:ext uri="{FF2B5EF4-FFF2-40B4-BE49-F238E27FC236}">
                <a16:creationId xmlns:a16="http://schemas.microsoft.com/office/drawing/2014/main" id="{7A4993C8-082D-A300-336C-1E5E3B6651BB}"/>
              </a:ext>
            </a:extLst>
          </p:cNvPr>
          <p:cNvCxnSpPr/>
          <p:nvPr/>
        </p:nvCxnSpPr>
        <p:spPr>
          <a:xfrm>
            <a:off x="7563658" y="2507960"/>
            <a:ext cx="405755"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4E58773-A570-8EB6-8625-947DEA46DC9F}"/>
              </a:ext>
            </a:extLst>
          </p:cNvPr>
          <p:cNvCxnSpPr>
            <a:cxnSpLocks/>
          </p:cNvCxnSpPr>
          <p:nvPr/>
        </p:nvCxnSpPr>
        <p:spPr>
          <a:xfrm flipH="1">
            <a:off x="9170065" y="3135580"/>
            <a:ext cx="730359" cy="48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890F816-F549-7255-DB44-394F2B541429}"/>
              </a:ext>
            </a:extLst>
          </p:cNvPr>
          <p:cNvSpPr txBox="1"/>
          <p:nvPr/>
        </p:nvSpPr>
        <p:spPr>
          <a:xfrm>
            <a:off x="9900424" y="2853136"/>
            <a:ext cx="2010487" cy="420115"/>
          </a:xfrm>
          <a:prstGeom prst="rect">
            <a:avLst/>
          </a:prstGeom>
          <a:noFill/>
        </p:spPr>
        <p:txBody>
          <a:bodyPr wrap="none" rtlCol="0">
            <a:spAutoFit/>
          </a:bodyPr>
          <a:lstStyle/>
          <a:p>
            <a:r>
              <a:rPr lang="en-US" sz="2130" dirty="0">
                <a:latin typeface="Arial" panose="020B0604020202020204" pitchFamily="34" charset="0"/>
                <a:cs typeface="Arial" panose="020B0604020202020204" pitchFamily="34" charset="0"/>
              </a:rPr>
              <a:t>Sample loaded</a:t>
            </a:r>
          </a:p>
        </p:txBody>
      </p:sp>
      <p:sp>
        <p:nvSpPr>
          <p:cNvPr id="25" name="TextBox 24">
            <a:extLst>
              <a:ext uri="{FF2B5EF4-FFF2-40B4-BE49-F238E27FC236}">
                <a16:creationId xmlns:a16="http://schemas.microsoft.com/office/drawing/2014/main" id="{65C38E4F-2009-35E6-B7BD-5726C3D627C1}"/>
              </a:ext>
            </a:extLst>
          </p:cNvPr>
          <p:cNvSpPr txBox="1"/>
          <p:nvPr/>
        </p:nvSpPr>
        <p:spPr>
          <a:xfrm>
            <a:off x="5708245" y="3135580"/>
            <a:ext cx="1861207" cy="747897"/>
          </a:xfrm>
          <a:prstGeom prst="rect">
            <a:avLst/>
          </a:prstGeom>
          <a:noFill/>
        </p:spPr>
        <p:txBody>
          <a:bodyPr wrap="square" rtlCol="0">
            <a:spAutoFit/>
          </a:bodyPr>
          <a:lstStyle/>
          <a:p>
            <a:r>
              <a:rPr lang="en-US" sz="2130" dirty="0">
                <a:latin typeface="Arial" panose="020B0604020202020204" pitchFamily="34" charset="0"/>
                <a:cs typeface="Arial" panose="020B0604020202020204" pitchFamily="34" charset="0"/>
              </a:rPr>
              <a:t>Fluorescence excitation</a:t>
            </a:r>
          </a:p>
        </p:txBody>
      </p:sp>
      <p:sp>
        <p:nvSpPr>
          <p:cNvPr id="26" name="TextBox 25">
            <a:extLst>
              <a:ext uri="{FF2B5EF4-FFF2-40B4-BE49-F238E27FC236}">
                <a16:creationId xmlns:a16="http://schemas.microsoft.com/office/drawing/2014/main" id="{714F2151-6F34-CDE1-690C-8941484C017D}"/>
              </a:ext>
            </a:extLst>
          </p:cNvPr>
          <p:cNvSpPr txBox="1"/>
          <p:nvPr/>
        </p:nvSpPr>
        <p:spPr>
          <a:xfrm>
            <a:off x="8638494" y="2449185"/>
            <a:ext cx="1249060" cy="420115"/>
          </a:xfrm>
          <a:prstGeom prst="rect">
            <a:avLst/>
          </a:prstGeom>
          <a:solidFill>
            <a:schemeClr val="bg1"/>
          </a:solidFill>
        </p:spPr>
        <p:txBody>
          <a:bodyPr wrap="none" rtlCol="0">
            <a:spAutoFit/>
          </a:bodyPr>
          <a:lstStyle/>
          <a:p>
            <a:r>
              <a:rPr lang="en-US" sz="2130" dirty="0">
                <a:latin typeface="Arial" panose="020B0604020202020204" pitchFamily="34" charset="0"/>
                <a:cs typeface="Arial" panose="020B0604020202020204" pitchFamily="34" charset="0"/>
              </a:rPr>
              <a:t>Capillary</a:t>
            </a:r>
          </a:p>
        </p:txBody>
      </p:sp>
      <p:sp>
        <p:nvSpPr>
          <p:cNvPr id="6" name="Date Placeholder 5">
            <a:extLst>
              <a:ext uri="{FF2B5EF4-FFF2-40B4-BE49-F238E27FC236}">
                <a16:creationId xmlns:a16="http://schemas.microsoft.com/office/drawing/2014/main" id="{B0A3578F-04EB-EAAD-8C36-8A0849842BEB}"/>
              </a:ext>
            </a:extLst>
          </p:cNvPr>
          <p:cNvSpPr>
            <a:spLocks noGrp="1"/>
          </p:cNvSpPr>
          <p:nvPr>
            <p:ph type="dt" sz="half" idx="10"/>
          </p:nvPr>
        </p:nvSpPr>
        <p:spPr/>
        <p:txBody>
          <a:bodyPr/>
          <a:lstStyle/>
          <a:p>
            <a:fld id="{6874CD15-87AA-49FD-8027-DE22B9FDDEB8}" type="datetime1">
              <a:rPr lang="en-US" smtClean="0"/>
              <a:t>1/25/2025</a:t>
            </a:fld>
            <a:endParaRPr lang="en-US"/>
          </a:p>
        </p:txBody>
      </p:sp>
      <p:sp>
        <p:nvSpPr>
          <p:cNvPr id="8" name="Footer Placeholder 7">
            <a:extLst>
              <a:ext uri="{FF2B5EF4-FFF2-40B4-BE49-F238E27FC236}">
                <a16:creationId xmlns:a16="http://schemas.microsoft.com/office/drawing/2014/main" id="{1117E244-F8E3-D0DC-2AD3-60BFBAD52575}"/>
              </a:ext>
            </a:extLst>
          </p:cNvPr>
          <p:cNvSpPr>
            <a:spLocks noGrp="1"/>
          </p:cNvSpPr>
          <p:nvPr>
            <p:ph type="ftr" sz="quarter" idx="11"/>
          </p:nvPr>
        </p:nvSpPr>
        <p:spPr/>
        <p:txBody>
          <a:bodyPr/>
          <a:lstStyle/>
          <a:p>
            <a:r>
              <a:rPr lang="en-US"/>
              <a:t>Drugs and Disease Spring 2025 - Lecture 4</a:t>
            </a:r>
          </a:p>
        </p:txBody>
      </p:sp>
      <p:sp>
        <p:nvSpPr>
          <p:cNvPr id="10" name="Slide Number Placeholder 9">
            <a:extLst>
              <a:ext uri="{FF2B5EF4-FFF2-40B4-BE49-F238E27FC236}">
                <a16:creationId xmlns:a16="http://schemas.microsoft.com/office/drawing/2014/main" id="{6B9C2892-5D86-FEA1-E04D-E6DE6F88C0F7}"/>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193349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imeline&#10;&#10;Description automatically generated with medium confidence">
            <a:extLst>
              <a:ext uri="{FF2B5EF4-FFF2-40B4-BE49-F238E27FC236}">
                <a16:creationId xmlns:a16="http://schemas.microsoft.com/office/drawing/2014/main" id="{30D46339-08F3-2067-3052-58630C0C9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120" y="532279"/>
            <a:ext cx="4278394" cy="3850552"/>
          </a:xfrm>
          <a:prstGeom prst="rect">
            <a:avLst/>
          </a:prstGeom>
        </p:spPr>
      </p:pic>
      <p:sp>
        <p:nvSpPr>
          <p:cNvPr id="10" name="TextBox 9">
            <a:extLst>
              <a:ext uri="{FF2B5EF4-FFF2-40B4-BE49-F238E27FC236}">
                <a16:creationId xmlns:a16="http://schemas.microsoft.com/office/drawing/2014/main" id="{5F73E81E-A318-4747-BF56-8744D331BF80}"/>
              </a:ext>
            </a:extLst>
          </p:cNvPr>
          <p:cNvSpPr txBox="1"/>
          <p:nvPr/>
        </p:nvSpPr>
        <p:spPr>
          <a:xfrm>
            <a:off x="355517" y="778583"/>
            <a:ext cx="5739851" cy="5090817"/>
          </a:xfrm>
          <a:prstGeom prst="rect">
            <a:avLst/>
          </a:prstGeom>
          <a:noFill/>
        </p:spPr>
        <p:txBody>
          <a:bodyPr wrap="square" rtlCol="0">
            <a:spAutoFit/>
          </a:bodyPr>
          <a:lstStyle/>
          <a:p>
            <a:pPr defTabSz="770337"/>
            <a:r>
              <a:rPr lang="en-US" sz="1932" b="1" dirty="0">
                <a:solidFill>
                  <a:prstClr val="black"/>
                </a:solidFill>
                <a:latin typeface="Arial" panose="020B0604020202020204" pitchFamily="34" charset="0"/>
                <a:cs typeface="Arial" panose="020B0604020202020204" pitchFamily="34" charset="0"/>
              </a:rPr>
              <a:t>4. Capillary Gel Electrophoresis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Migration due to the voltage because of the neg. charge on DNA phosphates</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Separation of DNA molecules by size, smaller travel through gel faster.</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Fragments reach the detector in the order of their length: primer+1 first, primer+2 second, etc.</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At the detector, a laser excites the fluorescence.</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Only fluorescent DNA molecules (terminated with </a:t>
            </a:r>
            <a:r>
              <a:rPr lang="en-US" sz="1932" dirty="0" err="1">
                <a:solidFill>
                  <a:prstClr val="black"/>
                </a:solidFill>
                <a:latin typeface="Arial" panose="020B0604020202020204" pitchFamily="34" charset="0"/>
                <a:cs typeface="Arial" panose="020B0604020202020204" pitchFamily="34" charset="0"/>
              </a:rPr>
              <a:t>ddNTP</a:t>
            </a:r>
            <a:r>
              <a:rPr lang="en-US" sz="1932" dirty="0">
                <a:solidFill>
                  <a:prstClr val="black"/>
                </a:solidFill>
                <a:latin typeface="Arial" panose="020B0604020202020204" pitchFamily="34" charset="0"/>
                <a:cs typeface="Arial" panose="020B0604020202020204" pitchFamily="34" charset="0"/>
              </a:rPr>
              <a:t>) give a signal.</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color of the emitted fluorescence gives the dideoxy base at the 3’ end of the DNA fragment.</a:t>
            </a:r>
          </a:p>
          <a:p>
            <a:pPr marL="240750" indent="-240750" defTabSz="770337">
              <a:spcBef>
                <a:spcPts val="579"/>
              </a:spcBef>
              <a:buFont typeface="Arial" panose="020B0604020202020204" pitchFamily="34" charset="0"/>
              <a:buChar char="•"/>
            </a:pPr>
            <a:r>
              <a:rPr lang="en-US" sz="1932" dirty="0">
                <a:solidFill>
                  <a:prstClr val="black"/>
                </a:solidFill>
                <a:latin typeface="Arial" panose="020B0604020202020204" pitchFamily="34" charset="0"/>
                <a:cs typeface="Arial" panose="020B0604020202020204" pitchFamily="34" charset="0"/>
              </a:rPr>
              <a:t>The order of peaks gives the sequence that is complementary to the template (= strand with primer).</a:t>
            </a:r>
          </a:p>
        </p:txBody>
      </p:sp>
      <p:sp>
        <p:nvSpPr>
          <p:cNvPr id="11" name="TextBox 10">
            <a:extLst>
              <a:ext uri="{FF2B5EF4-FFF2-40B4-BE49-F238E27FC236}">
                <a16:creationId xmlns:a16="http://schemas.microsoft.com/office/drawing/2014/main" id="{4AAA7F8D-1AC6-4E17-B60A-71FC297901E6}"/>
              </a:ext>
            </a:extLst>
          </p:cNvPr>
          <p:cNvSpPr txBox="1"/>
          <p:nvPr/>
        </p:nvSpPr>
        <p:spPr>
          <a:xfrm>
            <a:off x="2053202" y="63955"/>
            <a:ext cx="9783897" cy="448905"/>
          </a:xfrm>
          <a:prstGeom prst="rect">
            <a:avLst/>
          </a:prstGeom>
          <a:noFill/>
        </p:spPr>
        <p:txBody>
          <a:bodyPr wrap="none" rtlCol="0">
            <a:spAutoFit/>
          </a:bodyPr>
          <a:lstStyle/>
          <a:p>
            <a:pPr defTabSz="770337"/>
            <a:r>
              <a:rPr lang="en-US" sz="2317" dirty="0">
                <a:solidFill>
                  <a:prstClr val="black"/>
                </a:solidFill>
                <a:latin typeface="Arial" panose="020B0604020202020204" pitchFamily="34" charset="0"/>
              </a:rPr>
              <a:t>DNA Sequencing – Analysis of Fragments to Determine Order of Addition</a:t>
            </a:r>
          </a:p>
        </p:txBody>
      </p:sp>
      <p:sp>
        <p:nvSpPr>
          <p:cNvPr id="2" name="Rectangle 1">
            <a:extLst>
              <a:ext uri="{FF2B5EF4-FFF2-40B4-BE49-F238E27FC236}">
                <a16:creationId xmlns:a16="http://schemas.microsoft.com/office/drawing/2014/main" id="{9C7CD0D3-3611-4D07-AFE2-5CC412C1CAA1}"/>
              </a:ext>
            </a:extLst>
          </p:cNvPr>
          <p:cNvSpPr/>
          <p:nvPr/>
        </p:nvSpPr>
        <p:spPr>
          <a:xfrm>
            <a:off x="2793594" y="6149299"/>
            <a:ext cx="2044278" cy="369332"/>
          </a:xfrm>
          <a:prstGeom prst="rect">
            <a:avLst/>
          </a:prstGeom>
        </p:spPr>
        <p:txBody>
          <a:bodyPr wrap="none">
            <a:spAutoFit/>
          </a:bodyPr>
          <a:lstStyle/>
          <a:p>
            <a:pPr defTabSz="770337"/>
            <a:r>
              <a:rPr lang="en-US" sz="1800" dirty="0">
                <a:solidFill>
                  <a:srgbClr val="7030A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0B050"/>
                </a:solidFill>
                <a:latin typeface="Arial" panose="020B0604020202020204" pitchFamily="34" charset="0"/>
                <a:cs typeface="Arial" panose="020B0604020202020204" pitchFamily="34" charset="0"/>
              </a:rPr>
              <a:t>A</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FF0000"/>
                </a:solidFill>
                <a:latin typeface="Arial" panose="020B0604020202020204" pitchFamily="34" charset="0"/>
                <a:cs typeface="Arial" panose="020B0604020202020204" pitchFamily="34" charset="0"/>
              </a:rPr>
              <a:t>T</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solidFill>
                  <a:srgbClr val="0D08EA"/>
                </a:solidFill>
                <a:latin typeface="Arial" panose="020B0604020202020204" pitchFamily="34" charset="0"/>
                <a:cs typeface="Arial" panose="020B0604020202020204" pitchFamily="34" charset="0"/>
              </a:rPr>
              <a:t>C</a:t>
            </a:r>
            <a:r>
              <a:rPr lang="en-US" sz="1800" dirty="0">
                <a:solidFill>
                  <a:prstClr val="black"/>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G</a:t>
            </a:r>
          </a:p>
        </p:txBody>
      </p:sp>
      <p:sp>
        <p:nvSpPr>
          <p:cNvPr id="13" name="TextBox 12">
            <a:extLst>
              <a:ext uri="{FF2B5EF4-FFF2-40B4-BE49-F238E27FC236}">
                <a16:creationId xmlns:a16="http://schemas.microsoft.com/office/drawing/2014/main" id="{B326763F-018A-4B51-8AFF-4E6E581CA74C}"/>
              </a:ext>
            </a:extLst>
          </p:cNvPr>
          <p:cNvSpPr txBox="1"/>
          <p:nvPr/>
        </p:nvSpPr>
        <p:spPr>
          <a:xfrm>
            <a:off x="6248628" y="5124890"/>
            <a:ext cx="1500492" cy="984308"/>
          </a:xfrm>
          <a:prstGeom prst="rect">
            <a:avLst/>
          </a:prstGeom>
          <a:noFill/>
        </p:spPr>
        <p:txBody>
          <a:bodyPr wrap="square" rtlCol="0">
            <a:spAutoFit/>
          </a:bodyPr>
          <a:lstStyle/>
          <a:p>
            <a:r>
              <a:rPr lang="en-US" sz="1932" dirty="0">
                <a:latin typeface="Arial" panose="020B0604020202020204" pitchFamily="34" charset="0"/>
              </a:rPr>
              <a:t>Fluorescent output over time.</a:t>
            </a:r>
          </a:p>
        </p:txBody>
      </p:sp>
      <p:sp>
        <p:nvSpPr>
          <p:cNvPr id="14" name="TextBox 13">
            <a:extLst>
              <a:ext uri="{FF2B5EF4-FFF2-40B4-BE49-F238E27FC236}">
                <a16:creationId xmlns:a16="http://schemas.microsoft.com/office/drawing/2014/main" id="{73A8D5B5-DBDC-45E0-B5C5-7D7A2DC3B473}"/>
              </a:ext>
            </a:extLst>
          </p:cNvPr>
          <p:cNvSpPr txBox="1"/>
          <p:nvPr/>
        </p:nvSpPr>
        <p:spPr>
          <a:xfrm rot="19188837">
            <a:off x="7417498" y="4404299"/>
            <a:ext cx="226625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highlight>
                  <a:srgbClr val="C0C0C0"/>
                </a:highlight>
                <a:latin typeface="Arial" panose="020B0604020202020204" pitchFamily="34" charset="0"/>
              </a:rPr>
              <a:t>-</a:t>
            </a:r>
            <a:r>
              <a:rPr lang="en-US" sz="1400" b="1" dirty="0">
                <a:latin typeface="Arial" panose="020B0604020202020204" pitchFamily="34" charset="0"/>
              </a:rPr>
              <a:t>G</a:t>
            </a:r>
          </a:p>
        </p:txBody>
      </p:sp>
      <p:sp>
        <p:nvSpPr>
          <p:cNvPr id="16" name="TextBox 15">
            <a:extLst>
              <a:ext uri="{FF2B5EF4-FFF2-40B4-BE49-F238E27FC236}">
                <a16:creationId xmlns:a16="http://schemas.microsoft.com/office/drawing/2014/main" id="{EACEE699-DB0A-41A3-9F40-2EC12CCE1A58}"/>
              </a:ext>
            </a:extLst>
          </p:cNvPr>
          <p:cNvSpPr txBox="1"/>
          <p:nvPr/>
        </p:nvSpPr>
        <p:spPr>
          <a:xfrm rot="19180523">
            <a:off x="7930563" y="4632717"/>
            <a:ext cx="1657256"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a:t>
            </a:r>
            <a:r>
              <a:rPr lang="en-US" sz="1400" b="1" dirty="0">
                <a:solidFill>
                  <a:srgbClr val="FF0000"/>
                </a:solidFill>
                <a:latin typeface="Arial" panose="020B0604020202020204" pitchFamily="34" charset="0"/>
              </a:rPr>
              <a:t>T</a:t>
            </a:r>
          </a:p>
        </p:txBody>
      </p:sp>
      <p:sp>
        <p:nvSpPr>
          <p:cNvPr id="20" name="TextBox 19">
            <a:extLst>
              <a:ext uri="{FF2B5EF4-FFF2-40B4-BE49-F238E27FC236}">
                <a16:creationId xmlns:a16="http://schemas.microsoft.com/office/drawing/2014/main" id="{97CE644E-93C3-4F2A-B979-8EF85B48621C}"/>
              </a:ext>
            </a:extLst>
          </p:cNvPr>
          <p:cNvSpPr txBox="1"/>
          <p:nvPr/>
        </p:nvSpPr>
        <p:spPr>
          <a:xfrm rot="18985534">
            <a:off x="8327804" y="4673634"/>
            <a:ext cx="182318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t>
            </a:r>
            <a:r>
              <a:rPr lang="en-US" sz="1400" b="1" dirty="0">
                <a:solidFill>
                  <a:srgbClr val="00B050"/>
                </a:solidFill>
                <a:latin typeface="Arial" panose="020B0604020202020204" pitchFamily="34" charset="0"/>
              </a:rPr>
              <a:t>A</a:t>
            </a:r>
          </a:p>
        </p:txBody>
      </p:sp>
      <p:sp>
        <p:nvSpPr>
          <p:cNvPr id="21" name="TextBox 20">
            <a:extLst>
              <a:ext uri="{FF2B5EF4-FFF2-40B4-BE49-F238E27FC236}">
                <a16:creationId xmlns:a16="http://schemas.microsoft.com/office/drawing/2014/main" id="{DEF7F95C-E884-468B-8BC1-004AB0930B62}"/>
              </a:ext>
            </a:extLst>
          </p:cNvPr>
          <p:cNvSpPr txBox="1"/>
          <p:nvPr/>
        </p:nvSpPr>
        <p:spPr>
          <a:xfrm rot="18985534">
            <a:off x="8813475" y="4535659"/>
            <a:ext cx="216407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b="1" dirty="0">
                <a:solidFill>
                  <a:srgbClr val="00B050"/>
                </a:solidFill>
                <a:latin typeface="Arial" panose="020B0604020202020204" pitchFamily="34" charset="0"/>
              </a:rPr>
              <a:t>A</a:t>
            </a:r>
          </a:p>
        </p:txBody>
      </p:sp>
      <p:graphicFrame>
        <p:nvGraphicFramePr>
          <p:cNvPr id="15" name="Chart 14">
            <a:extLst>
              <a:ext uri="{FF2B5EF4-FFF2-40B4-BE49-F238E27FC236}">
                <a16:creationId xmlns:a16="http://schemas.microsoft.com/office/drawing/2014/main" id="{85D7AB19-A9AB-C17A-961D-32DB73988EDC}"/>
              </a:ext>
            </a:extLst>
          </p:cNvPr>
          <p:cNvGraphicFramePr>
            <a:graphicFrameLocks/>
          </p:cNvGraphicFramePr>
          <p:nvPr/>
        </p:nvGraphicFramePr>
        <p:xfrm>
          <a:off x="7290668" y="5179992"/>
          <a:ext cx="4415269" cy="193861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B7ACAF55-57B1-C5D0-1544-E7A520FF87E6}"/>
              </a:ext>
            </a:extLst>
          </p:cNvPr>
          <p:cNvSpPr txBox="1"/>
          <p:nvPr/>
        </p:nvSpPr>
        <p:spPr>
          <a:xfrm rot="18985534">
            <a:off x="9200415" y="4548723"/>
            <a:ext cx="239108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-G-T-A-</a:t>
            </a:r>
            <a:r>
              <a:rPr lang="en-US" sz="1400" dirty="0">
                <a:latin typeface="Arial" panose="020B0604020202020204" pitchFamily="34" charset="0"/>
              </a:rPr>
              <a:t>A</a:t>
            </a:r>
            <a:r>
              <a:rPr lang="en-US" sz="1400" b="1" dirty="0">
                <a:latin typeface="Arial" panose="020B0604020202020204" pitchFamily="34" charset="0"/>
              </a:rPr>
              <a:t>-</a:t>
            </a:r>
            <a:r>
              <a:rPr lang="en-US" sz="1400" b="1" dirty="0">
                <a:solidFill>
                  <a:srgbClr val="FF0000"/>
                </a:solidFill>
                <a:latin typeface="Arial" panose="020B0604020202020204" pitchFamily="34" charset="0"/>
              </a:rPr>
              <a:t>T</a:t>
            </a:r>
          </a:p>
        </p:txBody>
      </p:sp>
      <p:cxnSp>
        <p:nvCxnSpPr>
          <p:cNvPr id="25" name="Straight Arrow Connector 24">
            <a:extLst>
              <a:ext uri="{FF2B5EF4-FFF2-40B4-BE49-F238E27FC236}">
                <a16:creationId xmlns:a16="http://schemas.microsoft.com/office/drawing/2014/main" id="{6032C3DB-9266-08FC-14E8-E46F541A6F22}"/>
              </a:ext>
            </a:extLst>
          </p:cNvPr>
          <p:cNvCxnSpPr/>
          <p:nvPr/>
        </p:nvCxnSpPr>
        <p:spPr>
          <a:xfrm>
            <a:off x="8263620" y="7180618"/>
            <a:ext cx="2717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1CA3AB-AC09-A4B9-BB3B-63711E90D059}"/>
              </a:ext>
            </a:extLst>
          </p:cNvPr>
          <p:cNvSpPr txBox="1"/>
          <p:nvPr/>
        </p:nvSpPr>
        <p:spPr>
          <a:xfrm>
            <a:off x="9055139" y="6876403"/>
            <a:ext cx="725327" cy="389658"/>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Time</a:t>
            </a:r>
          </a:p>
        </p:txBody>
      </p:sp>
      <p:grpSp>
        <p:nvGrpSpPr>
          <p:cNvPr id="12" name="Group 11">
            <a:extLst>
              <a:ext uri="{FF2B5EF4-FFF2-40B4-BE49-F238E27FC236}">
                <a16:creationId xmlns:a16="http://schemas.microsoft.com/office/drawing/2014/main" id="{07F9E273-1B2E-C74B-5589-17210B6BB85E}"/>
              </a:ext>
            </a:extLst>
          </p:cNvPr>
          <p:cNvGrpSpPr/>
          <p:nvPr/>
        </p:nvGrpSpPr>
        <p:grpSpPr>
          <a:xfrm>
            <a:off x="7573203" y="4009222"/>
            <a:ext cx="396675" cy="491695"/>
            <a:chOff x="7595898" y="4292340"/>
            <a:chExt cx="396675" cy="491695"/>
          </a:xfrm>
        </p:grpSpPr>
        <p:cxnSp>
          <p:nvCxnSpPr>
            <p:cNvPr id="30" name="Straight Arrow Connector 29">
              <a:extLst>
                <a:ext uri="{FF2B5EF4-FFF2-40B4-BE49-F238E27FC236}">
                  <a16:creationId xmlns:a16="http://schemas.microsoft.com/office/drawing/2014/main" id="{CDCA713B-358A-D1FE-2EFD-3510F3C18605}"/>
                </a:ext>
              </a:extLst>
            </p:cNvPr>
            <p:cNvCxnSpPr/>
            <p:nvPr/>
          </p:nvCxnSpPr>
          <p:spPr>
            <a:xfrm flipH="1">
              <a:off x="7595898" y="4292340"/>
              <a:ext cx="22076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FD8052F-360C-85F7-1F03-6EE2ACBE7DAB}"/>
                </a:ext>
              </a:extLst>
            </p:cNvPr>
            <p:cNvCxnSpPr/>
            <p:nvPr/>
          </p:nvCxnSpPr>
          <p:spPr>
            <a:xfrm>
              <a:off x="7821489" y="4292340"/>
              <a:ext cx="171084" cy="3679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E2FA787-3B90-8B74-F9C3-A722DCD65DFC}"/>
                </a:ext>
              </a:extLst>
            </p:cNvPr>
            <p:cNvCxnSpPr/>
            <p:nvPr/>
          </p:nvCxnSpPr>
          <p:spPr>
            <a:xfrm flipH="1">
              <a:off x="7795294" y="4292340"/>
              <a:ext cx="21369" cy="49169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1966BD8-9131-422C-37BE-4994D33FF715}"/>
              </a:ext>
            </a:extLst>
          </p:cNvPr>
          <p:cNvSpPr txBox="1"/>
          <p:nvPr/>
        </p:nvSpPr>
        <p:spPr>
          <a:xfrm>
            <a:off x="6267253" y="872328"/>
            <a:ext cx="1120820" cy="686983"/>
          </a:xfrm>
          <a:prstGeom prst="rect">
            <a:avLst/>
          </a:prstGeom>
          <a:noFill/>
        </p:spPr>
        <p:txBody>
          <a:bodyPr wrap="none" rtlCol="0">
            <a:spAutoFit/>
          </a:bodyPr>
          <a:lstStyle/>
          <a:p>
            <a:pPr algn="l"/>
            <a:r>
              <a:rPr lang="en-US" sz="1932" dirty="0">
                <a:latin typeface="Arial" panose="020B0604020202020204" pitchFamily="34" charset="0"/>
                <a:cs typeface="Arial" panose="020B0604020202020204" pitchFamily="34" charset="0"/>
              </a:rPr>
              <a:t>Fluor.</a:t>
            </a:r>
          </a:p>
          <a:p>
            <a:pPr algn="l"/>
            <a:r>
              <a:rPr lang="en-US" sz="1932" dirty="0">
                <a:latin typeface="Arial" panose="020B0604020202020204" pitchFamily="34" charset="0"/>
                <a:cs typeface="Arial" panose="020B0604020202020204" pitchFamily="34" charset="0"/>
              </a:rPr>
              <a:t>Detector</a:t>
            </a:r>
          </a:p>
        </p:txBody>
      </p:sp>
      <p:sp>
        <p:nvSpPr>
          <p:cNvPr id="7" name="Rectangle 6">
            <a:extLst>
              <a:ext uri="{FF2B5EF4-FFF2-40B4-BE49-F238E27FC236}">
                <a16:creationId xmlns:a16="http://schemas.microsoft.com/office/drawing/2014/main" id="{1AF749FA-15EC-49B3-3C6B-567675B79A5A}"/>
              </a:ext>
            </a:extLst>
          </p:cNvPr>
          <p:cNvSpPr/>
          <p:nvPr/>
        </p:nvSpPr>
        <p:spPr>
          <a:xfrm>
            <a:off x="7658803" y="1646237"/>
            <a:ext cx="136491" cy="277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38"/>
          </a:p>
        </p:txBody>
      </p:sp>
      <p:sp>
        <p:nvSpPr>
          <p:cNvPr id="22" name="TextBox 21">
            <a:extLst>
              <a:ext uri="{FF2B5EF4-FFF2-40B4-BE49-F238E27FC236}">
                <a16:creationId xmlns:a16="http://schemas.microsoft.com/office/drawing/2014/main" id="{044CCA5D-A6E6-74CB-ABC9-DE484203D8E6}"/>
              </a:ext>
            </a:extLst>
          </p:cNvPr>
          <p:cNvSpPr txBox="1"/>
          <p:nvPr/>
        </p:nvSpPr>
        <p:spPr>
          <a:xfrm rot="18985534">
            <a:off x="9554337" y="4514612"/>
            <a:ext cx="2712952"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a:t>
            </a:r>
            <a:r>
              <a:rPr lang="en-US" sz="1400" b="1" dirty="0">
                <a:solidFill>
                  <a:srgbClr val="0000FF"/>
                </a:solidFill>
                <a:latin typeface="Arial" panose="020B0604020202020204" pitchFamily="34" charset="0"/>
              </a:rPr>
              <a:t>C</a:t>
            </a:r>
          </a:p>
        </p:txBody>
      </p:sp>
      <p:sp>
        <p:nvSpPr>
          <p:cNvPr id="24" name="TextBox 23">
            <a:extLst>
              <a:ext uri="{FF2B5EF4-FFF2-40B4-BE49-F238E27FC236}">
                <a16:creationId xmlns:a16="http://schemas.microsoft.com/office/drawing/2014/main" id="{13E3E532-BE48-59D3-2E1E-A590E0F512B9}"/>
              </a:ext>
            </a:extLst>
          </p:cNvPr>
          <p:cNvSpPr txBox="1"/>
          <p:nvPr/>
        </p:nvSpPr>
        <p:spPr>
          <a:xfrm rot="18985534">
            <a:off x="9877472" y="4459624"/>
            <a:ext cx="3066644"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solidFill>
                  <a:srgbClr val="0000FF"/>
                </a:solidFill>
                <a:latin typeface="Arial" panose="020B0604020202020204" pitchFamily="34" charset="0"/>
              </a:rPr>
              <a:t>C</a:t>
            </a:r>
          </a:p>
        </p:txBody>
      </p:sp>
      <p:sp>
        <p:nvSpPr>
          <p:cNvPr id="27" name="TextBox 26">
            <a:extLst>
              <a:ext uri="{FF2B5EF4-FFF2-40B4-BE49-F238E27FC236}">
                <a16:creationId xmlns:a16="http://schemas.microsoft.com/office/drawing/2014/main" id="{A72FA540-5EDD-4644-2AFA-25D3B95BCAD5}"/>
              </a:ext>
            </a:extLst>
          </p:cNvPr>
          <p:cNvSpPr txBox="1"/>
          <p:nvPr/>
        </p:nvSpPr>
        <p:spPr>
          <a:xfrm rot="18985534">
            <a:off x="10388006" y="4523496"/>
            <a:ext cx="2795950" cy="307777"/>
          </a:xfrm>
          <a:prstGeom prst="rect">
            <a:avLst/>
          </a:prstGeom>
          <a:noFill/>
        </p:spPr>
        <p:txBody>
          <a:bodyPr wrap="square">
            <a:spAutoFit/>
          </a:bodyPr>
          <a:lstStyle/>
          <a:p>
            <a:pPr defTabSz="770337"/>
            <a:r>
              <a:rPr lang="en-US" sz="1400" u="sng" dirty="0">
                <a:solidFill>
                  <a:schemeClr val="bg1">
                    <a:lumMod val="50000"/>
                  </a:schemeClr>
                </a:solidFill>
                <a:highlight>
                  <a:srgbClr val="C0C0C0"/>
                </a:highlight>
                <a:latin typeface="Arial" panose="020B0604020202020204" pitchFamily="34" charset="0"/>
              </a:rPr>
              <a:t>C-A-T-A-T-G</a:t>
            </a:r>
            <a:r>
              <a:rPr lang="en-US" sz="1400" dirty="0">
                <a:solidFill>
                  <a:prstClr val="black"/>
                </a:solidFill>
                <a:latin typeface="Arial" panose="020B0604020202020204" pitchFamily="34" charset="0"/>
              </a:rPr>
              <a:t>-</a:t>
            </a:r>
            <a:r>
              <a:rPr lang="en-US" sz="1400" dirty="0">
                <a:latin typeface="Arial" panose="020B0604020202020204" pitchFamily="34" charset="0"/>
              </a:rPr>
              <a:t>G-T-A-A-T-C-</a:t>
            </a:r>
            <a:r>
              <a:rPr lang="en-US" sz="1400" b="1" dirty="0">
                <a:latin typeface="Arial" panose="020B0604020202020204" pitchFamily="34" charset="0"/>
              </a:rPr>
              <a:t>G</a:t>
            </a:r>
          </a:p>
        </p:txBody>
      </p:sp>
      <p:sp>
        <p:nvSpPr>
          <p:cNvPr id="8" name="Date Placeholder 7">
            <a:extLst>
              <a:ext uri="{FF2B5EF4-FFF2-40B4-BE49-F238E27FC236}">
                <a16:creationId xmlns:a16="http://schemas.microsoft.com/office/drawing/2014/main" id="{58DD1496-1EFD-23BF-974B-5DC691BDAE07}"/>
              </a:ext>
            </a:extLst>
          </p:cNvPr>
          <p:cNvSpPr>
            <a:spLocks noGrp="1"/>
          </p:cNvSpPr>
          <p:nvPr>
            <p:ph type="dt" sz="half" idx="10"/>
          </p:nvPr>
        </p:nvSpPr>
        <p:spPr/>
        <p:txBody>
          <a:bodyPr/>
          <a:lstStyle/>
          <a:p>
            <a:fld id="{265D28C8-5C04-4FA5-A03E-D5D928197905}" type="datetime1">
              <a:rPr lang="en-US" smtClean="0"/>
              <a:t>1/25/2025</a:t>
            </a:fld>
            <a:endParaRPr lang="en-US"/>
          </a:p>
        </p:txBody>
      </p:sp>
      <p:sp>
        <p:nvSpPr>
          <p:cNvPr id="18" name="Footer Placeholder 17">
            <a:extLst>
              <a:ext uri="{FF2B5EF4-FFF2-40B4-BE49-F238E27FC236}">
                <a16:creationId xmlns:a16="http://schemas.microsoft.com/office/drawing/2014/main" id="{1CFB303D-A967-E829-7649-DEAE5B9C024F}"/>
              </a:ext>
            </a:extLst>
          </p:cNvPr>
          <p:cNvSpPr>
            <a:spLocks noGrp="1"/>
          </p:cNvSpPr>
          <p:nvPr>
            <p:ph type="ftr" sz="quarter" idx="11"/>
          </p:nvPr>
        </p:nvSpPr>
        <p:spPr/>
        <p:txBody>
          <a:bodyPr/>
          <a:lstStyle/>
          <a:p>
            <a:r>
              <a:rPr lang="en-US"/>
              <a:t>Drugs and Disease Spring 2025 - Lecture 4</a:t>
            </a:r>
          </a:p>
        </p:txBody>
      </p:sp>
      <p:sp>
        <p:nvSpPr>
          <p:cNvPr id="19" name="Slide Number Placeholder 18">
            <a:extLst>
              <a:ext uri="{FF2B5EF4-FFF2-40B4-BE49-F238E27FC236}">
                <a16:creationId xmlns:a16="http://schemas.microsoft.com/office/drawing/2014/main" id="{C730365E-DDDC-B497-5E83-53A7AC073E9F}"/>
              </a:ext>
            </a:extLst>
          </p:cNvPr>
          <p:cNvSpPr>
            <a:spLocks noGrp="1"/>
          </p:cNvSpPr>
          <p:nvPr>
            <p:ph type="sldNum" sz="quarter" idx="12"/>
          </p:nvPr>
        </p:nvSpPr>
        <p:spPr/>
        <p:txBody>
          <a:bodyPr/>
          <a:lstStyle/>
          <a:p>
            <a:fld id="{DC3BB032-4020-48F4-953B-341806DC4A2B}" type="slidenum">
              <a:rPr lang="en-US" smtClean="0"/>
              <a:t>21</a:t>
            </a:fld>
            <a:endParaRPr lang="en-US"/>
          </a:p>
        </p:txBody>
      </p:sp>
      <p:sp>
        <p:nvSpPr>
          <p:cNvPr id="9" name="TextBox 8">
            <a:extLst>
              <a:ext uri="{FF2B5EF4-FFF2-40B4-BE49-F238E27FC236}">
                <a16:creationId xmlns:a16="http://schemas.microsoft.com/office/drawing/2014/main" id="{3D9F36A7-80F3-28EE-A0CC-2F7500223CFA}"/>
              </a:ext>
            </a:extLst>
          </p:cNvPr>
          <p:cNvSpPr txBox="1"/>
          <p:nvPr/>
        </p:nvSpPr>
        <p:spPr>
          <a:xfrm>
            <a:off x="700881" y="6152199"/>
            <a:ext cx="4397260" cy="646331"/>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        5’-</a:t>
            </a:r>
            <a:r>
              <a:rPr lang="en-US" sz="1800" b="1" dirty="0">
                <a:highlight>
                  <a:srgbClr val="C0C0C0"/>
                </a:highlight>
                <a:latin typeface="Arial" panose="020B0604020202020204" pitchFamily="34" charset="0"/>
                <a:cs typeface="Arial" panose="020B0604020202020204" pitchFamily="34" charset="0"/>
              </a:rPr>
              <a:t>C-A-T-A-T-G</a:t>
            </a:r>
          </a:p>
          <a:p>
            <a:r>
              <a:rPr lang="en-US" sz="1800" b="1" dirty="0">
                <a:latin typeface="Arial" panose="020B0604020202020204" pitchFamily="34" charset="0"/>
                <a:cs typeface="Arial" panose="020B0604020202020204" pitchFamily="34" charset="0"/>
              </a:rPr>
              <a:t>3’-A-G-G-C-T-A-T-A-C-C-A-T-T-A-G-G-C</a:t>
            </a:r>
          </a:p>
        </p:txBody>
      </p:sp>
    </p:spTree>
    <p:extLst>
      <p:ext uri="{BB962C8B-B14F-4D97-AF65-F5344CB8AC3E}">
        <p14:creationId xmlns:p14="http://schemas.microsoft.com/office/powerpoint/2010/main" val="1906078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scatter chart&#10;&#10;Description automatically generated">
            <a:extLst>
              <a:ext uri="{FF2B5EF4-FFF2-40B4-BE49-F238E27FC236}">
                <a16:creationId xmlns:a16="http://schemas.microsoft.com/office/drawing/2014/main" id="{78B9F42C-A56A-B9B0-7369-31BE96EE9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537" y="892467"/>
            <a:ext cx="2589751" cy="3089120"/>
          </a:xfrm>
          <a:prstGeom prst="rect">
            <a:avLst/>
          </a:prstGeom>
        </p:spPr>
      </p:pic>
      <p:pic>
        <p:nvPicPr>
          <p:cNvPr id="17" name="Picture 16">
            <a:extLst>
              <a:ext uri="{FF2B5EF4-FFF2-40B4-BE49-F238E27FC236}">
                <a16:creationId xmlns:a16="http://schemas.microsoft.com/office/drawing/2014/main" id="{85FDD195-7F01-601C-7F2A-CA3C1BF24DC5}"/>
              </a:ext>
            </a:extLst>
          </p:cNvPr>
          <p:cNvPicPr>
            <a:picLocks noChangeAspect="1"/>
          </p:cNvPicPr>
          <p:nvPr/>
        </p:nvPicPr>
        <p:blipFill rotWithShape="1">
          <a:blip r:embed="rId3"/>
          <a:srcRect t="64444" r="66171" b="11093"/>
          <a:stretch/>
        </p:blipFill>
        <p:spPr>
          <a:xfrm>
            <a:off x="1782206" y="5936569"/>
            <a:ext cx="2583166" cy="1430848"/>
          </a:xfrm>
          <a:prstGeom prst="rect">
            <a:avLst/>
          </a:prstGeom>
        </p:spPr>
      </p:pic>
      <p:pic>
        <p:nvPicPr>
          <p:cNvPr id="16" name="Picture 15">
            <a:extLst>
              <a:ext uri="{FF2B5EF4-FFF2-40B4-BE49-F238E27FC236}">
                <a16:creationId xmlns:a16="http://schemas.microsoft.com/office/drawing/2014/main" id="{64EDC040-B5D6-73BC-556F-9200F621D4AC}"/>
              </a:ext>
            </a:extLst>
          </p:cNvPr>
          <p:cNvPicPr>
            <a:picLocks noChangeAspect="1"/>
          </p:cNvPicPr>
          <p:nvPr/>
        </p:nvPicPr>
        <p:blipFill rotWithShape="1">
          <a:blip r:embed="rId4"/>
          <a:srcRect b="17629"/>
          <a:stretch/>
        </p:blipFill>
        <p:spPr>
          <a:xfrm>
            <a:off x="285460" y="686662"/>
            <a:ext cx="3869119" cy="2390272"/>
          </a:xfrm>
          <a:prstGeom prst="rect">
            <a:avLst/>
          </a:prstGeom>
        </p:spPr>
      </p:pic>
      <p:sp>
        <p:nvSpPr>
          <p:cNvPr id="5" name="TextBox 4">
            <a:extLst>
              <a:ext uri="{FF2B5EF4-FFF2-40B4-BE49-F238E27FC236}">
                <a16:creationId xmlns:a16="http://schemas.microsoft.com/office/drawing/2014/main" id="{ACA84C46-612F-7E74-EDE9-8D9620DBECE8}"/>
              </a:ext>
            </a:extLst>
          </p:cNvPr>
          <p:cNvSpPr txBox="1"/>
          <p:nvPr/>
        </p:nvSpPr>
        <p:spPr>
          <a:xfrm>
            <a:off x="319881" y="-27917"/>
            <a:ext cx="12479688" cy="485646"/>
          </a:xfrm>
          <a:prstGeom prst="rect">
            <a:avLst/>
          </a:prstGeom>
          <a:noFill/>
        </p:spPr>
        <p:txBody>
          <a:bodyPr wrap="square" rtlCol="0">
            <a:spAutoFit/>
          </a:bodyPr>
          <a:lstStyle/>
          <a:p>
            <a:r>
              <a:rPr lang="en-US" sz="2556" dirty="0"/>
              <a:t>Newer Sequencing Methods-Illumina Dye Sequencing – Next Generation High Throughput</a:t>
            </a:r>
          </a:p>
        </p:txBody>
      </p:sp>
      <p:sp>
        <p:nvSpPr>
          <p:cNvPr id="12" name="TextBox 11">
            <a:extLst>
              <a:ext uri="{FF2B5EF4-FFF2-40B4-BE49-F238E27FC236}">
                <a16:creationId xmlns:a16="http://schemas.microsoft.com/office/drawing/2014/main" id="{B5056294-65C7-C032-39D5-2C640FFC8FF2}"/>
              </a:ext>
            </a:extLst>
          </p:cNvPr>
          <p:cNvSpPr txBox="1"/>
          <p:nvPr/>
        </p:nvSpPr>
        <p:spPr>
          <a:xfrm>
            <a:off x="4119886" y="421571"/>
            <a:ext cx="8777659" cy="420115"/>
          </a:xfrm>
          <a:prstGeom prst="rect">
            <a:avLst/>
          </a:prstGeom>
          <a:noFill/>
        </p:spPr>
        <p:txBody>
          <a:bodyPr wrap="none" rtlCol="0">
            <a:spAutoFit/>
          </a:bodyPr>
          <a:lstStyle/>
          <a:p>
            <a:r>
              <a:rPr lang="en-US" sz="2130" dirty="0"/>
              <a:t>B. Sequencing by synthesis – Fluorescent labeling &amp; </a:t>
            </a:r>
            <a:r>
              <a:rPr lang="en-US" sz="2130" i="1" dirty="0"/>
              <a:t>reversible</a:t>
            </a:r>
            <a:r>
              <a:rPr lang="en-US" sz="2130" dirty="0"/>
              <a:t> 3’-OH blocking </a:t>
            </a:r>
          </a:p>
        </p:txBody>
      </p:sp>
      <p:sp>
        <p:nvSpPr>
          <p:cNvPr id="15" name="TextBox 14">
            <a:extLst>
              <a:ext uri="{FF2B5EF4-FFF2-40B4-BE49-F238E27FC236}">
                <a16:creationId xmlns:a16="http://schemas.microsoft.com/office/drawing/2014/main" id="{A511917B-9B1B-C993-A0A9-1073ED08B675}"/>
              </a:ext>
            </a:extLst>
          </p:cNvPr>
          <p:cNvSpPr txBox="1"/>
          <p:nvPr/>
        </p:nvSpPr>
        <p:spPr>
          <a:xfrm>
            <a:off x="98718" y="519024"/>
            <a:ext cx="2562176" cy="420115"/>
          </a:xfrm>
          <a:prstGeom prst="rect">
            <a:avLst/>
          </a:prstGeom>
          <a:noFill/>
        </p:spPr>
        <p:txBody>
          <a:bodyPr wrap="none" rtlCol="0">
            <a:spAutoFit/>
          </a:bodyPr>
          <a:lstStyle/>
          <a:p>
            <a:r>
              <a:rPr lang="en-US" sz="2130" dirty="0"/>
              <a:t>A. Obtaining the DNA</a:t>
            </a:r>
          </a:p>
        </p:txBody>
      </p:sp>
      <p:pic>
        <p:nvPicPr>
          <p:cNvPr id="6" name="Picture 5">
            <a:extLst>
              <a:ext uri="{FF2B5EF4-FFF2-40B4-BE49-F238E27FC236}">
                <a16:creationId xmlns:a16="http://schemas.microsoft.com/office/drawing/2014/main" id="{5D91E1EF-58FD-0BAB-8527-DA29F4688E9E}"/>
              </a:ext>
            </a:extLst>
          </p:cNvPr>
          <p:cNvPicPr>
            <a:picLocks noChangeAspect="1"/>
          </p:cNvPicPr>
          <p:nvPr/>
        </p:nvPicPr>
        <p:blipFill rotWithShape="1">
          <a:blip r:embed="rId5"/>
          <a:srcRect t="22223" b="8888"/>
          <a:stretch/>
        </p:blipFill>
        <p:spPr>
          <a:xfrm>
            <a:off x="7124514" y="798509"/>
            <a:ext cx="5770311" cy="2981328"/>
          </a:xfrm>
          <a:prstGeom prst="rect">
            <a:avLst/>
          </a:prstGeom>
        </p:spPr>
      </p:pic>
      <p:sp>
        <p:nvSpPr>
          <p:cNvPr id="9" name="TextBox 8">
            <a:extLst>
              <a:ext uri="{FF2B5EF4-FFF2-40B4-BE49-F238E27FC236}">
                <a16:creationId xmlns:a16="http://schemas.microsoft.com/office/drawing/2014/main" id="{4803E295-3C39-C7F3-98D1-01CD4D670711}"/>
              </a:ext>
            </a:extLst>
          </p:cNvPr>
          <p:cNvSpPr txBox="1"/>
          <p:nvPr/>
        </p:nvSpPr>
        <p:spPr>
          <a:xfrm>
            <a:off x="222157" y="2912347"/>
            <a:ext cx="4143215" cy="3379067"/>
          </a:xfrm>
          <a:prstGeom prst="rect">
            <a:avLst/>
          </a:prstGeom>
          <a:noFill/>
        </p:spPr>
        <p:txBody>
          <a:bodyPr wrap="square" rtlCol="0">
            <a:spAutoFit/>
          </a:bodyPr>
          <a:lstStyle/>
          <a:p>
            <a:pPr marL="304324" indent="-304324">
              <a:buFont typeface="Arial" panose="020B0604020202020204" pitchFamily="34" charset="0"/>
              <a:buChar char="•"/>
            </a:pPr>
            <a:r>
              <a:rPr lang="en-US" sz="1917" dirty="0"/>
              <a:t>The entire genome can be sequenced.</a:t>
            </a:r>
          </a:p>
          <a:p>
            <a:pPr marL="304324" indent="-304324">
              <a:buFont typeface="Arial" panose="020B0604020202020204" pitchFamily="34" charset="0"/>
              <a:buChar char="•"/>
            </a:pPr>
            <a:r>
              <a:rPr lang="en-US" sz="1917" dirty="0"/>
              <a:t>The DNA is fragmented into small 100 base pieces.</a:t>
            </a:r>
          </a:p>
          <a:p>
            <a:pPr marL="304324" indent="-304324">
              <a:buFont typeface="Arial" panose="020B0604020202020204" pitchFamily="34" charset="0"/>
              <a:buChar char="•"/>
            </a:pPr>
            <a:r>
              <a:rPr lang="en-US" sz="1917" dirty="0"/>
              <a:t>Synthetic DNA is added to the ends (sites for primers for sequencing)</a:t>
            </a:r>
          </a:p>
          <a:p>
            <a:pPr marL="304324" indent="-304324">
              <a:buFont typeface="Arial" panose="020B0604020202020204" pitchFamily="34" charset="0"/>
              <a:buChar char="•"/>
            </a:pPr>
            <a:r>
              <a:rPr lang="en-US" sz="1917" dirty="0"/>
              <a:t>Different fragments are bound to different location on </a:t>
            </a:r>
            <a:r>
              <a:rPr lang="en-US" sz="2052" dirty="0"/>
              <a:t>a solid surface (chip).</a:t>
            </a:r>
          </a:p>
          <a:p>
            <a:pPr marL="304324" indent="-304324">
              <a:buFont typeface="Arial" panose="020B0604020202020204" pitchFamily="34" charset="0"/>
              <a:buChar char="•"/>
            </a:pPr>
            <a:r>
              <a:rPr lang="en-US" sz="1917" dirty="0"/>
              <a:t>All fragments are sequenced at the same time on the chip.</a:t>
            </a:r>
          </a:p>
        </p:txBody>
      </p:sp>
      <p:sp>
        <p:nvSpPr>
          <p:cNvPr id="13" name="TextBox 12">
            <a:extLst>
              <a:ext uri="{FF2B5EF4-FFF2-40B4-BE49-F238E27FC236}">
                <a16:creationId xmlns:a16="http://schemas.microsoft.com/office/drawing/2014/main" id="{BDD91DAE-A409-CBB5-684D-8708F117B94D}"/>
              </a:ext>
            </a:extLst>
          </p:cNvPr>
          <p:cNvSpPr txBox="1"/>
          <p:nvPr/>
        </p:nvSpPr>
        <p:spPr>
          <a:xfrm>
            <a:off x="4430841" y="3656048"/>
            <a:ext cx="8277404" cy="1272400"/>
          </a:xfrm>
          <a:prstGeom prst="rect">
            <a:avLst/>
          </a:prstGeom>
          <a:noFill/>
        </p:spPr>
        <p:txBody>
          <a:bodyPr wrap="square" rtlCol="0">
            <a:spAutoFit/>
          </a:bodyPr>
          <a:lstStyle/>
          <a:p>
            <a:pPr marL="365189" indent="-365189">
              <a:buFont typeface="+mj-lt"/>
              <a:buAutoNum type="arabicPeriod"/>
            </a:pPr>
            <a:r>
              <a:rPr lang="en-US" sz="1917" dirty="0"/>
              <a:t>Only one base is added at a time (3’-OH is blocked)</a:t>
            </a:r>
          </a:p>
          <a:p>
            <a:pPr marL="365189" indent="-365189">
              <a:buFont typeface="+mj-lt"/>
              <a:buAutoNum type="arabicPeriod"/>
            </a:pPr>
            <a:r>
              <a:rPr lang="en-US" sz="1917" dirty="0"/>
              <a:t>The base that is added is determined by the color of the fluorescent base.</a:t>
            </a:r>
          </a:p>
          <a:p>
            <a:pPr marL="365189" indent="-365189">
              <a:buFont typeface="+mj-lt"/>
              <a:buAutoNum type="arabicPeriod"/>
            </a:pPr>
            <a:r>
              <a:rPr lang="en-US" sz="1917" dirty="0"/>
              <a:t>3’-OH blocking group and the fluorescent group are removed prior to the next addition. ~100 cycles can be performed.</a:t>
            </a:r>
          </a:p>
        </p:txBody>
      </p:sp>
      <p:cxnSp>
        <p:nvCxnSpPr>
          <p:cNvPr id="19" name="Straight Arrow Connector 18">
            <a:extLst>
              <a:ext uri="{FF2B5EF4-FFF2-40B4-BE49-F238E27FC236}">
                <a16:creationId xmlns:a16="http://schemas.microsoft.com/office/drawing/2014/main" id="{D9FD0AE8-7EF0-2E64-03E6-30F591DC2346}"/>
              </a:ext>
            </a:extLst>
          </p:cNvPr>
          <p:cNvCxnSpPr/>
          <p:nvPr/>
        </p:nvCxnSpPr>
        <p:spPr>
          <a:xfrm>
            <a:off x="2154555" y="1316500"/>
            <a:ext cx="286705" cy="208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28EA87-BB4A-2A2A-52FE-1CF8A0452ABB}"/>
              </a:ext>
            </a:extLst>
          </p:cNvPr>
          <p:cNvCxnSpPr/>
          <p:nvPr/>
        </p:nvCxnSpPr>
        <p:spPr>
          <a:xfrm>
            <a:off x="2070585" y="1554065"/>
            <a:ext cx="243453" cy="260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41C9898-A2E8-0E03-F045-5ED5649D9029}"/>
              </a:ext>
            </a:extLst>
          </p:cNvPr>
          <p:cNvGrpSpPr/>
          <p:nvPr/>
        </p:nvGrpSpPr>
        <p:grpSpPr>
          <a:xfrm>
            <a:off x="2677983" y="1512560"/>
            <a:ext cx="973812" cy="79264"/>
            <a:chOff x="2514600" y="1371600"/>
            <a:chExt cx="914400" cy="74428"/>
          </a:xfrm>
        </p:grpSpPr>
        <p:cxnSp>
          <p:nvCxnSpPr>
            <p:cNvPr id="23" name="Straight Connector 22">
              <a:extLst>
                <a:ext uri="{FF2B5EF4-FFF2-40B4-BE49-F238E27FC236}">
                  <a16:creationId xmlns:a16="http://schemas.microsoft.com/office/drawing/2014/main" id="{58640583-3C88-9271-F642-187DC81CF845}"/>
                </a:ext>
              </a:extLst>
            </p:cNvPr>
            <p:cNvCxnSpPr/>
            <p:nvPr/>
          </p:nvCxnSpPr>
          <p:spPr>
            <a:xfrm>
              <a:off x="2514600" y="1371600"/>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308A59-4E92-AEAE-854C-E8CC8FAB10D9}"/>
                </a:ext>
              </a:extLst>
            </p:cNvPr>
            <p:cNvCxnSpPr/>
            <p:nvPr/>
          </p:nvCxnSpPr>
          <p:spPr>
            <a:xfrm>
              <a:off x="2514600" y="1446028"/>
              <a:ext cx="9144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21B56A-0B06-FEDD-9F30-67963D1BF561}"/>
              </a:ext>
            </a:extLst>
          </p:cNvPr>
          <p:cNvGrpSpPr/>
          <p:nvPr/>
        </p:nvGrpSpPr>
        <p:grpSpPr>
          <a:xfrm>
            <a:off x="2515681" y="1846571"/>
            <a:ext cx="973812" cy="71744"/>
            <a:chOff x="2362200" y="1685233"/>
            <a:chExt cx="914400" cy="67367"/>
          </a:xfrm>
        </p:grpSpPr>
        <p:cxnSp>
          <p:nvCxnSpPr>
            <p:cNvPr id="25" name="Straight Connector 24">
              <a:extLst>
                <a:ext uri="{FF2B5EF4-FFF2-40B4-BE49-F238E27FC236}">
                  <a16:creationId xmlns:a16="http://schemas.microsoft.com/office/drawing/2014/main" id="{C7CCD082-CF64-E0E1-5CE2-1F8C276278A5}"/>
                </a:ext>
              </a:extLst>
            </p:cNvPr>
            <p:cNvCxnSpPr/>
            <p:nvPr/>
          </p:nvCxnSpPr>
          <p:spPr>
            <a:xfrm>
              <a:off x="2362200" y="1685233"/>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0711482-71F3-C3A5-EFAD-708B3ED73488}"/>
                </a:ext>
              </a:extLst>
            </p:cNvPr>
            <p:cNvCxnSpPr/>
            <p:nvPr/>
          </p:nvCxnSpPr>
          <p:spPr>
            <a:xfrm>
              <a:off x="2362200" y="17526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Freeform: Shape 29">
            <a:extLst>
              <a:ext uri="{FF2B5EF4-FFF2-40B4-BE49-F238E27FC236}">
                <a16:creationId xmlns:a16="http://schemas.microsoft.com/office/drawing/2014/main" id="{05A90830-C35C-EA74-36A0-0CBF4114ECE8}"/>
              </a:ext>
            </a:extLst>
          </p:cNvPr>
          <p:cNvSpPr/>
          <p:nvPr/>
        </p:nvSpPr>
        <p:spPr>
          <a:xfrm>
            <a:off x="3595178" y="1325724"/>
            <a:ext cx="303605" cy="820946"/>
          </a:xfrm>
          <a:custGeom>
            <a:avLst/>
            <a:gdLst>
              <a:gd name="connsiteX0" fmla="*/ 122275 w 285082"/>
              <a:gd name="connsiteY0" fmla="*/ 0 h 770860"/>
              <a:gd name="connsiteX1" fmla="*/ 276447 w 285082"/>
              <a:gd name="connsiteY1" fmla="*/ 223284 h 770860"/>
              <a:gd name="connsiteX2" fmla="*/ 244549 w 285082"/>
              <a:gd name="connsiteY2" fmla="*/ 457200 h 770860"/>
              <a:gd name="connsiteX3" fmla="*/ 69112 w 285082"/>
              <a:gd name="connsiteY3" fmla="*/ 707065 h 770860"/>
              <a:gd name="connsiteX4" fmla="*/ 0 w 285082"/>
              <a:gd name="connsiteY4" fmla="*/ 770860 h 77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82" h="770860">
                <a:moveTo>
                  <a:pt x="122275" y="0"/>
                </a:moveTo>
                <a:cubicBezTo>
                  <a:pt x="189171" y="73542"/>
                  <a:pt x="256068" y="147084"/>
                  <a:pt x="276447" y="223284"/>
                </a:cubicBezTo>
                <a:cubicBezTo>
                  <a:pt x="296826" y="299484"/>
                  <a:pt x="279105" y="376570"/>
                  <a:pt x="244549" y="457200"/>
                </a:cubicBezTo>
                <a:cubicBezTo>
                  <a:pt x="209993" y="537830"/>
                  <a:pt x="109870" y="654788"/>
                  <a:pt x="69112" y="707065"/>
                </a:cubicBezTo>
                <a:cubicBezTo>
                  <a:pt x="28354" y="759342"/>
                  <a:pt x="14177" y="765101"/>
                  <a:pt x="0" y="770860"/>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31" name="Freeform: Shape 30">
            <a:extLst>
              <a:ext uri="{FF2B5EF4-FFF2-40B4-BE49-F238E27FC236}">
                <a16:creationId xmlns:a16="http://schemas.microsoft.com/office/drawing/2014/main" id="{4F154DA9-D86B-3801-5376-124F0A98DFBA}"/>
              </a:ext>
            </a:extLst>
          </p:cNvPr>
          <p:cNvSpPr/>
          <p:nvPr/>
        </p:nvSpPr>
        <p:spPr>
          <a:xfrm>
            <a:off x="3453636" y="1666729"/>
            <a:ext cx="1404101" cy="4414821"/>
          </a:xfrm>
          <a:custGeom>
            <a:avLst/>
            <a:gdLst>
              <a:gd name="connsiteX0" fmla="*/ 0 w 1318437"/>
              <a:gd name="connsiteY0" fmla="*/ 3954087 h 3954087"/>
              <a:gd name="connsiteX1" fmla="*/ 473149 w 1318437"/>
              <a:gd name="connsiteY1" fmla="*/ 3900924 h 3954087"/>
              <a:gd name="connsiteX2" fmla="*/ 776177 w 1318437"/>
              <a:gd name="connsiteY2" fmla="*/ 3778650 h 3954087"/>
              <a:gd name="connsiteX3" fmla="*/ 781493 w 1318437"/>
              <a:gd name="connsiteY3" fmla="*/ 3262971 h 3954087"/>
              <a:gd name="connsiteX4" fmla="*/ 786810 w 1318437"/>
              <a:gd name="connsiteY4" fmla="*/ 2162501 h 3954087"/>
              <a:gd name="connsiteX5" fmla="*/ 792126 w 1318437"/>
              <a:gd name="connsiteY5" fmla="*/ 1046083 h 3954087"/>
              <a:gd name="connsiteX6" fmla="*/ 818707 w 1318437"/>
              <a:gd name="connsiteY6" fmla="*/ 222059 h 3954087"/>
              <a:gd name="connsiteX7" fmla="*/ 919717 w 1318437"/>
              <a:gd name="connsiteY7" fmla="*/ 46622 h 3954087"/>
              <a:gd name="connsiteX8" fmla="*/ 1073889 w 1318437"/>
              <a:gd name="connsiteY8" fmla="*/ 4092 h 3954087"/>
              <a:gd name="connsiteX9" fmla="*/ 1318437 w 1318437"/>
              <a:gd name="connsiteY9" fmla="*/ 4092 h 395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437" h="3954087">
                <a:moveTo>
                  <a:pt x="0" y="3954087"/>
                </a:moveTo>
                <a:cubicBezTo>
                  <a:pt x="171893" y="3942125"/>
                  <a:pt x="343786" y="3930163"/>
                  <a:pt x="473149" y="3900924"/>
                </a:cubicBezTo>
                <a:cubicBezTo>
                  <a:pt x="602512" y="3871685"/>
                  <a:pt x="724786" y="3884975"/>
                  <a:pt x="776177" y="3778650"/>
                </a:cubicBezTo>
                <a:cubicBezTo>
                  <a:pt x="827568" y="3672324"/>
                  <a:pt x="779721" y="3532329"/>
                  <a:pt x="781493" y="3262971"/>
                </a:cubicBezTo>
                <a:cubicBezTo>
                  <a:pt x="783265" y="2993613"/>
                  <a:pt x="785038" y="2531982"/>
                  <a:pt x="786810" y="2162501"/>
                </a:cubicBezTo>
                <a:cubicBezTo>
                  <a:pt x="788582" y="1793020"/>
                  <a:pt x="786810" y="1369490"/>
                  <a:pt x="792126" y="1046083"/>
                </a:cubicBezTo>
                <a:cubicBezTo>
                  <a:pt x="797442" y="722676"/>
                  <a:pt x="797442" y="388636"/>
                  <a:pt x="818707" y="222059"/>
                </a:cubicBezTo>
                <a:cubicBezTo>
                  <a:pt x="839972" y="55482"/>
                  <a:pt x="877187" y="82950"/>
                  <a:pt x="919717" y="46622"/>
                </a:cubicBezTo>
                <a:cubicBezTo>
                  <a:pt x="962247" y="10294"/>
                  <a:pt x="1007436" y="11180"/>
                  <a:pt x="1073889" y="4092"/>
                </a:cubicBezTo>
                <a:cubicBezTo>
                  <a:pt x="1140342" y="-2996"/>
                  <a:pt x="1229389" y="548"/>
                  <a:pt x="1318437" y="4092"/>
                </a:cubicBezTo>
              </a:path>
            </a:pathLst>
          </a:custGeom>
          <a:noFill/>
          <a:ln>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8" name="TextBox 17">
            <a:extLst>
              <a:ext uri="{FF2B5EF4-FFF2-40B4-BE49-F238E27FC236}">
                <a16:creationId xmlns:a16="http://schemas.microsoft.com/office/drawing/2014/main" id="{41AC0C44-4698-0675-48A2-8919E81624B3}"/>
              </a:ext>
            </a:extLst>
          </p:cNvPr>
          <p:cNvSpPr txBox="1"/>
          <p:nvPr/>
        </p:nvSpPr>
        <p:spPr>
          <a:xfrm>
            <a:off x="10756250" y="798510"/>
            <a:ext cx="1566454" cy="408125"/>
          </a:xfrm>
          <a:prstGeom prst="rect">
            <a:avLst/>
          </a:prstGeom>
          <a:noFill/>
        </p:spPr>
        <p:txBody>
          <a:bodyPr wrap="none" rtlCol="0">
            <a:spAutoFit/>
          </a:bodyPr>
          <a:lstStyle/>
          <a:p>
            <a:r>
              <a:rPr lang="en-US" sz="2052" dirty="0"/>
              <a:t>Addition of T</a:t>
            </a:r>
          </a:p>
        </p:txBody>
      </p:sp>
      <p:sp>
        <p:nvSpPr>
          <p:cNvPr id="7" name="Date Placeholder 6">
            <a:extLst>
              <a:ext uri="{FF2B5EF4-FFF2-40B4-BE49-F238E27FC236}">
                <a16:creationId xmlns:a16="http://schemas.microsoft.com/office/drawing/2014/main" id="{F99C3B3F-600E-317F-C5C3-CC4574C06526}"/>
              </a:ext>
            </a:extLst>
          </p:cNvPr>
          <p:cNvSpPr>
            <a:spLocks noGrp="1"/>
          </p:cNvSpPr>
          <p:nvPr>
            <p:ph type="dt" sz="half" idx="10"/>
          </p:nvPr>
        </p:nvSpPr>
        <p:spPr/>
        <p:txBody>
          <a:bodyPr/>
          <a:lstStyle/>
          <a:p>
            <a:fld id="{F1A18121-EE96-403A-99B8-13C9C55852C3}" type="datetime1">
              <a:rPr lang="en-US" smtClean="0"/>
              <a:t>1/25/2025</a:t>
            </a:fld>
            <a:endParaRPr lang="en-US"/>
          </a:p>
        </p:txBody>
      </p:sp>
      <p:sp>
        <p:nvSpPr>
          <p:cNvPr id="8" name="Footer Placeholder 7">
            <a:extLst>
              <a:ext uri="{FF2B5EF4-FFF2-40B4-BE49-F238E27FC236}">
                <a16:creationId xmlns:a16="http://schemas.microsoft.com/office/drawing/2014/main" id="{6A65CCFB-FE8C-1889-4D25-A21A601D7860}"/>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8565D9B4-DABB-BFF8-9BDC-392201DF1210}"/>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371334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B45A-ED8B-59ED-44E3-D6843FFC950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5F462E-D151-D9E5-E671-DB9F68E1B459}"/>
              </a:ext>
            </a:extLst>
          </p:cNvPr>
          <p:cNvSpPr txBox="1"/>
          <p:nvPr/>
        </p:nvSpPr>
        <p:spPr>
          <a:xfrm>
            <a:off x="5349081" y="32670"/>
            <a:ext cx="3429000" cy="485646"/>
          </a:xfrm>
          <a:prstGeom prst="rect">
            <a:avLst/>
          </a:prstGeom>
          <a:noFill/>
        </p:spPr>
        <p:txBody>
          <a:bodyPr wrap="square" rtlCol="0">
            <a:spAutoFit/>
          </a:bodyPr>
          <a:lstStyle/>
          <a:p>
            <a:pPr algn="ctr"/>
            <a:r>
              <a:rPr lang="en-US" sz="2556" dirty="0"/>
              <a:t>Next Generation - Data</a:t>
            </a:r>
          </a:p>
        </p:txBody>
      </p:sp>
      <p:graphicFrame>
        <p:nvGraphicFramePr>
          <p:cNvPr id="14" name="Table 14">
            <a:extLst>
              <a:ext uri="{FF2B5EF4-FFF2-40B4-BE49-F238E27FC236}">
                <a16:creationId xmlns:a16="http://schemas.microsoft.com/office/drawing/2014/main" id="{8A09C6E0-E431-D23C-E7D6-AD932EC3C762}"/>
              </a:ext>
            </a:extLst>
          </p:cNvPr>
          <p:cNvGraphicFramePr>
            <a:graphicFrameLocks noGrp="1"/>
          </p:cNvGraphicFramePr>
          <p:nvPr>
            <p:extLst>
              <p:ext uri="{D42A27DB-BD31-4B8C-83A1-F6EECF244321}">
                <p14:modId xmlns:p14="http://schemas.microsoft.com/office/powerpoint/2010/main" val="890784252"/>
              </p:ext>
            </p:extLst>
          </p:nvPr>
        </p:nvGraphicFramePr>
        <p:xfrm>
          <a:off x="4706759" y="5421176"/>
          <a:ext cx="7222440" cy="1255360"/>
        </p:xfrm>
        <a:graphic>
          <a:graphicData uri="http://schemas.openxmlformats.org/drawingml/2006/table">
            <a:tbl>
              <a:tblPr firstRow="1" bandRow="1">
                <a:tableStyleId>{5C22544A-7EE6-4342-B048-85BDC9FD1C3A}</a:tableStyleId>
              </a:tblPr>
              <a:tblGrid>
                <a:gridCol w="2407480">
                  <a:extLst>
                    <a:ext uri="{9D8B030D-6E8A-4147-A177-3AD203B41FA5}">
                      <a16:colId xmlns:a16="http://schemas.microsoft.com/office/drawing/2014/main" val="2467730862"/>
                    </a:ext>
                  </a:extLst>
                </a:gridCol>
                <a:gridCol w="2407480">
                  <a:extLst>
                    <a:ext uri="{9D8B030D-6E8A-4147-A177-3AD203B41FA5}">
                      <a16:colId xmlns:a16="http://schemas.microsoft.com/office/drawing/2014/main" val="3952133631"/>
                    </a:ext>
                  </a:extLst>
                </a:gridCol>
                <a:gridCol w="2407480">
                  <a:extLst>
                    <a:ext uri="{9D8B030D-6E8A-4147-A177-3AD203B41FA5}">
                      <a16:colId xmlns:a16="http://schemas.microsoft.com/office/drawing/2014/main" val="529736229"/>
                    </a:ext>
                  </a:extLst>
                </a:gridCol>
              </a:tblGrid>
              <a:tr h="476310">
                <a:tc>
                  <a:txBody>
                    <a:bodyPr/>
                    <a:lstStyle/>
                    <a:p>
                      <a:r>
                        <a:rPr lang="en-US" sz="1900" dirty="0"/>
                        <a:t>Method</a:t>
                      </a:r>
                    </a:p>
                  </a:txBody>
                  <a:tcPr marL="97381" marR="97381" marT="48691" marB="48691"/>
                </a:tc>
                <a:tc>
                  <a:txBody>
                    <a:bodyPr/>
                    <a:lstStyle/>
                    <a:p>
                      <a:r>
                        <a:rPr lang="en-US" sz="1900" dirty="0"/>
                        <a:t>Read Length</a:t>
                      </a:r>
                    </a:p>
                  </a:txBody>
                  <a:tcPr marL="97381" marR="97381" marT="48691" marB="48691"/>
                </a:tc>
                <a:tc>
                  <a:txBody>
                    <a:bodyPr/>
                    <a:lstStyle/>
                    <a:p>
                      <a:r>
                        <a:rPr lang="en-US" sz="1900" dirty="0"/>
                        <a:t>Samples Processed</a:t>
                      </a:r>
                    </a:p>
                  </a:txBody>
                  <a:tcPr marL="97381" marR="97381" marT="48691" marB="48691"/>
                </a:tc>
                <a:extLst>
                  <a:ext uri="{0D108BD9-81ED-4DB2-BD59-A6C34878D82A}">
                    <a16:rowId xmlns:a16="http://schemas.microsoft.com/office/drawing/2014/main" val="2281871966"/>
                  </a:ext>
                </a:extLst>
              </a:tr>
              <a:tr h="389525">
                <a:tc>
                  <a:txBody>
                    <a:bodyPr/>
                    <a:lstStyle/>
                    <a:p>
                      <a:r>
                        <a:rPr lang="en-US" sz="1900" dirty="0"/>
                        <a:t>Sanger</a:t>
                      </a:r>
                    </a:p>
                  </a:txBody>
                  <a:tcPr marL="97381" marR="97381" marT="48691" marB="48691"/>
                </a:tc>
                <a:tc>
                  <a:txBody>
                    <a:bodyPr/>
                    <a:lstStyle/>
                    <a:p>
                      <a:r>
                        <a:rPr lang="en-US" sz="1900" dirty="0"/>
                        <a:t>~1000</a:t>
                      </a:r>
                    </a:p>
                  </a:txBody>
                  <a:tcPr marL="97381" marR="97381" marT="48691" marB="48691"/>
                </a:tc>
                <a:tc>
                  <a:txBody>
                    <a:bodyPr/>
                    <a:lstStyle/>
                    <a:p>
                      <a:r>
                        <a:rPr lang="en-US" sz="1900" dirty="0"/>
                        <a:t>1</a:t>
                      </a:r>
                    </a:p>
                  </a:txBody>
                  <a:tcPr marL="97381" marR="97381" marT="48691" marB="48691"/>
                </a:tc>
                <a:extLst>
                  <a:ext uri="{0D108BD9-81ED-4DB2-BD59-A6C34878D82A}">
                    <a16:rowId xmlns:a16="http://schemas.microsoft.com/office/drawing/2014/main" val="1943315296"/>
                  </a:ext>
                </a:extLst>
              </a:tr>
              <a:tr h="389525">
                <a:tc>
                  <a:txBody>
                    <a:bodyPr/>
                    <a:lstStyle/>
                    <a:p>
                      <a:r>
                        <a:rPr lang="en-US" sz="1900" dirty="0"/>
                        <a:t>Illumina</a:t>
                      </a:r>
                    </a:p>
                  </a:txBody>
                  <a:tcPr marL="97381" marR="97381" marT="48691" marB="48691"/>
                </a:tc>
                <a:tc>
                  <a:txBody>
                    <a:bodyPr/>
                    <a:lstStyle/>
                    <a:p>
                      <a:r>
                        <a:rPr lang="en-US" sz="1900" dirty="0"/>
                        <a:t>~200</a:t>
                      </a:r>
                    </a:p>
                  </a:txBody>
                  <a:tcPr marL="97381" marR="97381" marT="48691" marB="48691"/>
                </a:tc>
                <a:tc>
                  <a:txBody>
                    <a:bodyPr/>
                    <a:lstStyle/>
                    <a:p>
                      <a:r>
                        <a:rPr lang="en-US" sz="1900" dirty="0"/>
                        <a:t>~10,000s</a:t>
                      </a:r>
                    </a:p>
                  </a:txBody>
                  <a:tcPr marL="97381" marR="97381" marT="48691" marB="48691"/>
                </a:tc>
                <a:extLst>
                  <a:ext uri="{0D108BD9-81ED-4DB2-BD59-A6C34878D82A}">
                    <a16:rowId xmlns:a16="http://schemas.microsoft.com/office/drawing/2014/main" val="2978627142"/>
                  </a:ext>
                </a:extLst>
              </a:tr>
            </a:tbl>
          </a:graphicData>
        </a:graphic>
      </p:graphicFrame>
      <p:sp>
        <p:nvSpPr>
          <p:cNvPr id="7" name="Date Placeholder 6">
            <a:extLst>
              <a:ext uri="{FF2B5EF4-FFF2-40B4-BE49-F238E27FC236}">
                <a16:creationId xmlns:a16="http://schemas.microsoft.com/office/drawing/2014/main" id="{DE4E306B-1314-8684-15BB-F8A92ACB2011}"/>
              </a:ext>
            </a:extLst>
          </p:cNvPr>
          <p:cNvSpPr>
            <a:spLocks noGrp="1"/>
          </p:cNvSpPr>
          <p:nvPr>
            <p:ph type="dt" sz="half" idx="10"/>
          </p:nvPr>
        </p:nvSpPr>
        <p:spPr/>
        <p:txBody>
          <a:bodyPr/>
          <a:lstStyle/>
          <a:p>
            <a:fld id="{B392C3C9-7A0E-414C-9A3E-1EAA6D076D3B}" type="datetime1">
              <a:rPr lang="en-US" smtClean="0"/>
              <a:t>1/25/2025</a:t>
            </a:fld>
            <a:endParaRPr lang="en-US"/>
          </a:p>
        </p:txBody>
      </p:sp>
      <p:sp>
        <p:nvSpPr>
          <p:cNvPr id="8" name="Footer Placeholder 7">
            <a:extLst>
              <a:ext uri="{FF2B5EF4-FFF2-40B4-BE49-F238E27FC236}">
                <a16:creationId xmlns:a16="http://schemas.microsoft.com/office/drawing/2014/main" id="{66C88A9F-C04F-21F5-8C2C-1F04C4D546B3}"/>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AD59C205-8543-7811-C112-3D06B49AF436}"/>
              </a:ext>
            </a:extLst>
          </p:cNvPr>
          <p:cNvSpPr>
            <a:spLocks noGrp="1"/>
          </p:cNvSpPr>
          <p:nvPr>
            <p:ph type="sldNum" sz="quarter" idx="12"/>
          </p:nvPr>
        </p:nvSpPr>
        <p:spPr/>
        <p:txBody>
          <a:bodyPr/>
          <a:lstStyle/>
          <a:p>
            <a:fld id="{DC3BB032-4020-48F4-953B-341806DC4A2B}" type="slidenum">
              <a:rPr lang="en-US" smtClean="0"/>
              <a:t>23</a:t>
            </a:fld>
            <a:endParaRPr lang="en-US"/>
          </a:p>
        </p:txBody>
      </p:sp>
      <p:graphicFrame>
        <p:nvGraphicFramePr>
          <p:cNvPr id="20" name="Object 19">
            <a:extLst>
              <a:ext uri="{FF2B5EF4-FFF2-40B4-BE49-F238E27FC236}">
                <a16:creationId xmlns:a16="http://schemas.microsoft.com/office/drawing/2014/main" id="{44515BA5-96B4-0D44-B332-64BAAF512911}"/>
              </a:ext>
            </a:extLst>
          </p:cNvPr>
          <p:cNvGraphicFramePr>
            <a:graphicFrameLocks noChangeAspect="1"/>
          </p:cNvGraphicFramePr>
          <p:nvPr>
            <p:extLst>
              <p:ext uri="{D42A27DB-BD31-4B8C-83A1-F6EECF244321}">
                <p14:modId xmlns:p14="http://schemas.microsoft.com/office/powerpoint/2010/main" val="1512031368"/>
              </p:ext>
            </p:extLst>
          </p:nvPr>
        </p:nvGraphicFramePr>
        <p:xfrm>
          <a:off x="4627563" y="2571750"/>
          <a:ext cx="7056437" cy="1992313"/>
        </p:xfrm>
        <a:graphic>
          <a:graphicData uri="http://schemas.openxmlformats.org/presentationml/2006/ole">
            <mc:AlternateContent xmlns:mc="http://schemas.openxmlformats.org/markup-compatibility/2006">
              <mc:Choice xmlns:v="urn:schemas-microsoft-com:vml" Requires="v">
                <p:oleObj name="MDLDrawObject Class" r:id="rId2" imgW="7638347" imgH="2114156" progId="MDLDrawOLE.MDLDrawObject.1">
                  <p:embed/>
                </p:oleObj>
              </mc:Choice>
              <mc:Fallback>
                <p:oleObj name="MDLDrawObject Class" r:id="rId2" imgW="7638347" imgH="2114156" progId="MDLDrawOLE.MDLDrawObject.1">
                  <p:embed/>
                  <p:pic>
                    <p:nvPicPr>
                      <p:cNvPr id="19" name="Object 18">
                        <a:extLst>
                          <a:ext uri="{FF2B5EF4-FFF2-40B4-BE49-F238E27FC236}">
                            <a16:creationId xmlns:a16="http://schemas.microsoft.com/office/drawing/2014/main" id="{D477E86B-542B-8542-0E00-34EE6F7BDFCC}"/>
                          </a:ext>
                        </a:extLst>
                      </p:cNvPr>
                      <p:cNvPicPr>
                        <a:picLocks noChangeAspect="1" noChangeArrowheads="1"/>
                      </p:cNvPicPr>
                      <p:nvPr/>
                    </p:nvPicPr>
                    <p:blipFill>
                      <a:blip r:embed="rId3"/>
                      <a:srcRect/>
                      <a:stretch>
                        <a:fillRect/>
                      </a:stretch>
                    </p:blipFill>
                    <p:spPr bwMode="auto">
                      <a:xfrm>
                        <a:off x="4627563" y="2571750"/>
                        <a:ext cx="7056437" cy="1992313"/>
                      </a:xfrm>
                      <a:prstGeom prst="rect">
                        <a:avLst/>
                      </a:prstGeom>
                      <a:noFill/>
                    </p:spPr>
                  </p:pic>
                </p:oleObj>
              </mc:Fallback>
            </mc:AlternateContent>
          </a:graphicData>
        </a:graphic>
      </p:graphicFrame>
      <p:grpSp>
        <p:nvGrpSpPr>
          <p:cNvPr id="43" name="Group 42">
            <a:extLst>
              <a:ext uri="{FF2B5EF4-FFF2-40B4-BE49-F238E27FC236}">
                <a16:creationId xmlns:a16="http://schemas.microsoft.com/office/drawing/2014/main" id="{AB95EE62-47D3-9B14-ED2D-736F04C9DCC3}"/>
              </a:ext>
            </a:extLst>
          </p:cNvPr>
          <p:cNvGrpSpPr/>
          <p:nvPr/>
        </p:nvGrpSpPr>
        <p:grpSpPr>
          <a:xfrm>
            <a:off x="853281" y="2578143"/>
            <a:ext cx="2756129" cy="4320915"/>
            <a:chOff x="853281" y="1305313"/>
            <a:chExt cx="2756129" cy="4320915"/>
          </a:xfrm>
        </p:grpSpPr>
        <p:pic>
          <p:nvPicPr>
            <p:cNvPr id="17" name="Picture 16">
              <a:extLst>
                <a:ext uri="{FF2B5EF4-FFF2-40B4-BE49-F238E27FC236}">
                  <a16:creationId xmlns:a16="http://schemas.microsoft.com/office/drawing/2014/main" id="{B1ED833C-6066-C58A-4F44-8AD9D4BA3FC3}"/>
                </a:ext>
              </a:extLst>
            </p:cNvPr>
            <p:cNvPicPr>
              <a:picLocks noChangeAspect="1"/>
            </p:cNvPicPr>
            <p:nvPr/>
          </p:nvPicPr>
          <p:blipFill rotWithShape="1">
            <a:blip r:embed="rId4"/>
            <a:srcRect t="64444" r="66171" b="11093"/>
            <a:stretch/>
          </p:blipFill>
          <p:spPr>
            <a:xfrm>
              <a:off x="853281" y="1305313"/>
              <a:ext cx="2583166" cy="1430848"/>
            </a:xfrm>
            <a:prstGeom prst="rect">
              <a:avLst/>
            </a:prstGeom>
          </p:spPr>
        </p:pic>
        <p:sp>
          <p:nvSpPr>
            <p:cNvPr id="2" name="TextBox 1">
              <a:extLst>
                <a:ext uri="{FF2B5EF4-FFF2-40B4-BE49-F238E27FC236}">
                  <a16:creationId xmlns:a16="http://schemas.microsoft.com/office/drawing/2014/main" id="{5A6C6535-DE30-5F65-9DC8-E94A74E5E812}"/>
                </a:ext>
              </a:extLst>
            </p:cNvPr>
            <p:cNvSpPr txBox="1"/>
            <p:nvPr/>
          </p:nvSpPr>
          <p:spPr>
            <a:xfrm>
              <a:off x="1081881" y="276390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G</a:t>
              </a:r>
            </a:p>
          </p:txBody>
        </p:sp>
        <p:sp>
          <p:nvSpPr>
            <p:cNvPr id="3" name="TextBox 2">
              <a:extLst>
                <a:ext uri="{FF2B5EF4-FFF2-40B4-BE49-F238E27FC236}">
                  <a16:creationId xmlns:a16="http://schemas.microsoft.com/office/drawing/2014/main" id="{C02CA06E-2ECE-F00A-875B-C2B39245AFA6}"/>
                </a:ext>
              </a:extLst>
            </p:cNvPr>
            <p:cNvSpPr txBox="1"/>
            <p:nvPr/>
          </p:nvSpPr>
          <p:spPr>
            <a:xfrm>
              <a:off x="1970177" y="2030626"/>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err="1">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a:t>
              </a:r>
            </a:p>
          </p:txBody>
        </p:sp>
        <p:sp>
          <p:nvSpPr>
            <p:cNvPr id="4" name="TextBox 3">
              <a:extLst>
                <a:ext uri="{FF2B5EF4-FFF2-40B4-BE49-F238E27FC236}">
                  <a16:creationId xmlns:a16="http://schemas.microsoft.com/office/drawing/2014/main" id="{C980A392-BF95-3104-94AA-66AF5FA58C9A}"/>
                </a:ext>
              </a:extLst>
            </p:cNvPr>
            <p:cNvSpPr txBox="1"/>
            <p:nvPr/>
          </p:nvSpPr>
          <p:spPr>
            <a:xfrm>
              <a:off x="2959835" y="2571967"/>
              <a:ext cx="383438" cy="2862322"/>
            </a:xfrm>
            <a:prstGeom prst="rect">
              <a:avLst/>
            </a:prstGeom>
            <a:noFill/>
          </p:spPr>
          <p:txBody>
            <a:bodyPr wrap="none" rtlCol="0">
              <a:spAutoFit/>
            </a:bodyPr>
            <a:lstStyle/>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A</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T</a:t>
              </a:r>
            </a:p>
            <a:p>
              <a:pPr algn="ctr"/>
              <a:r>
                <a:rPr lang="en-US" sz="2000" dirty="0">
                  <a:highlight>
                    <a:srgbClr val="C0C0C0"/>
                  </a:highlight>
                  <a:latin typeface="Arial" panose="020B0604020202020204" pitchFamily="34" charset="0"/>
                  <a:cs typeface="Arial" panose="020B0604020202020204" pitchFamily="34" charset="0"/>
                </a:rPr>
                <a:t>G</a:t>
              </a:r>
            </a:p>
            <a:p>
              <a:pPr algn="ctr"/>
              <a:r>
                <a:rPr lang="en-US" sz="2000" dirty="0">
                  <a:latin typeface="Arial" panose="020B0604020202020204" pitchFamily="34" charset="0"/>
                  <a:cs typeface="Arial" panose="020B0604020202020204" pitchFamily="34" charset="0"/>
                </a:rPr>
                <a:t>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a:t>
              </a:r>
            </a:p>
          </p:txBody>
        </p:sp>
        <p:sp>
          <p:nvSpPr>
            <p:cNvPr id="29" name="TextBox 28">
              <a:extLst>
                <a:ext uri="{FF2B5EF4-FFF2-40B4-BE49-F238E27FC236}">
                  <a16:creationId xmlns:a16="http://schemas.microsoft.com/office/drawing/2014/main" id="{80F48CBC-F3F2-30E6-884F-D16BD1BFC312}"/>
                </a:ext>
              </a:extLst>
            </p:cNvPr>
            <p:cNvSpPr txBox="1"/>
            <p:nvPr/>
          </p:nvSpPr>
          <p:spPr>
            <a:xfrm>
              <a:off x="1353200" y="2763906"/>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2" name="TextBox 31">
              <a:extLst>
                <a:ext uri="{FF2B5EF4-FFF2-40B4-BE49-F238E27FC236}">
                  <a16:creationId xmlns:a16="http://schemas.microsoft.com/office/drawing/2014/main" id="{D4A41072-2BEB-F2ED-D59B-D3331DFB97E4}"/>
                </a:ext>
              </a:extLst>
            </p:cNvPr>
            <p:cNvSpPr txBox="1"/>
            <p:nvPr/>
          </p:nvSpPr>
          <p:spPr>
            <a:xfrm>
              <a:off x="2210699" y="2020737"/>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sp>
          <p:nvSpPr>
            <p:cNvPr id="33" name="TextBox 32">
              <a:extLst>
                <a:ext uri="{FF2B5EF4-FFF2-40B4-BE49-F238E27FC236}">
                  <a16:creationId xmlns:a16="http://schemas.microsoft.com/office/drawing/2014/main" id="{8DC206FD-4084-BD50-819B-46849BF7CDB6}"/>
                </a:ext>
              </a:extLst>
            </p:cNvPr>
            <p:cNvSpPr txBox="1"/>
            <p:nvPr/>
          </p:nvSpPr>
          <p:spPr>
            <a:xfrm>
              <a:off x="3238795" y="2570858"/>
              <a:ext cx="370615" cy="1631216"/>
            </a:xfrm>
            <a:prstGeom prst="rect">
              <a:avLst/>
            </a:prstGeom>
            <a:noFill/>
          </p:spPr>
          <p:txBody>
            <a:bodyPr wrap="none" rtlCol="0">
              <a:spAutoFit/>
            </a:bodyPr>
            <a:lstStyle/>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T</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A</a:t>
              </a:r>
            </a:p>
            <a:p>
              <a:pPr algn="ctr"/>
              <a:r>
                <a:rPr lang="en-US" sz="2000" dirty="0">
                  <a:solidFill>
                    <a:schemeClr val="bg1"/>
                  </a:solidFill>
                  <a:highlight>
                    <a:srgbClr val="808080"/>
                  </a:highlight>
                  <a:latin typeface="Arial" panose="020B0604020202020204" pitchFamily="34" charset="0"/>
                  <a:cs typeface="Arial" panose="020B0604020202020204" pitchFamily="34" charset="0"/>
                </a:rPr>
                <a:t>C</a:t>
              </a:r>
            </a:p>
          </p:txBody>
        </p:sp>
        <p:cxnSp>
          <p:nvCxnSpPr>
            <p:cNvPr id="35" name="Straight Arrow Connector 34">
              <a:extLst>
                <a:ext uri="{FF2B5EF4-FFF2-40B4-BE49-F238E27FC236}">
                  <a16:creationId xmlns:a16="http://schemas.microsoft.com/office/drawing/2014/main" id="{8E477943-C678-9C2C-5E36-04615183A562}"/>
                </a:ext>
              </a:extLst>
            </p:cNvPr>
            <p:cNvCxnSpPr/>
            <p:nvPr/>
          </p:nvCxnSpPr>
          <p:spPr>
            <a:xfrm flipV="1">
              <a:off x="1353200" y="2408237"/>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23DBA1-45BF-34F4-E19A-072AB7F9E3DC}"/>
                </a:ext>
              </a:extLst>
            </p:cNvPr>
            <p:cNvCxnSpPr/>
            <p:nvPr/>
          </p:nvCxnSpPr>
          <p:spPr>
            <a:xfrm flipH="1" flipV="1">
              <a:off x="3139281" y="2178361"/>
              <a:ext cx="197122" cy="306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A2C4AAF3-01E3-EC23-D29F-306D15FB481D}"/>
              </a:ext>
            </a:extLst>
          </p:cNvPr>
          <p:cNvPicPr>
            <a:picLocks noChangeAspect="1"/>
          </p:cNvPicPr>
          <p:nvPr/>
        </p:nvPicPr>
        <p:blipFill rotWithShape="1">
          <a:blip r:embed="rId5"/>
          <a:srcRect t="22223" b="8888"/>
          <a:stretch/>
        </p:blipFill>
        <p:spPr>
          <a:xfrm>
            <a:off x="6263481" y="478743"/>
            <a:ext cx="5770311" cy="2981328"/>
          </a:xfrm>
          <a:prstGeom prst="rect">
            <a:avLst/>
          </a:prstGeom>
        </p:spPr>
      </p:pic>
      <p:sp>
        <p:nvSpPr>
          <p:cNvPr id="41" name="TextBox 40">
            <a:extLst>
              <a:ext uri="{FF2B5EF4-FFF2-40B4-BE49-F238E27FC236}">
                <a16:creationId xmlns:a16="http://schemas.microsoft.com/office/drawing/2014/main" id="{DF33DD85-52F4-3CE4-077A-DCAC8F8F459E}"/>
              </a:ext>
            </a:extLst>
          </p:cNvPr>
          <p:cNvSpPr txBox="1"/>
          <p:nvPr/>
        </p:nvSpPr>
        <p:spPr>
          <a:xfrm>
            <a:off x="4510881" y="5021066"/>
            <a:ext cx="4414991"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Comparison of Sanger and Next-Gen</a:t>
            </a:r>
          </a:p>
        </p:txBody>
      </p:sp>
      <p:sp>
        <p:nvSpPr>
          <p:cNvPr id="44" name="TextBox 43">
            <a:extLst>
              <a:ext uri="{FF2B5EF4-FFF2-40B4-BE49-F238E27FC236}">
                <a16:creationId xmlns:a16="http://schemas.microsoft.com/office/drawing/2014/main" id="{F9AAB658-4EA3-D289-1E0E-FEAA2AFFE2B5}"/>
              </a:ext>
            </a:extLst>
          </p:cNvPr>
          <p:cNvSpPr txBox="1"/>
          <p:nvPr/>
        </p:nvSpPr>
        <p:spPr>
          <a:xfrm>
            <a:off x="186704" y="216570"/>
            <a:ext cx="5359920" cy="2246769"/>
          </a:xfrm>
          <a:prstGeom prst="rect">
            <a:avLst/>
          </a:prstGeom>
          <a:noFill/>
        </p:spPr>
        <p:txBody>
          <a:bodyPr wrap="square" rtlCol="0">
            <a:spAutoFit/>
          </a:bodyPr>
          <a:lstStyle/>
          <a:p>
            <a:pPr marL="457200" indent="-457200">
              <a:buAutoNum type="arabicPeriod"/>
            </a:pPr>
            <a:r>
              <a:rPr lang="en-US" sz="2000" dirty="0">
                <a:latin typeface="Arial" panose="020B0604020202020204" pitchFamily="34" charset="0"/>
                <a:cs typeface="Arial" panose="020B0604020202020204" pitchFamily="34" charset="0"/>
              </a:rPr>
              <a:t>Primer anneals</a:t>
            </a:r>
          </a:p>
          <a:p>
            <a:pPr marL="457200" indent="-457200">
              <a:buAutoNum type="arabicPeriod"/>
            </a:pPr>
            <a:r>
              <a:rPr lang="en-US" sz="2000" dirty="0">
                <a:latin typeface="Arial" panose="020B0604020202020204" pitchFamily="34" charset="0"/>
                <a:cs typeface="Arial" panose="020B0604020202020204" pitchFamily="34" charset="0"/>
              </a:rPr>
              <a:t>Add dNTPs (3’blocked) + Polymerase</a:t>
            </a:r>
          </a:p>
          <a:p>
            <a:pPr marL="457200" indent="-457200">
              <a:buAutoNum type="arabicPeriod"/>
            </a:pPr>
            <a:r>
              <a:rPr lang="en-US" sz="2000" dirty="0">
                <a:latin typeface="Arial" panose="020B0604020202020204" pitchFamily="34" charset="0"/>
                <a:cs typeface="Arial" panose="020B0604020202020204" pitchFamily="34" charset="0"/>
              </a:rPr>
              <a:t>Wash to remove unincorporated dNTPs</a:t>
            </a:r>
          </a:p>
          <a:p>
            <a:pPr marL="457200" indent="-457200">
              <a:buAutoNum type="arabicPeriod"/>
            </a:pPr>
            <a:r>
              <a:rPr lang="en-US" sz="2000" dirty="0">
                <a:latin typeface="Arial" panose="020B0604020202020204" pitchFamily="34" charset="0"/>
                <a:cs typeface="Arial" panose="020B0604020202020204" pitchFamily="34" charset="0"/>
              </a:rPr>
              <a:t>Detect base added to each cluster using fluorescent emission</a:t>
            </a:r>
          </a:p>
          <a:p>
            <a:pPr marL="457200" indent="-457200">
              <a:buAutoNum type="arabicPeriod"/>
            </a:pPr>
            <a:r>
              <a:rPr lang="en-US" sz="2000" dirty="0">
                <a:latin typeface="Arial" panose="020B0604020202020204" pitchFamily="34" charset="0"/>
                <a:cs typeface="Arial" panose="020B0604020202020204" pitchFamily="34" charset="0"/>
              </a:rPr>
              <a:t>Unblock 3’-OH</a:t>
            </a:r>
          </a:p>
          <a:p>
            <a:r>
              <a:rPr lang="en-US" sz="2000" dirty="0">
                <a:latin typeface="Arial" panose="020B0604020202020204" pitchFamily="34" charset="0"/>
                <a:cs typeface="Arial" panose="020B0604020202020204" pitchFamily="34" charset="0"/>
              </a:rPr>
              <a:t>Repeat.</a:t>
            </a:r>
          </a:p>
        </p:txBody>
      </p:sp>
      <p:cxnSp>
        <p:nvCxnSpPr>
          <p:cNvPr id="46" name="Straight Arrow Connector 45">
            <a:extLst>
              <a:ext uri="{FF2B5EF4-FFF2-40B4-BE49-F238E27FC236}">
                <a16:creationId xmlns:a16="http://schemas.microsoft.com/office/drawing/2014/main" id="{3249757A-9F0B-8954-3050-9E519FE6F1DC}"/>
              </a:ext>
            </a:extLst>
          </p:cNvPr>
          <p:cNvCxnSpPr/>
          <p:nvPr/>
        </p:nvCxnSpPr>
        <p:spPr>
          <a:xfrm>
            <a:off x="1615281" y="3293567"/>
            <a:ext cx="2895600" cy="10196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DAC56CF4-3637-16D0-26C7-C22778B8517B}"/>
              </a:ext>
            </a:extLst>
          </p:cNvPr>
          <p:cNvSpPr/>
          <p:nvPr/>
        </p:nvSpPr>
        <p:spPr>
          <a:xfrm>
            <a:off x="2265082" y="2537673"/>
            <a:ext cx="2868706" cy="1388868"/>
          </a:xfrm>
          <a:custGeom>
            <a:avLst/>
            <a:gdLst>
              <a:gd name="connsiteX0" fmla="*/ 0 w 2868706"/>
              <a:gd name="connsiteY0" fmla="*/ 115880 h 1388868"/>
              <a:gd name="connsiteX1" fmla="*/ 382494 w 2868706"/>
              <a:gd name="connsiteY1" fmla="*/ 26233 h 1388868"/>
              <a:gd name="connsiteX2" fmla="*/ 1804894 w 2868706"/>
              <a:gd name="connsiteY2" fmla="*/ 528256 h 1388868"/>
              <a:gd name="connsiteX3" fmla="*/ 2868706 w 2868706"/>
              <a:gd name="connsiteY3" fmla="*/ 1388868 h 1388868"/>
            </a:gdLst>
            <a:ahLst/>
            <a:cxnLst>
              <a:cxn ang="0">
                <a:pos x="connsiteX0" y="connsiteY0"/>
              </a:cxn>
              <a:cxn ang="0">
                <a:pos x="connsiteX1" y="connsiteY1"/>
              </a:cxn>
              <a:cxn ang="0">
                <a:pos x="connsiteX2" y="connsiteY2"/>
              </a:cxn>
              <a:cxn ang="0">
                <a:pos x="connsiteX3" y="connsiteY3"/>
              </a:cxn>
            </a:cxnLst>
            <a:rect l="l" t="t" r="r" b="b"/>
            <a:pathLst>
              <a:path w="2868706" h="1388868">
                <a:moveTo>
                  <a:pt x="0" y="115880"/>
                </a:moveTo>
                <a:cubicBezTo>
                  <a:pt x="40839" y="36692"/>
                  <a:pt x="81678" y="-42496"/>
                  <a:pt x="382494" y="26233"/>
                </a:cubicBezTo>
                <a:cubicBezTo>
                  <a:pt x="683310" y="94962"/>
                  <a:pt x="1390525" y="301150"/>
                  <a:pt x="1804894" y="528256"/>
                </a:cubicBezTo>
                <a:cubicBezTo>
                  <a:pt x="2219263" y="755362"/>
                  <a:pt x="2543984" y="1072115"/>
                  <a:pt x="2868706" y="1388868"/>
                </a:cubicBezTo>
              </a:path>
            </a:pathLst>
          </a:custGeom>
          <a:noFill/>
          <a:ln w="22225">
            <a:solidFill>
              <a:schemeClr val="tx1"/>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68E2F5E6-EA06-9644-94E0-992C898F6548}"/>
              </a:ext>
            </a:extLst>
          </p:cNvPr>
          <p:cNvCxnSpPr/>
          <p:nvPr/>
        </p:nvCxnSpPr>
        <p:spPr>
          <a:xfrm>
            <a:off x="3139281" y="3176488"/>
            <a:ext cx="2209800" cy="11367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771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FF41F9-4EEB-4E66-9D7F-0A7461B7792F}"/>
              </a:ext>
            </a:extLst>
          </p:cNvPr>
          <p:cNvPicPr>
            <a:picLocks noChangeAspect="1"/>
          </p:cNvPicPr>
          <p:nvPr/>
        </p:nvPicPr>
        <p:blipFill>
          <a:blip r:embed="rId2"/>
          <a:stretch>
            <a:fillRect/>
          </a:stretch>
        </p:blipFill>
        <p:spPr>
          <a:xfrm>
            <a:off x="7440802" y="517743"/>
            <a:ext cx="2448095" cy="1968678"/>
          </a:xfrm>
          <a:prstGeom prst="rect">
            <a:avLst/>
          </a:prstGeom>
        </p:spPr>
      </p:pic>
      <p:pic>
        <p:nvPicPr>
          <p:cNvPr id="6" name="Picture 5">
            <a:extLst>
              <a:ext uri="{FF2B5EF4-FFF2-40B4-BE49-F238E27FC236}">
                <a16:creationId xmlns:a16="http://schemas.microsoft.com/office/drawing/2014/main" id="{E99DB6A3-BCBB-4239-B459-E2B1D783A963}"/>
              </a:ext>
            </a:extLst>
          </p:cNvPr>
          <p:cNvPicPr>
            <a:picLocks noChangeAspect="1"/>
          </p:cNvPicPr>
          <p:nvPr/>
        </p:nvPicPr>
        <p:blipFill>
          <a:blip r:embed="rId3"/>
          <a:stretch>
            <a:fillRect/>
          </a:stretch>
        </p:blipFill>
        <p:spPr>
          <a:xfrm>
            <a:off x="9857930" y="342956"/>
            <a:ext cx="2844457" cy="2205565"/>
          </a:xfrm>
          <a:prstGeom prst="rect">
            <a:avLst/>
          </a:prstGeom>
        </p:spPr>
      </p:pic>
      <p:sp>
        <p:nvSpPr>
          <p:cNvPr id="5" name="TextBox 4">
            <a:extLst>
              <a:ext uri="{FF2B5EF4-FFF2-40B4-BE49-F238E27FC236}">
                <a16:creationId xmlns:a16="http://schemas.microsoft.com/office/drawing/2014/main" id="{2AC7DE3F-703B-4078-A343-FDC71484A57A}"/>
              </a:ext>
            </a:extLst>
          </p:cNvPr>
          <p:cNvSpPr txBox="1"/>
          <p:nvPr/>
        </p:nvSpPr>
        <p:spPr>
          <a:xfrm>
            <a:off x="2459071" y="17804"/>
            <a:ext cx="8284384" cy="523220"/>
          </a:xfrm>
          <a:prstGeom prst="rect">
            <a:avLst/>
          </a:prstGeom>
          <a:noFill/>
        </p:spPr>
        <p:txBody>
          <a:bodyPr wrap="none" rtlCol="0">
            <a:spAutoFit/>
          </a:bodyPr>
          <a:lstStyle/>
          <a:p>
            <a:r>
              <a:rPr lang="en-US" sz="2706" dirty="0"/>
              <a:t>Genotyping at the Molecular Level </a:t>
            </a:r>
            <a:r>
              <a:rPr lang="en-US" sz="2800" dirty="0"/>
              <a:t>with</a:t>
            </a:r>
            <a:r>
              <a:rPr lang="en-US" sz="2706" dirty="0"/>
              <a:t> DNA Sequencing.</a:t>
            </a:r>
          </a:p>
        </p:txBody>
      </p:sp>
      <p:sp>
        <p:nvSpPr>
          <p:cNvPr id="7" name="TextBox 6">
            <a:extLst>
              <a:ext uri="{FF2B5EF4-FFF2-40B4-BE49-F238E27FC236}">
                <a16:creationId xmlns:a16="http://schemas.microsoft.com/office/drawing/2014/main" id="{7A149C22-6E9C-49B2-A818-3AF0149AC5E9}"/>
              </a:ext>
            </a:extLst>
          </p:cNvPr>
          <p:cNvSpPr txBox="1"/>
          <p:nvPr/>
        </p:nvSpPr>
        <p:spPr>
          <a:xfrm>
            <a:off x="18612" y="515238"/>
            <a:ext cx="5743111" cy="1862433"/>
          </a:xfrm>
          <a:prstGeom prst="rect">
            <a:avLst/>
          </a:prstGeom>
          <a:noFill/>
        </p:spPr>
        <p:txBody>
          <a:bodyPr wrap="square" rtlCol="0">
            <a:spAutoFit/>
          </a:bodyPr>
          <a:lstStyle/>
          <a:p>
            <a:pPr marL="276197" indent="-276197">
              <a:buFont typeface="Arial" panose="020B0604020202020204" pitchFamily="34" charset="0"/>
              <a:buChar char="•"/>
            </a:pPr>
            <a:r>
              <a:rPr lang="en-US" sz="1917" dirty="0"/>
              <a:t>Sickle cell anemia is caused by a single mutation in the beta chain of hemoglobin</a:t>
            </a:r>
          </a:p>
          <a:p>
            <a:pPr marL="276197" indent="-276197">
              <a:buFont typeface="Arial" panose="020B0604020202020204" pitchFamily="34" charset="0"/>
              <a:buChar char="•"/>
            </a:pPr>
            <a:r>
              <a:rPr lang="en-US" sz="1917" dirty="0"/>
              <a:t>This mutation causes the hemoglobin to form long polymers that distort the shape of the red blood cell.</a:t>
            </a:r>
          </a:p>
          <a:p>
            <a:pPr marL="276197" indent="-276197">
              <a:buFont typeface="Arial" panose="020B0604020202020204" pitchFamily="34" charset="0"/>
              <a:buChar char="•"/>
            </a:pPr>
            <a:r>
              <a:rPr lang="en-US" sz="1917" dirty="0"/>
              <a:t>Determining whether someone has the mutation can be useful for treatment.</a:t>
            </a:r>
          </a:p>
        </p:txBody>
      </p:sp>
      <p:sp>
        <p:nvSpPr>
          <p:cNvPr id="17" name="TextBox 16">
            <a:extLst>
              <a:ext uri="{FF2B5EF4-FFF2-40B4-BE49-F238E27FC236}">
                <a16:creationId xmlns:a16="http://schemas.microsoft.com/office/drawing/2014/main" id="{8F722B9C-E022-4B31-B337-8BACE5DA4670}"/>
              </a:ext>
            </a:extLst>
          </p:cNvPr>
          <p:cNvSpPr txBox="1"/>
          <p:nvPr/>
        </p:nvSpPr>
        <p:spPr>
          <a:xfrm>
            <a:off x="31718" y="2352399"/>
            <a:ext cx="6159826" cy="977383"/>
          </a:xfrm>
          <a:prstGeom prst="rect">
            <a:avLst/>
          </a:prstGeom>
          <a:noFill/>
        </p:spPr>
        <p:txBody>
          <a:bodyPr wrap="square" rtlCol="0">
            <a:spAutoFit/>
          </a:bodyPr>
          <a:lstStyle/>
          <a:p>
            <a:r>
              <a:rPr lang="en-US" sz="1917" dirty="0"/>
              <a:t>The 5’ end of the Hb gene is shown on the right (</a:t>
            </a:r>
            <a:r>
              <a:rPr lang="en-US" sz="1917" dirty="0">
                <a:highlight>
                  <a:srgbClr val="00FF00"/>
                </a:highlight>
              </a:rPr>
              <a:t>ATG</a:t>
            </a:r>
            <a:r>
              <a:rPr lang="en-US" sz="1917" dirty="0"/>
              <a:t>=start). Using </a:t>
            </a:r>
            <a:r>
              <a:rPr lang="en-US" sz="1917" dirty="0">
                <a:highlight>
                  <a:srgbClr val="FF00FF"/>
                </a:highlight>
              </a:rPr>
              <a:t>GGTGCCAG</a:t>
            </a:r>
            <a:r>
              <a:rPr lang="en-US" sz="1917" dirty="0"/>
              <a:t> as a sequencing primer gives the following sequences for the normal and mutant genes:</a:t>
            </a:r>
          </a:p>
        </p:txBody>
      </p:sp>
      <p:sp>
        <p:nvSpPr>
          <p:cNvPr id="19" name="Rectangle 18">
            <a:extLst>
              <a:ext uri="{FF2B5EF4-FFF2-40B4-BE49-F238E27FC236}">
                <a16:creationId xmlns:a16="http://schemas.microsoft.com/office/drawing/2014/main" id="{819AC5AD-C852-40FA-A913-277095DED0FB}"/>
              </a:ext>
            </a:extLst>
          </p:cNvPr>
          <p:cNvSpPr/>
          <p:nvPr/>
        </p:nvSpPr>
        <p:spPr>
          <a:xfrm>
            <a:off x="6439068" y="2948265"/>
            <a:ext cx="6139340" cy="616836"/>
          </a:xfrm>
          <a:prstGeom prst="rect">
            <a:avLst/>
          </a:prstGeom>
        </p:spPr>
        <p:txBody>
          <a:bodyPr wrap="square">
            <a:spAutoFit/>
          </a:bodyPr>
          <a:lstStyle/>
          <a:p>
            <a:r>
              <a:rPr lang="en-US" sz="1704" b="1" cap="all" dirty="0" err="1">
                <a:highlight>
                  <a:srgbClr val="FF00FF"/>
                </a:highlight>
                <a:latin typeface="Courier New" panose="02070309020205020404" pitchFamily="49" charset="0"/>
                <a:cs typeface="Courier New" panose="02070309020205020404" pitchFamily="49" charset="0"/>
              </a:rPr>
              <a:t>GGTGCCAG</a:t>
            </a:r>
            <a:r>
              <a:rPr lang="en-US" sz="1704" b="1" cap="all" dirty="0" err="1">
                <a:latin typeface="Courier New" panose="02070309020205020404" pitchFamily="49" charset="0"/>
              </a:rPr>
              <a:t>agg</a:t>
            </a:r>
            <a:r>
              <a:rPr lang="en-US" sz="1704" b="1" cap="all" dirty="0" err="1">
                <a:highlight>
                  <a:srgbClr val="00FF00"/>
                </a:highlight>
                <a:latin typeface="Courier New" panose="02070309020205020404" pitchFamily="49" charset="0"/>
              </a:rPr>
              <a:t>atg</a:t>
            </a:r>
            <a:r>
              <a:rPr lang="en-US" sz="1704" b="1" cap="all" dirty="0" err="1">
                <a:latin typeface="Courier New" panose="02070309020205020404" pitchFamily="49" charset="0"/>
              </a:rPr>
              <a:t>gtgcacctgactcctgaggagaagtc</a:t>
            </a:r>
            <a:r>
              <a:rPr lang="en-US" sz="1704" b="1" cap="all" dirty="0">
                <a:latin typeface="Courier New" panose="02070309020205020404" pitchFamily="49" charset="0"/>
              </a:rPr>
              <a:t>..</a:t>
            </a:r>
            <a:endParaRPr lang="en-US" sz="1704" b="1" cap="all" dirty="0">
              <a:latin typeface="Courier New" panose="02070309020205020404" pitchFamily="49" charset="0"/>
              <a:cs typeface="Courier New" panose="02070309020205020404" pitchFamily="49" charset="0"/>
            </a:endParaRPr>
          </a:p>
          <a:p>
            <a:r>
              <a:rPr lang="en-US" sz="1704" cap="all" dirty="0" err="1">
                <a:latin typeface="Courier New" panose="02070309020205020404" pitchFamily="49" charset="0"/>
                <a:cs typeface="Courier New" panose="02070309020205020404" pitchFamily="49" charset="0"/>
              </a:rPr>
              <a:t>CCACGGTCtcctaccacgtggactgaggactcctcttcag</a:t>
            </a:r>
            <a:r>
              <a:rPr lang="en-US" sz="1704" cap="all" dirty="0">
                <a:latin typeface="Courier New" panose="02070309020205020404" pitchFamily="49" charset="0"/>
                <a:cs typeface="Courier New" panose="02070309020205020404" pitchFamily="49" charset="0"/>
              </a:rPr>
              <a:t>..</a:t>
            </a:r>
          </a:p>
        </p:txBody>
      </p:sp>
      <p:sp>
        <p:nvSpPr>
          <p:cNvPr id="33" name="TextBox 32">
            <a:extLst>
              <a:ext uri="{FF2B5EF4-FFF2-40B4-BE49-F238E27FC236}">
                <a16:creationId xmlns:a16="http://schemas.microsoft.com/office/drawing/2014/main" id="{FF549C66-6878-41A2-BC4F-75603DF2ADBF}"/>
              </a:ext>
            </a:extLst>
          </p:cNvPr>
          <p:cNvSpPr txBox="1"/>
          <p:nvPr/>
        </p:nvSpPr>
        <p:spPr>
          <a:xfrm>
            <a:off x="7384624" y="2525244"/>
            <a:ext cx="3661130" cy="387350"/>
          </a:xfrm>
          <a:prstGeom prst="rect">
            <a:avLst/>
          </a:prstGeom>
          <a:noFill/>
        </p:spPr>
        <p:txBody>
          <a:bodyPr wrap="none" rtlCol="0">
            <a:spAutoFit/>
          </a:bodyPr>
          <a:lstStyle/>
          <a:p>
            <a:r>
              <a:rPr lang="en-US" sz="1917" dirty="0"/>
              <a:t>First dd-base added by polymerase</a:t>
            </a:r>
          </a:p>
        </p:txBody>
      </p:sp>
      <p:cxnSp>
        <p:nvCxnSpPr>
          <p:cNvPr id="35" name="Straight Arrow Connector 34">
            <a:extLst>
              <a:ext uri="{FF2B5EF4-FFF2-40B4-BE49-F238E27FC236}">
                <a16:creationId xmlns:a16="http://schemas.microsoft.com/office/drawing/2014/main" id="{435FD7A1-95AB-4B64-9EBD-809C88296546}"/>
              </a:ext>
            </a:extLst>
          </p:cNvPr>
          <p:cNvCxnSpPr/>
          <p:nvPr/>
        </p:nvCxnSpPr>
        <p:spPr>
          <a:xfrm>
            <a:off x="7631816" y="2809606"/>
            <a:ext cx="0" cy="2179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BE1FF025-D65C-F71C-E1A7-87FF8F3197B3}"/>
              </a:ext>
            </a:extLst>
          </p:cNvPr>
          <p:cNvGrpSpPr/>
          <p:nvPr/>
        </p:nvGrpSpPr>
        <p:grpSpPr>
          <a:xfrm>
            <a:off x="94037" y="3419914"/>
            <a:ext cx="9676800" cy="3529070"/>
            <a:chOff x="2476163" y="3289386"/>
            <a:chExt cx="9676800" cy="3529070"/>
          </a:xfrm>
        </p:grpSpPr>
        <p:pic>
          <p:nvPicPr>
            <p:cNvPr id="15" name="Picture 14">
              <a:extLst>
                <a:ext uri="{FF2B5EF4-FFF2-40B4-BE49-F238E27FC236}">
                  <a16:creationId xmlns:a16="http://schemas.microsoft.com/office/drawing/2014/main" id="{EFC270D1-5A01-43AC-9FB0-9F9CEAC53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189"/>
            <a:stretch/>
          </p:blipFill>
          <p:spPr>
            <a:xfrm>
              <a:off x="2822563" y="4068314"/>
              <a:ext cx="6737962" cy="975732"/>
            </a:xfrm>
            <a:prstGeom prst="rect">
              <a:avLst/>
            </a:prstGeom>
          </p:spPr>
        </p:pic>
        <p:pic>
          <p:nvPicPr>
            <p:cNvPr id="18" name="Picture 17">
              <a:extLst>
                <a:ext uri="{FF2B5EF4-FFF2-40B4-BE49-F238E27FC236}">
                  <a16:creationId xmlns:a16="http://schemas.microsoft.com/office/drawing/2014/main" id="{90413D42-F57C-434C-8BA9-D784F4D44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385"/>
            <a:stretch/>
          </p:blipFill>
          <p:spPr>
            <a:xfrm>
              <a:off x="2840241" y="5757980"/>
              <a:ext cx="6759402" cy="1060476"/>
            </a:xfrm>
            <a:prstGeom prst="rect">
              <a:avLst/>
            </a:prstGeom>
          </p:spPr>
        </p:pic>
        <p:sp>
          <p:nvSpPr>
            <p:cNvPr id="9" name="TextBox 8">
              <a:extLst>
                <a:ext uri="{FF2B5EF4-FFF2-40B4-BE49-F238E27FC236}">
                  <a16:creationId xmlns:a16="http://schemas.microsoft.com/office/drawing/2014/main" id="{99CEC422-093F-42BE-BB2A-6833557E072F}"/>
                </a:ext>
              </a:extLst>
            </p:cNvPr>
            <p:cNvSpPr txBox="1"/>
            <p:nvPr/>
          </p:nvSpPr>
          <p:spPr>
            <a:xfrm>
              <a:off x="2574029" y="3289386"/>
              <a:ext cx="6844251" cy="387350"/>
            </a:xfrm>
            <a:prstGeom prst="rect">
              <a:avLst/>
            </a:prstGeom>
            <a:noFill/>
          </p:spPr>
          <p:txBody>
            <a:bodyPr wrap="square" rtlCol="0">
              <a:spAutoFit/>
            </a:bodyPr>
            <a:lstStyle/>
            <a:p>
              <a:r>
                <a:rPr lang="en-US" sz="1917" dirty="0"/>
                <a:t>Sequencing data for the normal beta chain is:</a:t>
              </a:r>
            </a:p>
          </p:txBody>
        </p:sp>
        <p:sp>
          <p:nvSpPr>
            <p:cNvPr id="10" name="Rectangle 9">
              <a:extLst>
                <a:ext uri="{FF2B5EF4-FFF2-40B4-BE49-F238E27FC236}">
                  <a16:creationId xmlns:a16="http://schemas.microsoft.com/office/drawing/2014/main" id="{BEF498BC-70FC-4FA8-9765-02126683C6E4}"/>
                </a:ext>
              </a:extLst>
            </p:cNvPr>
            <p:cNvSpPr/>
            <p:nvPr/>
          </p:nvSpPr>
          <p:spPr>
            <a:xfrm>
              <a:off x="2476163" y="5034170"/>
              <a:ext cx="7450252" cy="387350"/>
            </a:xfrm>
            <a:prstGeom prst="rect">
              <a:avLst/>
            </a:prstGeom>
          </p:spPr>
          <p:txBody>
            <a:bodyPr wrap="square">
              <a:spAutoFit/>
            </a:bodyPr>
            <a:lstStyle/>
            <a:p>
              <a:r>
                <a:rPr lang="en-US" sz="1917" dirty="0"/>
                <a:t>Sequencing data for the mutation:</a:t>
              </a:r>
            </a:p>
          </p:txBody>
        </p:sp>
        <p:sp>
          <p:nvSpPr>
            <p:cNvPr id="11" name="Rectangle 10">
              <a:extLst>
                <a:ext uri="{FF2B5EF4-FFF2-40B4-BE49-F238E27FC236}">
                  <a16:creationId xmlns:a16="http://schemas.microsoft.com/office/drawing/2014/main" id="{C0CFFF80-FB40-4DB9-A841-9773F5B57F01}"/>
                </a:ext>
              </a:extLst>
            </p:cNvPr>
            <p:cNvSpPr/>
            <p:nvPr/>
          </p:nvSpPr>
          <p:spPr>
            <a:xfrm>
              <a:off x="3083007" y="3725426"/>
              <a:ext cx="9069956"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gag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cap="all"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Glu</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spc="195" dirty="0"/>
            </a:p>
          </p:txBody>
        </p:sp>
        <p:sp>
          <p:nvSpPr>
            <p:cNvPr id="12" name="Rectangle 11">
              <a:extLst>
                <a:ext uri="{FF2B5EF4-FFF2-40B4-BE49-F238E27FC236}">
                  <a16:creationId xmlns:a16="http://schemas.microsoft.com/office/drawing/2014/main" id="{7572B396-3359-4FD5-AF62-03AD5ACB2D31}"/>
                </a:ext>
              </a:extLst>
            </p:cNvPr>
            <p:cNvSpPr/>
            <p:nvPr/>
          </p:nvSpPr>
          <p:spPr>
            <a:xfrm>
              <a:off x="3187954" y="5430066"/>
              <a:ext cx="8525137" cy="568104"/>
            </a:xfrm>
            <a:prstGeom prst="rect">
              <a:avLst/>
            </a:prstGeom>
          </p:spPr>
          <p:txBody>
            <a:bodyPr wrap="square">
              <a:spAutoFit/>
            </a:bodyPr>
            <a:lstStyle/>
            <a:p>
              <a:r>
                <a:rPr lang="en-US" sz="1546" b="1" cap="all" spc="195" dirty="0" err="1">
                  <a:latin typeface="Courier New" panose="02070309020205020404" pitchFamily="49" charset="0"/>
                </a:rPr>
                <a:t>Aggatggtgcacctgactcct</a:t>
              </a:r>
              <a:r>
                <a:rPr lang="en-US" sz="1546" b="1" cap="all" spc="195" dirty="0" err="1">
                  <a:highlight>
                    <a:srgbClr val="FFFF00"/>
                  </a:highlight>
                  <a:latin typeface="Courier New" panose="02070309020205020404" pitchFamily="49" charset="0"/>
                </a:rPr>
                <a:t>gtg</a:t>
              </a:r>
              <a:r>
                <a:rPr lang="en-US" sz="1546" b="1" cap="all" spc="195" dirty="0" err="1">
                  <a:latin typeface="Courier New" panose="02070309020205020404" pitchFamily="49" charset="0"/>
                </a:rPr>
                <a:t>gagaagtctgccgttact</a:t>
              </a:r>
              <a:r>
                <a:rPr lang="en-US" sz="1546" b="1" cap="all" spc="195" dirty="0">
                  <a:latin typeface="Courier New" panose="02070309020205020404" pitchFamily="49" charset="0"/>
                </a:rPr>
                <a:t>...</a:t>
              </a:r>
            </a:p>
            <a:p>
              <a:r>
                <a:rPr lang="en-US" sz="1546" b="1" spc="195" dirty="0">
                  <a:latin typeface="Courier New" panose="02070309020205020404" pitchFamily="49" charset="0"/>
                </a:rPr>
                <a:t>   </a:t>
              </a:r>
              <a:r>
                <a:rPr lang="en-US" sz="1546" b="1" spc="195" dirty="0" err="1">
                  <a:latin typeface="Courier New" panose="02070309020205020404" pitchFamily="49" charset="0"/>
                </a:rPr>
                <a:t>MetValHisLeuThrPro</a:t>
              </a:r>
              <a:r>
                <a:rPr lang="en-US" sz="1546" b="1" spc="195" dirty="0" err="1">
                  <a:highlight>
                    <a:srgbClr val="FFFF00"/>
                  </a:highlight>
                  <a:latin typeface="Courier New" panose="02070309020205020404" pitchFamily="49" charset="0"/>
                </a:rPr>
                <a:t>Val</a:t>
              </a:r>
              <a:r>
                <a:rPr lang="en-US" sz="1546" b="1" spc="195" dirty="0" err="1">
                  <a:latin typeface="Courier New" panose="02070309020205020404" pitchFamily="49" charset="0"/>
                </a:rPr>
                <a:t>GluLysSerAlaValThr</a:t>
              </a:r>
              <a:r>
                <a:rPr lang="en-US" sz="1546" b="1" spc="195" dirty="0">
                  <a:latin typeface="Courier New" panose="02070309020205020404" pitchFamily="49" charset="0"/>
                </a:rPr>
                <a:t>...</a:t>
              </a:r>
              <a:endParaRPr lang="en-US" sz="1546" b="1" cap="all" spc="195" dirty="0"/>
            </a:p>
          </p:txBody>
        </p:sp>
        <p:sp>
          <p:nvSpPr>
            <p:cNvPr id="22" name="Rectangle 21">
              <a:extLst>
                <a:ext uri="{FF2B5EF4-FFF2-40B4-BE49-F238E27FC236}">
                  <a16:creationId xmlns:a16="http://schemas.microsoft.com/office/drawing/2014/main" id="{6DFF7B57-F17F-4F05-A46F-4399FAA9AADA}"/>
                </a:ext>
              </a:extLst>
            </p:cNvPr>
            <p:cNvSpPr/>
            <p:nvPr/>
          </p:nvSpPr>
          <p:spPr>
            <a:xfrm>
              <a:off x="6239294" y="5427428"/>
              <a:ext cx="415089" cy="12063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4" name="Picture 23">
              <a:extLst>
                <a:ext uri="{FF2B5EF4-FFF2-40B4-BE49-F238E27FC236}">
                  <a16:creationId xmlns:a16="http://schemas.microsoft.com/office/drawing/2014/main" id="{144BD0A1-AFE9-428D-A93F-DC0BD7DA85A3}"/>
                </a:ext>
              </a:extLst>
            </p:cNvPr>
            <p:cNvPicPr>
              <a:picLocks noChangeAspect="1"/>
            </p:cNvPicPr>
            <p:nvPr/>
          </p:nvPicPr>
          <p:blipFill rotWithShape="1">
            <a:blip r:embed="rId5"/>
            <a:srcRect t="8373" b="8659"/>
            <a:stretch/>
          </p:blipFill>
          <p:spPr>
            <a:xfrm>
              <a:off x="9546483" y="3606825"/>
              <a:ext cx="2050832" cy="1276683"/>
            </a:xfrm>
            <a:prstGeom prst="rect">
              <a:avLst/>
            </a:prstGeom>
          </p:spPr>
        </p:pic>
        <p:sp>
          <p:nvSpPr>
            <p:cNvPr id="25" name="Oval 24">
              <a:extLst>
                <a:ext uri="{FF2B5EF4-FFF2-40B4-BE49-F238E27FC236}">
                  <a16:creationId xmlns:a16="http://schemas.microsoft.com/office/drawing/2014/main" id="{E45CDD21-BC55-4918-9541-3901186FAD3A}"/>
                </a:ext>
              </a:extLst>
            </p:cNvPr>
            <p:cNvSpPr/>
            <p:nvPr/>
          </p:nvSpPr>
          <p:spPr>
            <a:xfrm>
              <a:off x="10494308" y="4725924"/>
              <a:ext cx="279966" cy="118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26" name="Oval 25">
              <a:extLst>
                <a:ext uri="{FF2B5EF4-FFF2-40B4-BE49-F238E27FC236}">
                  <a16:creationId xmlns:a16="http://schemas.microsoft.com/office/drawing/2014/main" id="{902778AB-9891-43B9-AE9D-335629D826E1}"/>
                </a:ext>
              </a:extLst>
            </p:cNvPr>
            <p:cNvSpPr/>
            <p:nvPr/>
          </p:nvSpPr>
          <p:spPr>
            <a:xfrm>
              <a:off x="9646449" y="4725924"/>
              <a:ext cx="279966" cy="11876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cxnSp>
          <p:nvCxnSpPr>
            <p:cNvPr id="14" name="Straight Arrow Connector 13">
              <a:extLst>
                <a:ext uri="{FF2B5EF4-FFF2-40B4-BE49-F238E27FC236}">
                  <a16:creationId xmlns:a16="http://schemas.microsoft.com/office/drawing/2014/main" id="{198DD62E-FE2D-4816-BE82-67613B0D7653}"/>
                </a:ext>
              </a:extLst>
            </p:cNvPr>
            <p:cNvCxnSpPr>
              <a:endCxn id="26" idx="2"/>
            </p:cNvCxnSpPr>
            <p:nvPr/>
          </p:nvCxnSpPr>
          <p:spPr>
            <a:xfrm flipV="1">
              <a:off x="6638845" y="4785305"/>
              <a:ext cx="3007605" cy="6377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8926BEB-8399-4EDC-B077-952822D397C8}"/>
                </a:ext>
              </a:extLst>
            </p:cNvPr>
            <p:cNvCxnSpPr>
              <a:endCxn id="25" idx="1"/>
            </p:cNvCxnSpPr>
            <p:nvPr/>
          </p:nvCxnSpPr>
          <p:spPr>
            <a:xfrm>
              <a:off x="6573210" y="3756863"/>
              <a:ext cx="3962098" cy="98645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E3E1408-A265-A7C8-6792-954AC983902F}"/>
              </a:ext>
            </a:extLst>
          </p:cNvPr>
          <p:cNvSpPr txBox="1"/>
          <p:nvPr/>
        </p:nvSpPr>
        <p:spPr>
          <a:xfrm>
            <a:off x="7420057" y="5247428"/>
            <a:ext cx="1860509" cy="1588192"/>
          </a:xfrm>
          <a:prstGeom prst="rect">
            <a:avLst/>
          </a:prstGeom>
          <a:noFill/>
        </p:spPr>
        <p:txBody>
          <a:bodyPr wrap="none" rtlCol="0">
            <a:spAutoFit/>
          </a:bodyPr>
          <a:lstStyle/>
          <a:p>
            <a:r>
              <a:rPr lang="en-US" sz="2052" dirty="0"/>
              <a:t>F</a:t>
            </a:r>
            <a:r>
              <a:rPr lang="en-US" sz="1917" dirty="0"/>
              <a:t>alse color code:</a:t>
            </a:r>
          </a:p>
          <a:p>
            <a:r>
              <a:rPr lang="en-US" sz="1917" dirty="0"/>
              <a:t>A=</a:t>
            </a:r>
            <a:r>
              <a:rPr lang="en-US" sz="1917" dirty="0">
                <a:solidFill>
                  <a:srgbClr val="00B050"/>
                </a:solidFill>
              </a:rPr>
              <a:t>Green</a:t>
            </a:r>
          </a:p>
          <a:p>
            <a:r>
              <a:rPr lang="en-US" sz="1917" dirty="0"/>
              <a:t>G=Black</a:t>
            </a:r>
          </a:p>
          <a:p>
            <a:r>
              <a:rPr lang="en-US" sz="1917" dirty="0"/>
              <a:t>T=</a:t>
            </a:r>
            <a:r>
              <a:rPr lang="en-US" sz="1917" dirty="0">
                <a:solidFill>
                  <a:srgbClr val="FF0000"/>
                </a:solidFill>
              </a:rPr>
              <a:t>Red</a:t>
            </a:r>
          </a:p>
          <a:p>
            <a:r>
              <a:rPr lang="en-US" sz="1917" dirty="0"/>
              <a:t>C=</a:t>
            </a:r>
            <a:r>
              <a:rPr lang="en-US" sz="1917" dirty="0">
                <a:solidFill>
                  <a:srgbClr val="0070C0"/>
                </a:solidFill>
              </a:rPr>
              <a:t>Blue</a:t>
            </a:r>
          </a:p>
        </p:txBody>
      </p:sp>
      <p:sp>
        <p:nvSpPr>
          <p:cNvPr id="20" name="Rectangle 19">
            <a:extLst>
              <a:ext uri="{FF2B5EF4-FFF2-40B4-BE49-F238E27FC236}">
                <a16:creationId xmlns:a16="http://schemas.microsoft.com/office/drawing/2014/main" id="{4CE63178-B750-4F63-82AF-02AA6C413CCD}"/>
              </a:ext>
            </a:extLst>
          </p:cNvPr>
          <p:cNvSpPr/>
          <p:nvPr/>
        </p:nvSpPr>
        <p:spPr>
          <a:xfrm>
            <a:off x="3748881" y="3838062"/>
            <a:ext cx="430851" cy="1206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pic>
        <p:nvPicPr>
          <p:cNvPr id="23" name="Picture 22" descr="A colorful spirals of protein&#10;&#10;Description automatically generated with medium confidence">
            <a:extLst>
              <a:ext uri="{FF2B5EF4-FFF2-40B4-BE49-F238E27FC236}">
                <a16:creationId xmlns:a16="http://schemas.microsoft.com/office/drawing/2014/main" id="{585D2FAC-6253-B9D0-A0E2-C8CDB28C51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0030215" y="3964845"/>
            <a:ext cx="1338282" cy="1107052"/>
          </a:xfrm>
          <a:prstGeom prst="rect">
            <a:avLst/>
          </a:prstGeom>
        </p:spPr>
      </p:pic>
      <p:sp>
        <p:nvSpPr>
          <p:cNvPr id="27" name="TextBox 26">
            <a:extLst>
              <a:ext uri="{FF2B5EF4-FFF2-40B4-BE49-F238E27FC236}">
                <a16:creationId xmlns:a16="http://schemas.microsoft.com/office/drawing/2014/main" id="{D5D85D41-7E9F-D465-EE6E-D3E5C87593CD}"/>
              </a:ext>
            </a:extLst>
          </p:cNvPr>
          <p:cNvSpPr txBox="1"/>
          <p:nvPr/>
        </p:nvSpPr>
        <p:spPr>
          <a:xfrm>
            <a:off x="11092893" y="418715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Glu6</a:t>
            </a:r>
          </a:p>
        </p:txBody>
      </p:sp>
      <p:pic>
        <p:nvPicPr>
          <p:cNvPr id="28" name="Picture 27" descr="A colorful spirals of protein&#10;&#10;Description automatically generated with medium confidence">
            <a:extLst>
              <a:ext uri="{FF2B5EF4-FFF2-40B4-BE49-F238E27FC236}">
                <a16:creationId xmlns:a16="http://schemas.microsoft.com/office/drawing/2014/main" id="{E6FD0879-E814-555A-79CC-74BCDED443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8844818" y="5664085"/>
            <a:ext cx="1338282" cy="1107052"/>
          </a:xfrm>
          <a:prstGeom prst="rect">
            <a:avLst/>
          </a:prstGeom>
        </p:spPr>
      </p:pic>
      <p:pic>
        <p:nvPicPr>
          <p:cNvPr id="29" name="Picture 28" descr="A colorful spirals of protein&#10;&#10;Description automatically generated with medium confidence">
            <a:extLst>
              <a:ext uri="{FF2B5EF4-FFF2-40B4-BE49-F238E27FC236}">
                <a16:creationId xmlns:a16="http://schemas.microsoft.com/office/drawing/2014/main" id="{B687341D-2291-4298-F8A5-0D7577F02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9960271" y="5664085"/>
            <a:ext cx="1338282" cy="1107052"/>
          </a:xfrm>
          <a:prstGeom prst="rect">
            <a:avLst/>
          </a:prstGeom>
        </p:spPr>
      </p:pic>
      <p:pic>
        <p:nvPicPr>
          <p:cNvPr id="30" name="Picture 29" descr="A colorful spirals of protein&#10;&#10;Description automatically generated with medium confidence">
            <a:extLst>
              <a:ext uri="{FF2B5EF4-FFF2-40B4-BE49-F238E27FC236}">
                <a16:creationId xmlns:a16="http://schemas.microsoft.com/office/drawing/2014/main" id="{D4FDEA6E-530C-206D-C4B8-96889C88B7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10" t="5952" r="14192" b="9877"/>
          <a:stretch/>
        </p:blipFill>
        <p:spPr>
          <a:xfrm>
            <a:off x="11075724" y="5664085"/>
            <a:ext cx="1338282" cy="1107052"/>
          </a:xfrm>
          <a:prstGeom prst="rect">
            <a:avLst/>
          </a:prstGeom>
        </p:spPr>
      </p:pic>
      <p:sp>
        <p:nvSpPr>
          <p:cNvPr id="31" name="TextBox 30">
            <a:extLst>
              <a:ext uri="{FF2B5EF4-FFF2-40B4-BE49-F238E27FC236}">
                <a16:creationId xmlns:a16="http://schemas.microsoft.com/office/drawing/2014/main" id="{A55016A6-B377-1B06-C684-AF223E772DF5}"/>
              </a:ext>
            </a:extLst>
          </p:cNvPr>
          <p:cNvSpPr txBox="1"/>
          <p:nvPr/>
        </p:nvSpPr>
        <p:spPr>
          <a:xfrm>
            <a:off x="12066592" y="5821974"/>
            <a:ext cx="906463"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Val6</a:t>
            </a:r>
          </a:p>
        </p:txBody>
      </p:sp>
      <p:sp>
        <p:nvSpPr>
          <p:cNvPr id="32" name="Date Placeholder 31">
            <a:extLst>
              <a:ext uri="{FF2B5EF4-FFF2-40B4-BE49-F238E27FC236}">
                <a16:creationId xmlns:a16="http://schemas.microsoft.com/office/drawing/2014/main" id="{4C39D154-D3DD-8EB3-61AE-391FF3F6616D}"/>
              </a:ext>
            </a:extLst>
          </p:cNvPr>
          <p:cNvSpPr>
            <a:spLocks noGrp="1"/>
          </p:cNvSpPr>
          <p:nvPr>
            <p:ph type="dt" sz="half" idx="10"/>
          </p:nvPr>
        </p:nvSpPr>
        <p:spPr/>
        <p:txBody>
          <a:bodyPr/>
          <a:lstStyle/>
          <a:p>
            <a:fld id="{64FA435E-91DE-4E7A-96A4-B1AAC7EA854C}" type="datetime1">
              <a:rPr lang="en-US" smtClean="0"/>
              <a:t>1/25/2025</a:t>
            </a:fld>
            <a:endParaRPr lang="en-US"/>
          </a:p>
        </p:txBody>
      </p:sp>
      <p:sp>
        <p:nvSpPr>
          <p:cNvPr id="34" name="Footer Placeholder 33">
            <a:extLst>
              <a:ext uri="{FF2B5EF4-FFF2-40B4-BE49-F238E27FC236}">
                <a16:creationId xmlns:a16="http://schemas.microsoft.com/office/drawing/2014/main" id="{52F21677-1852-553B-0553-055347B96B17}"/>
              </a:ext>
            </a:extLst>
          </p:cNvPr>
          <p:cNvSpPr>
            <a:spLocks noGrp="1"/>
          </p:cNvSpPr>
          <p:nvPr>
            <p:ph type="ftr" sz="quarter" idx="11"/>
          </p:nvPr>
        </p:nvSpPr>
        <p:spPr/>
        <p:txBody>
          <a:bodyPr/>
          <a:lstStyle/>
          <a:p>
            <a:r>
              <a:rPr lang="en-US"/>
              <a:t>Drugs and Disease Spring 2025 - Lecture 4</a:t>
            </a:r>
          </a:p>
        </p:txBody>
      </p:sp>
      <p:sp>
        <p:nvSpPr>
          <p:cNvPr id="36" name="Slide Number Placeholder 35">
            <a:extLst>
              <a:ext uri="{FF2B5EF4-FFF2-40B4-BE49-F238E27FC236}">
                <a16:creationId xmlns:a16="http://schemas.microsoft.com/office/drawing/2014/main" id="{3D6DFF47-7BFD-B737-8BEE-99C716472516}"/>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320996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cture.png">
            <a:extLst>
              <a:ext uri="{FF2B5EF4-FFF2-40B4-BE49-F238E27FC236}">
                <a16:creationId xmlns:a16="http://schemas.microsoft.com/office/drawing/2014/main" id="{FF0C66AE-6C8A-4203-80C4-2542789B6FEC}"/>
              </a:ext>
            </a:extLst>
          </p:cNvPr>
          <p:cNvPicPr/>
          <p:nvPr/>
        </p:nvPicPr>
        <p:blipFill rotWithShape="1">
          <a:blip r:embed="rId2" cstate="print"/>
          <a:srcRect t="69878"/>
          <a:stretch/>
        </p:blipFill>
        <p:spPr>
          <a:xfrm>
            <a:off x="162302" y="5581952"/>
            <a:ext cx="10932896" cy="1012574"/>
          </a:xfrm>
          <a:prstGeom prst="rect">
            <a:avLst/>
          </a:prstGeom>
        </p:spPr>
      </p:pic>
      <p:sp>
        <p:nvSpPr>
          <p:cNvPr id="4" name="TextBox 3">
            <a:extLst>
              <a:ext uri="{FF2B5EF4-FFF2-40B4-BE49-F238E27FC236}">
                <a16:creationId xmlns:a16="http://schemas.microsoft.com/office/drawing/2014/main" id="{9D7B0922-3490-4B4F-B70B-CF25DF881095}"/>
              </a:ext>
            </a:extLst>
          </p:cNvPr>
          <p:cNvSpPr txBox="1"/>
          <p:nvPr/>
        </p:nvSpPr>
        <p:spPr>
          <a:xfrm>
            <a:off x="4722076" y="42697"/>
            <a:ext cx="3540008" cy="551241"/>
          </a:xfrm>
          <a:prstGeom prst="rect">
            <a:avLst/>
          </a:prstGeom>
          <a:noFill/>
        </p:spPr>
        <p:txBody>
          <a:bodyPr wrap="none" rtlCol="0">
            <a:spAutoFit/>
          </a:bodyPr>
          <a:lstStyle/>
          <a:p>
            <a:pPr defTabSz="775208"/>
            <a:r>
              <a:rPr lang="en-US" sz="2982" dirty="0">
                <a:solidFill>
                  <a:prstClr val="black"/>
                </a:solidFill>
                <a:latin typeface="Calibri"/>
              </a:rPr>
              <a:t>Sequencing Summary</a:t>
            </a:r>
          </a:p>
        </p:txBody>
      </p:sp>
      <p:sp>
        <p:nvSpPr>
          <p:cNvPr id="5" name="Rectangle 3">
            <a:extLst>
              <a:ext uri="{FF2B5EF4-FFF2-40B4-BE49-F238E27FC236}">
                <a16:creationId xmlns:a16="http://schemas.microsoft.com/office/drawing/2014/main" id="{0B801141-BC58-4097-866E-89F416F7DD94}"/>
              </a:ext>
            </a:extLst>
          </p:cNvPr>
          <p:cNvSpPr txBox="1">
            <a:spLocks noChangeArrowheads="1"/>
          </p:cNvSpPr>
          <p:nvPr/>
        </p:nvSpPr>
        <p:spPr bwMode="auto">
          <a:xfrm>
            <a:off x="121726" y="528383"/>
            <a:ext cx="12740709" cy="32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indent="0" defTabSz="775208" eaLnBrk="1" hangingPunct="1">
              <a:spcBef>
                <a:spcPts val="0"/>
              </a:spcBef>
              <a:buNone/>
            </a:pPr>
            <a:r>
              <a:rPr lang="en-US" altLang="en-US" sz="2000" b="1" dirty="0">
                <a:solidFill>
                  <a:prstClr val="black"/>
                </a:solidFill>
                <a:latin typeface="+mn-lt"/>
                <a:cs typeface="Arial" charset="0"/>
              </a:rPr>
              <a:t>Sanger Sequencing:</a:t>
            </a:r>
          </a:p>
          <a:p>
            <a:pPr marL="290703" indent="-290703" defTabSz="775208" eaLnBrk="1" hangingPunct="1">
              <a:spcBef>
                <a:spcPts val="0"/>
              </a:spcBef>
            </a:pPr>
            <a:r>
              <a:rPr lang="en-US" altLang="en-US" sz="2000" dirty="0">
                <a:solidFill>
                  <a:prstClr val="black"/>
                </a:solidFill>
                <a:latin typeface="+mn-lt"/>
                <a:cs typeface="Arial" charset="0"/>
              </a:rPr>
              <a:t>Gives the sequence that is complementary to the template strand = “top” strand, same strand at the primer.</a:t>
            </a:r>
          </a:p>
          <a:p>
            <a:pPr marL="290703" indent="-290703" defTabSz="775208" eaLnBrk="1" hangingPunct="1">
              <a:spcBef>
                <a:spcPts val="0"/>
              </a:spcBef>
            </a:pPr>
            <a:r>
              <a:rPr lang="en-US" altLang="en-US" sz="2000" dirty="0">
                <a:solidFill>
                  <a:prstClr val="black"/>
                </a:solidFill>
                <a:latin typeface="+mn-lt"/>
                <a:cs typeface="Arial" charset="0"/>
              </a:rPr>
              <a:t>The start of the sequencing information is defined by a primer that anneals to the template (therefore some of the sequence has to be known, how this is done will be described later)</a:t>
            </a:r>
          </a:p>
          <a:p>
            <a:pPr marL="290703" indent="-290703" defTabSz="775208" eaLnBrk="1" hangingPunct="1">
              <a:spcBef>
                <a:spcPts val="0"/>
              </a:spcBef>
            </a:pPr>
            <a:r>
              <a:rPr lang="en-US" altLang="en-US" sz="2000" dirty="0">
                <a:solidFill>
                  <a:srgbClr val="000000"/>
                </a:solidFill>
                <a:latin typeface="+mn-lt"/>
                <a:cs typeface="Arial" charset="0"/>
              </a:rPr>
              <a:t>Dideoxy sequencing is carried out by adding both </a:t>
            </a:r>
            <a:r>
              <a:rPr lang="en-US" altLang="en-US" sz="2000" dirty="0" err="1">
                <a:solidFill>
                  <a:srgbClr val="000000"/>
                </a:solidFill>
                <a:latin typeface="+mn-lt"/>
                <a:cs typeface="Arial" charset="0"/>
              </a:rPr>
              <a:t>dideoxynucleotide</a:t>
            </a:r>
            <a:r>
              <a:rPr lang="en-US" altLang="en-US" sz="2000" dirty="0">
                <a:solidFill>
                  <a:srgbClr val="000000"/>
                </a:solidFill>
                <a:latin typeface="+mn-lt"/>
                <a:cs typeface="Arial" charset="0"/>
              </a:rPr>
              <a:t> triphosphates (</a:t>
            </a: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and deoxyribonucleotide triphosphates (dNTPs) to the synthesis reactions, at a ratio of 1:100.  Most growing chains do not terminate.</a:t>
            </a:r>
          </a:p>
          <a:p>
            <a:pPr marL="290703" indent="-290703" defTabSz="775208" eaLnBrk="1" hangingPunct="1">
              <a:spcBef>
                <a:spcPts val="0"/>
              </a:spcBef>
            </a:pPr>
            <a:r>
              <a:rPr lang="en-US" altLang="en-US" sz="2000" dirty="0" err="1">
                <a:solidFill>
                  <a:srgbClr val="000000"/>
                </a:solidFill>
                <a:latin typeface="+mn-lt"/>
                <a:cs typeface="Arial" charset="0"/>
              </a:rPr>
              <a:t>ddNTPs</a:t>
            </a:r>
            <a:r>
              <a:rPr lang="en-US" altLang="en-US" sz="2000" dirty="0">
                <a:solidFill>
                  <a:srgbClr val="000000"/>
                </a:solidFill>
                <a:latin typeface="+mn-lt"/>
                <a:cs typeface="Arial" charset="0"/>
              </a:rPr>
              <a:t> are identical to dNTPs except that they lack the 3' hydroxyl group. Because of the missing 3’-OH, DNA polymerization stops once one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 is added to a growing strand.</a:t>
            </a:r>
          </a:p>
          <a:p>
            <a:pPr marL="290703" indent="-290703" defTabSz="775208" eaLnBrk="1" hangingPunct="1">
              <a:spcBef>
                <a:spcPts val="0"/>
              </a:spcBef>
            </a:pPr>
            <a:r>
              <a:rPr lang="en-US" altLang="en-US" sz="2000" dirty="0">
                <a:solidFill>
                  <a:srgbClr val="000000"/>
                </a:solidFill>
                <a:latin typeface="+mn-lt"/>
                <a:cs typeface="Arial" charset="0"/>
              </a:rPr>
              <a:t>The type of the added base is determined by “color coding” each base.</a:t>
            </a:r>
          </a:p>
          <a:p>
            <a:pPr marL="290703" indent="-290703" defTabSz="775208" eaLnBrk="1" hangingPunct="1">
              <a:spcBef>
                <a:spcPts val="0"/>
              </a:spcBef>
            </a:pPr>
            <a:r>
              <a:rPr lang="en-US" altLang="en-US" sz="2000" dirty="0">
                <a:solidFill>
                  <a:srgbClr val="000000"/>
                </a:solidFill>
                <a:latin typeface="+mn-lt"/>
                <a:cs typeface="Arial" charset="0"/>
              </a:rPr>
              <a:t>The location of added bases is determined by measuring the size of the DNA fragment that was terminated by the </a:t>
            </a:r>
            <a:r>
              <a:rPr lang="en-US" altLang="en-US" sz="2000" dirty="0" err="1">
                <a:solidFill>
                  <a:srgbClr val="000000"/>
                </a:solidFill>
                <a:latin typeface="+mn-lt"/>
                <a:cs typeface="Arial" charset="0"/>
              </a:rPr>
              <a:t>ddNTP</a:t>
            </a:r>
            <a:r>
              <a:rPr lang="en-US" altLang="en-US" sz="2000" dirty="0">
                <a:solidFill>
                  <a:srgbClr val="000000"/>
                </a:solidFill>
                <a:latin typeface="+mn-lt"/>
                <a:cs typeface="Arial" charset="0"/>
              </a:rPr>
              <a:t>.</a:t>
            </a:r>
          </a:p>
          <a:p>
            <a:pPr marL="290703" indent="-290703" defTabSz="775208" eaLnBrk="1" hangingPunct="1">
              <a:spcBef>
                <a:spcPts val="0"/>
              </a:spcBef>
            </a:pPr>
            <a:r>
              <a:rPr lang="en-US" altLang="en-US" sz="2000" dirty="0">
                <a:solidFill>
                  <a:srgbClr val="000000"/>
                </a:solidFill>
                <a:latin typeface="+mn-lt"/>
                <a:cs typeface="Arial" charset="0"/>
              </a:rPr>
              <a:t>It is possible to sequence approximately 1000 bases by this method.</a:t>
            </a:r>
            <a:endParaRPr lang="en-US" altLang="en-US" sz="3600" dirty="0">
              <a:solidFill>
                <a:prstClr val="black"/>
              </a:solidFill>
              <a:latin typeface="+mn-lt"/>
              <a:cs typeface="Arial" charset="0"/>
            </a:endParaRPr>
          </a:p>
        </p:txBody>
      </p:sp>
      <p:pic>
        <p:nvPicPr>
          <p:cNvPr id="7" name="Picture 6">
            <a:extLst>
              <a:ext uri="{FF2B5EF4-FFF2-40B4-BE49-F238E27FC236}">
                <a16:creationId xmlns:a16="http://schemas.microsoft.com/office/drawing/2014/main" id="{3F1AF08B-5280-4367-8029-570951D62D75}"/>
              </a:ext>
            </a:extLst>
          </p:cNvPr>
          <p:cNvPicPr>
            <a:picLocks noChangeAspect="1"/>
          </p:cNvPicPr>
          <p:nvPr/>
        </p:nvPicPr>
        <p:blipFill rotWithShape="1">
          <a:blip r:embed="rId3"/>
          <a:srcRect l="33364" r="45248" b="80110"/>
          <a:stretch/>
        </p:blipFill>
        <p:spPr>
          <a:xfrm>
            <a:off x="11181652" y="5716621"/>
            <a:ext cx="1717561" cy="743236"/>
          </a:xfrm>
          <a:prstGeom prst="rect">
            <a:avLst/>
          </a:prstGeom>
        </p:spPr>
      </p:pic>
      <p:sp>
        <p:nvSpPr>
          <p:cNvPr id="9" name="TextBox 8">
            <a:extLst>
              <a:ext uri="{FF2B5EF4-FFF2-40B4-BE49-F238E27FC236}">
                <a16:creationId xmlns:a16="http://schemas.microsoft.com/office/drawing/2014/main" id="{7116F933-9E71-4357-BEB2-59AAF7A83C15}"/>
              </a:ext>
            </a:extLst>
          </p:cNvPr>
          <p:cNvSpPr txBox="1"/>
          <p:nvPr/>
        </p:nvSpPr>
        <p:spPr>
          <a:xfrm>
            <a:off x="649208" y="6462330"/>
            <a:ext cx="9212778" cy="375809"/>
          </a:xfrm>
          <a:prstGeom prst="rect">
            <a:avLst/>
          </a:prstGeom>
          <a:noFill/>
        </p:spPr>
        <p:txBody>
          <a:bodyPr wrap="none" rtlCol="0">
            <a:spAutoFit/>
          </a:bodyPr>
          <a:lstStyle/>
          <a:p>
            <a:pPr defTabSz="775208"/>
            <a:r>
              <a:rPr lang="en-US" sz="1842" cap="all" dirty="0" err="1">
                <a:solidFill>
                  <a:prstClr val="black"/>
                </a:solidFill>
                <a:latin typeface="Courier New" panose="02070309020205020404" pitchFamily="49" charset="0"/>
                <a:cs typeface="Courier New" panose="02070309020205020404" pitchFamily="49" charset="0"/>
              </a:rPr>
              <a:t>gcagatgatacagtattagaagaaatgaGtttgccaggaaGatggaaaccaaaaatgata</a:t>
            </a:r>
            <a:r>
              <a:rPr lang="en-US" sz="1842" cap="all" dirty="0">
                <a:solidFill>
                  <a:prstClr val="black"/>
                </a:solidFill>
                <a:latin typeface="Courier New" panose="02070309020205020404" pitchFamily="49" charset="0"/>
                <a:cs typeface="Courier New" panose="02070309020205020404" pitchFamily="49" charset="0"/>
              </a:rPr>
              <a:t>....</a:t>
            </a:r>
            <a:endParaRPr lang="en-US" sz="1842" dirty="0">
              <a:solidFill>
                <a:prstClr val="black"/>
              </a:solidFill>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D04F365D-1D1D-48A7-8B37-C70E4A8E49CD}"/>
                  </a:ext>
                </a:extLst>
              </p14:cNvPr>
              <p14:cNvContentPartPr/>
              <p14:nvPr/>
            </p14:nvContentPartPr>
            <p14:xfrm>
              <a:off x="5787276" y="2631861"/>
              <a:ext cx="15233" cy="8864"/>
            </p14:xfrm>
          </p:contentPart>
        </mc:Choice>
        <mc:Fallback xmlns="">
          <p:pic>
            <p:nvPicPr>
              <p:cNvPr id="15" name="Ink 14">
                <a:extLst>
                  <a:ext uri="{FF2B5EF4-FFF2-40B4-BE49-F238E27FC236}">
                    <a16:creationId xmlns:a16="http://schemas.microsoft.com/office/drawing/2014/main" id="{D04F365D-1D1D-48A7-8B37-C70E4A8E49CD}"/>
                  </a:ext>
                </a:extLst>
              </p:cNvPr>
              <p:cNvPicPr/>
              <p:nvPr/>
            </p:nvPicPr>
            <p:blipFill>
              <a:blip r:embed="rId5"/>
              <a:stretch>
                <a:fillRect/>
              </a:stretch>
            </p:blipFill>
            <p:spPr>
              <a:xfrm>
                <a:off x="5778420" y="2622997"/>
                <a:ext cx="32592" cy="26237"/>
              </a:xfrm>
              <a:prstGeom prst="rect">
                <a:avLst/>
              </a:prstGeom>
            </p:spPr>
          </p:pic>
        </mc:Fallback>
      </mc:AlternateContent>
      <p:sp>
        <p:nvSpPr>
          <p:cNvPr id="12" name="TextBox 11">
            <a:extLst>
              <a:ext uri="{FF2B5EF4-FFF2-40B4-BE49-F238E27FC236}">
                <a16:creationId xmlns:a16="http://schemas.microsoft.com/office/drawing/2014/main" id="{01B874FE-3B93-226D-D3DC-DAEC02D1426E}"/>
              </a:ext>
            </a:extLst>
          </p:cNvPr>
          <p:cNvSpPr txBox="1"/>
          <p:nvPr/>
        </p:nvSpPr>
        <p:spPr>
          <a:xfrm>
            <a:off x="136625" y="4231913"/>
            <a:ext cx="6449779" cy="1015663"/>
          </a:xfrm>
          <a:prstGeom prst="rect">
            <a:avLst/>
          </a:prstGeom>
          <a:noFill/>
        </p:spPr>
        <p:txBody>
          <a:bodyPr wrap="none" rtlCol="0">
            <a:spAutoFit/>
          </a:bodyPr>
          <a:lstStyle/>
          <a:p>
            <a:r>
              <a:rPr lang="en-US" sz="2000" b="1" dirty="0"/>
              <a:t>Next Gen-Sequencing:</a:t>
            </a:r>
          </a:p>
          <a:p>
            <a:pPr marL="304324" indent="-304324">
              <a:buFont typeface="Arial" panose="020B0604020202020204" pitchFamily="34" charset="0"/>
              <a:buChar char="•"/>
            </a:pPr>
            <a:r>
              <a:rPr lang="en-US" sz="2000" dirty="0"/>
              <a:t>Simultaneous sequencing of a large number of fragments</a:t>
            </a:r>
          </a:p>
          <a:p>
            <a:pPr marL="304324" indent="-304324">
              <a:buFont typeface="Arial" panose="020B0604020202020204" pitchFamily="34" charset="0"/>
              <a:buChar char="•"/>
            </a:pPr>
            <a:r>
              <a:rPr lang="en-US" sz="2000" dirty="0"/>
              <a:t>Shorter “reads” 100 versus 1000 bases/template</a:t>
            </a:r>
          </a:p>
        </p:txBody>
      </p:sp>
      <p:sp>
        <p:nvSpPr>
          <p:cNvPr id="2" name="Date Placeholder 1">
            <a:extLst>
              <a:ext uri="{FF2B5EF4-FFF2-40B4-BE49-F238E27FC236}">
                <a16:creationId xmlns:a16="http://schemas.microsoft.com/office/drawing/2014/main" id="{F0D695F9-697D-EEDA-EE20-A90CF13845C2}"/>
              </a:ext>
            </a:extLst>
          </p:cNvPr>
          <p:cNvSpPr>
            <a:spLocks noGrp="1"/>
          </p:cNvSpPr>
          <p:nvPr>
            <p:ph type="dt" sz="half" idx="10"/>
          </p:nvPr>
        </p:nvSpPr>
        <p:spPr/>
        <p:txBody>
          <a:bodyPr/>
          <a:lstStyle/>
          <a:p>
            <a:fld id="{B1442C6A-2ED6-456C-AF41-80A0F48DEF5F}" type="datetime1">
              <a:rPr lang="en-US" smtClean="0"/>
              <a:t>1/25/2025</a:t>
            </a:fld>
            <a:endParaRPr lang="en-US"/>
          </a:p>
        </p:txBody>
      </p:sp>
      <p:sp>
        <p:nvSpPr>
          <p:cNvPr id="3" name="Footer Placeholder 2">
            <a:extLst>
              <a:ext uri="{FF2B5EF4-FFF2-40B4-BE49-F238E27FC236}">
                <a16:creationId xmlns:a16="http://schemas.microsoft.com/office/drawing/2014/main" id="{10E6A8E1-4784-8B63-8762-0720AEAAB399}"/>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7ECD8B8D-6716-EAA1-75F7-8213FC2123E4}"/>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1855383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96481" y="97778"/>
            <a:ext cx="6400800" cy="354012"/>
          </a:xfrm>
        </p:spPr>
        <p:txBody>
          <a:bodyPr>
            <a:noAutofit/>
          </a:bodyPr>
          <a:lstStyle/>
          <a:p>
            <a:r>
              <a:rPr lang="en-US" sz="2982" dirty="0"/>
              <a:t>Polymerase Chain Reaction - PCR</a:t>
            </a:r>
          </a:p>
        </p:txBody>
      </p:sp>
      <p:sp>
        <p:nvSpPr>
          <p:cNvPr id="5" name="Content Placeholder 4"/>
          <p:cNvSpPr>
            <a:spLocks noGrp="1"/>
          </p:cNvSpPr>
          <p:nvPr>
            <p:ph sz="half" idx="4294967295"/>
          </p:nvPr>
        </p:nvSpPr>
        <p:spPr>
          <a:xfrm>
            <a:off x="243681" y="731837"/>
            <a:ext cx="5327650" cy="3835400"/>
          </a:xfrm>
        </p:spPr>
        <p:txBody>
          <a:bodyPr>
            <a:noAutofit/>
          </a:bodyPr>
          <a:lstStyle/>
          <a:p>
            <a:r>
              <a:rPr lang="en-US" sz="1917" dirty="0"/>
              <a:t>In 1983, </a:t>
            </a:r>
            <a:r>
              <a:rPr lang="en-US" sz="1917" dirty="0" err="1"/>
              <a:t>Kary</a:t>
            </a:r>
            <a:r>
              <a:rPr lang="en-US" sz="1917" dirty="0"/>
              <a:t> Mullis developed the molecular biology technique that has since revolutionized genetic research, earning him the Nobel Prize in 1993.</a:t>
            </a:r>
          </a:p>
          <a:p>
            <a:r>
              <a:rPr lang="en-US" sz="1917" dirty="0"/>
              <a:t>PCR had an impact on four main areas of biotechnology: gene mapping, cloning, DNA sequencing, and gene detection (e.g. coronavirus).</a:t>
            </a:r>
          </a:p>
          <a:p>
            <a:r>
              <a:rPr lang="en-US" sz="1917" dirty="0"/>
              <a:t>PCR is now used as a medical diagnostic tool to detect specific mutations that may cause genetic disease, in criminal investigations and courts of law to identify suspects on a molecular level, and in the sequencing of the human genome.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68481" y="1112837"/>
            <a:ext cx="3101975" cy="3240088"/>
          </a:xfrm>
        </p:spPr>
      </p:pic>
      <p:sp>
        <p:nvSpPr>
          <p:cNvPr id="8" name="TextBox 7">
            <a:extLst>
              <a:ext uri="{FF2B5EF4-FFF2-40B4-BE49-F238E27FC236}">
                <a16:creationId xmlns:a16="http://schemas.microsoft.com/office/drawing/2014/main" id="{55EB99EC-4FA1-4DD7-88C8-0EDF278EA5E7}"/>
              </a:ext>
            </a:extLst>
          </p:cNvPr>
          <p:cNvSpPr txBox="1"/>
          <p:nvPr/>
        </p:nvSpPr>
        <p:spPr>
          <a:xfrm>
            <a:off x="486906" y="5141766"/>
            <a:ext cx="8456694" cy="1355499"/>
          </a:xfrm>
          <a:prstGeom prst="rect">
            <a:avLst/>
          </a:prstGeom>
          <a:noFill/>
        </p:spPr>
        <p:txBody>
          <a:bodyPr wrap="square" rtlCol="0">
            <a:spAutoFit/>
          </a:bodyPr>
          <a:lstStyle/>
          <a:p>
            <a:r>
              <a:rPr lang="en-US" sz="2052" dirty="0">
                <a:solidFill>
                  <a:srgbClr val="C00000"/>
                </a:solidFill>
              </a:rPr>
              <a:t>Expectations:</a:t>
            </a:r>
          </a:p>
          <a:p>
            <a:pPr marL="485868" indent="-290703">
              <a:buAutoNum type="arabicPeriod"/>
            </a:pPr>
            <a:r>
              <a:rPr lang="en-US" sz="2052" dirty="0"/>
              <a:t>Be able to explain how PCR works to amplify a segment of DNA.</a:t>
            </a:r>
          </a:p>
          <a:p>
            <a:pPr marL="485868" indent="-290703">
              <a:buAutoNum type="arabicPeriod"/>
            </a:pPr>
            <a:r>
              <a:rPr lang="en-US" sz="2052" dirty="0"/>
              <a:t>Be able to give the left and right primers.</a:t>
            </a:r>
          </a:p>
          <a:p>
            <a:pPr marL="485868" indent="-290703">
              <a:buAutoNum type="arabicPeriod"/>
            </a:pPr>
            <a:r>
              <a:rPr lang="en-US" sz="2052" dirty="0"/>
              <a:t>Apply PCR approaches to determine genotype and detection of viruses.</a:t>
            </a:r>
          </a:p>
        </p:txBody>
      </p:sp>
      <p:sp>
        <p:nvSpPr>
          <p:cNvPr id="2" name="Date Placeholder 1">
            <a:extLst>
              <a:ext uri="{FF2B5EF4-FFF2-40B4-BE49-F238E27FC236}">
                <a16:creationId xmlns:a16="http://schemas.microsoft.com/office/drawing/2014/main" id="{7300654F-77F4-59D4-905C-5FE5F91CB7D4}"/>
              </a:ext>
            </a:extLst>
          </p:cNvPr>
          <p:cNvSpPr>
            <a:spLocks noGrp="1"/>
          </p:cNvSpPr>
          <p:nvPr>
            <p:ph type="dt" sz="half" idx="10"/>
          </p:nvPr>
        </p:nvSpPr>
        <p:spPr/>
        <p:txBody>
          <a:bodyPr/>
          <a:lstStyle/>
          <a:p>
            <a:fld id="{DDC41563-CCEB-4FE4-8103-A2BCC3AE1BFF}" type="datetime1">
              <a:rPr lang="en-US" smtClean="0"/>
              <a:t>1/25/2025</a:t>
            </a:fld>
            <a:endParaRPr lang="en-US"/>
          </a:p>
        </p:txBody>
      </p:sp>
      <p:sp>
        <p:nvSpPr>
          <p:cNvPr id="3" name="Footer Placeholder 2">
            <a:extLst>
              <a:ext uri="{FF2B5EF4-FFF2-40B4-BE49-F238E27FC236}">
                <a16:creationId xmlns:a16="http://schemas.microsoft.com/office/drawing/2014/main" id="{D5DD9A28-8BB8-8F65-A91B-D1EF304FC582}"/>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63D7563E-B1B6-46DF-ED12-45C75E5C605E}"/>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5610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t>Each  PCR cycle consists of three steps:</a:t>
            </a:r>
          </a:p>
          <a:p>
            <a:pPr marL="290728" indent="-290728">
              <a:buFont typeface="+mj-lt"/>
              <a:buAutoNum type="arabicPeriod"/>
            </a:pPr>
            <a:r>
              <a:rPr lang="en-US" sz="1800" dirty="0"/>
              <a:t>Denaturation of the DNA to make it single stranded (2 min  at 98 C)</a:t>
            </a:r>
          </a:p>
          <a:p>
            <a:pPr marL="290728" indent="-290728">
              <a:buFont typeface="+mj-lt"/>
              <a:buAutoNum type="arabicPeriod"/>
            </a:pPr>
            <a:r>
              <a:rPr lang="en-US" sz="1800" dirty="0"/>
              <a:t>Lowering of temperature to let the primers form double-stranded DNA (1 min  at 55 C)</a:t>
            </a:r>
          </a:p>
          <a:p>
            <a:pPr marL="290728" indent="-290728">
              <a:buFont typeface="+mj-lt"/>
              <a:buAutoNum type="arabicPeriod"/>
            </a:pPr>
            <a:r>
              <a:rPr lang="en-US" sz="1800" dirty="0"/>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8DD6B190-43ED-4DB8-9436-52E1AD158364}" type="datetime1">
              <a:rPr lang="en-US" smtClean="0"/>
              <a:t>1/25/2025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27</a:t>
            </a:fld>
            <a:endParaRPr lang="en-US"/>
          </a:p>
        </p:txBody>
      </p:sp>
    </p:spTree>
    <p:extLst>
      <p:ext uri="{BB962C8B-B14F-4D97-AF65-F5344CB8AC3E}">
        <p14:creationId xmlns:p14="http://schemas.microsoft.com/office/powerpoint/2010/main" val="1539602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3191"/>
          <a:stretch/>
        </p:blipFill>
        <p:spPr>
          <a:xfrm>
            <a:off x="6864154" y="875163"/>
            <a:ext cx="4349750" cy="3087688"/>
          </a:xfrm>
        </p:spPr>
      </p:pic>
      <p:sp>
        <p:nvSpPr>
          <p:cNvPr id="2" name="Title 1"/>
          <p:cNvSpPr>
            <a:spLocks noGrp="1"/>
          </p:cNvSpPr>
          <p:nvPr>
            <p:ph type="title" idx="4294967295"/>
          </p:nvPr>
        </p:nvSpPr>
        <p:spPr>
          <a:xfrm>
            <a:off x="4862205" y="127926"/>
            <a:ext cx="4670425" cy="331788"/>
          </a:xfrm>
        </p:spPr>
        <p:txBody>
          <a:bodyPr>
            <a:noAutofit/>
          </a:bodyPr>
          <a:lstStyle/>
          <a:p>
            <a:r>
              <a:rPr lang="en-US" sz="2982" dirty="0"/>
              <a:t>PCR – Primer Design</a:t>
            </a:r>
          </a:p>
        </p:txBody>
      </p:sp>
      <p:sp>
        <p:nvSpPr>
          <p:cNvPr id="4" name="Content Placeholder 3"/>
          <p:cNvSpPr>
            <a:spLocks noGrp="1"/>
          </p:cNvSpPr>
          <p:nvPr>
            <p:ph sz="half" idx="4294967295"/>
          </p:nvPr>
        </p:nvSpPr>
        <p:spPr>
          <a:xfrm>
            <a:off x="51071" y="459714"/>
            <a:ext cx="5630863" cy="6196012"/>
          </a:xfrm>
        </p:spPr>
        <p:txBody>
          <a:bodyPr>
            <a:noAutofit/>
          </a:bodyPr>
          <a:lstStyle/>
          <a:p>
            <a:pPr marL="351789" indent="-351789"/>
            <a:r>
              <a:rPr lang="en-US" sz="1800" dirty="0"/>
              <a:t>Before a region of DNA can be amplified, one must identify and determine the sequence of a piece of DNA upstream and downstream of the region of interest. </a:t>
            </a:r>
          </a:p>
          <a:p>
            <a:pPr marL="351789" indent="-351789"/>
            <a:r>
              <a:rPr lang="en-US" sz="1800" dirty="0"/>
              <a:t>These areas are then used to determine the sequence of oligonucleotide primers that will be synthesized and used as starting points for DNA replication. </a:t>
            </a:r>
          </a:p>
          <a:p>
            <a:pPr marL="351789" indent="-351789"/>
            <a:r>
              <a:rPr lang="en-US" sz="1800" dirty="0"/>
              <a:t>Primers are complimentary to the up- and down-stream regions of the sequence to be amplified, so they stick, or anneal, to those regions.</a:t>
            </a:r>
          </a:p>
          <a:p>
            <a:pPr marL="703579" lvl="1" indent="-351789">
              <a:buFont typeface="Arial" panose="020B0604020202020204" pitchFamily="34" charset="0"/>
              <a:buChar char="•"/>
            </a:pPr>
            <a:r>
              <a:rPr lang="en-US" sz="1800" dirty="0">
                <a:solidFill>
                  <a:srgbClr val="FF0000"/>
                </a:solidFill>
              </a:rPr>
              <a:t>Left primer = sequence of top strand on the left.  This primer will anneal to the bottom strand.</a:t>
            </a:r>
          </a:p>
          <a:p>
            <a:pPr marL="703579" lvl="1" indent="-351789">
              <a:buFont typeface="Arial" panose="020B0604020202020204" pitchFamily="34" charset="0"/>
              <a:buChar char="•"/>
            </a:pPr>
            <a:r>
              <a:rPr lang="en-US" sz="1800" dirty="0">
                <a:solidFill>
                  <a:srgbClr val="FF0000"/>
                </a:solidFill>
              </a:rPr>
              <a:t>Right primer = sequence of bottom strand on the right. This primer will anneal to the top strand.</a:t>
            </a:r>
          </a:p>
          <a:p>
            <a:pPr marL="351789" indent="-351789"/>
            <a:r>
              <a:rPr lang="en-US" sz="1800" dirty="0"/>
              <a:t>Primers are in large excess over the template DNA, they are never used up.</a:t>
            </a:r>
          </a:p>
          <a:p>
            <a:pPr marL="351789" indent="-351789"/>
            <a:r>
              <a:rPr lang="en-US" sz="1800" dirty="0"/>
              <a:t>The primers  are incorporated into the final PCR product.</a:t>
            </a:r>
          </a:p>
          <a:p>
            <a:pPr marL="351789" indent="-351789"/>
            <a:endParaRPr lang="en-US" sz="1800" dirty="0"/>
          </a:p>
        </p:txBody>
      </p:sp>
      <p:cxnSp>
        <p:nvCxnSpPr>
          <p:cNvPr id="10" name="Straight Arrow Connector 9">
            <a:extLst>
              <a:ext uri="{FF2B5EF4-FFF2-40B4-BE49-F238E27FC236}">
                <a16:creationId xmlns:a16="http://schemas.microsoft.com/office/drawing/2014/main" id="{F0E8F15F-5F06-4F0C-9597-F78AF312B731}"/>
              </a:ext>
            </a:extLst>
          </p:cNvPr>
          <p:cNvCxnSpPr>
            <a:cxnSpLocks/>
          </p:cNvCxnSpPr>
          <p:nvPr/>
        </p:nvCxnSpPr>
        <p:spPr>
          <a:xfrm>
            <a:off x="7350446" y="3482688"/>
            <a:ext cx="3377166"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B7676E-4A69-4422-9829-BF14D8661CAD}"/>
              </a:ext>
            </a:extLst>
          </p:cNvPr>
          <p:cNvSpPr txBox="1"/>
          <p:nvPr/>
        </p:nvSpPr>
        <p:spPr>
          <a:xfrm>
            <a:off x="8154345" y="3322027"/>
            <a:ext cx="1416367" cy="300980"/>
          </a:xfrm>
          <a:prstGeom prst="rect">
            <a:avLst/>
          </a:prstGeom>
          <a:solidFill>
            <a:schemeClr val="bg1"/>
          </a:solidFill>
        </p:spPr>
        <p:txBody>
          <a:bodyPr wrap="square" rtlCol="0">
            <a:spAutoFit/>
          </a:bodyPr>
          <a:lstStyle/>
          <a:p>
            <a:r>
              <a:rPr lang="en-US" sz="1356" dirty="0"/>
              <a:t>Amplified region</a:t>
            </a:r>
          </a:p>
        </p:txBody>
      </p:sp>
      <p:cxnSp>
        <p:nvCxnSpPr>
          <p:cNvPr id="14" name="Straight Arrow Connector 13">
            <a:extLst>
              <a:ext uri="{FF2B5EF4-FFF2-40B4-BE49-F238E27FC236}">
                <a16:creationId xmlns:a16="http://schemas.microsoft.com/office/drawing/2014/main" id="{CEA8A3DB-12D4-450E-B6C0-3599EA47DBBA}"/>
              </a:ext>
            </a:extLst>
          </p:cNvPr>
          <p:cNvCxnSpPr/>
          <p:nvPr/>
        </p:nvCxnSpPr>
        <p:spPr>
          <a:xfrm flipH="1" flipV="1">
            <a:off x="5143153" y="4914131"/>
            <a:ext cx="616812" cy="51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D576-B935-4B9A-A2D1-3AC36F42E572}"/>
              </a:ext>
            </a:extLst>
          </p:cNvPr>
          <p:cNvSpPr txBox="1"/>
          <p:nvPr/>
        </p:nvSpPr>
        <p:spPr>
          <a:xfrm>
            <a:off x="5520934" y="5460281"/>
            <a:ext cx="2390086" cy="354584"/>
          </a:xfrm>
          <a:prstGeom prst="rect">
            <a:avLst/>
          </a:prstGeom>
          <a:noFill/>
        </p:spPr>
        <p:txBody>
          <a:bodyPr wrap="square" rtlCol="0">
            <a:spAutoFit/>
          </a:bodyPr>
          <a:lstStyle/>
          <a:p>
            <a:r>
              <a:rPr lang="en-US" sz="1704" b="1" dirty="0">
                <a:solidFill>
                  <a:srgbClr val="FF0000"/>
                </a:solidFill>
              </a:rPr>
              <a:t>Know these rules!</a:t>
            </a:r>
          </a:p>
        </p:txBody>
      </p:sp>
      <p:grpSp>
        <p:nvGrpSpPr>
          <p:cNvPr id="23" name="Group 22">
            <a:extLst>
              <a:ext uri="{FF2B5EF4-FFF2-40B4-BE49-F238E27FC236}">
                <a16:creationId xmlns:a16="http://schemas.microsoft.com/office/drawing/2014/main" id="{0CE61731-0733-47D2-9187-C9C711D200E6}"/>
              </a:ext>
            </a:extLst>
          </p:cNvPr>
          <p:cNvGrpSpPr/>
          <p:nvPr/>
        </p:nvGrpSpPr>
        <p:grpSpPr>
          <a:xfrm>
            <a:off x="7302229" y="4125698"/>
            <a:ext cx="4570482" cy="2355793"/>
            <a:chOff x="5138342" y="3716754"/>
            <a:chExt cx="4135320" cy="2437370"/>
          </a:xfrm>
        </p:grpSpPr>
        <p:sp>
          <p:nvSpPr>
            <p:cNvPr id="9" name="TextBox 8">
              <a:extLst>
                <a:ext uri="{FF2B5EF4-FFF2-40B4-BE49-F238E27FC236}">
                  <a16:creationId xmlns:a16="http://schemas.microsoft.com/office/drawing/2014/main" id="{415F5F11-0B9D-4560-8702-739FD83DD996}"/>
                </a:ext>
              </a:extLst>
            </p:cNvPr>
            <p:cNvSpPr txBox="1"/>
            <p:nvPr/>
          </p:nvSpPr>
          <p:spPr>
            <a:xfrm>
              <a:off x="5138342" y="4204089"/>
              <a:ext cx="4135320" cy="570263"/>
            </a:xfrm>
            <a:prstGeom prst="rect">
              <a:avLst/>
            </a:prstGeom>
            <a:noFill/>
          </p:spPr>
          <p:txBody>
            <a:bodyPr wrap="none" rtlCol="0">
              <a:spAutoFit/>
            </a:bodyPr>
            <a:lstStyle/>
            <a:p>
              <a:r>
                <a:rPr lang="en-US" sz="1491" dirty="0">
                  <a:latin typeface="Courier New" panose="02070309020205020404" pitchFamily="49" charset="0"/>
                  <a:cs typeface="Courier New" panose="02070309020205020404" pitchFamily="49" charset="0"/>
                </a:rPr>
                <a:t>5’--AAG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TAGTCGATGCGAATGTGCGGTGC—3’</a:t>
              </a:r>
            </a:p>
            <a:p>
              <a:r>
                <a:rPr lang="en-US" sz="1491" dirty="0">
                  <a:latin typeface="Courier New" panose="02070309020205020404" pitchFamily="49" charset="0"/>
                  <a:cs typeface="Courier New" panose="02070309020205020404" pitchFamily="49" charset="0"/>
                </a:rPr>
                <a:t>3’--TTCGACTGATCAGCTACGCTT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CCACG—5’</a:t>
              </a:r>
            </a:p>
          </p:txBody>
        </p:sp>
        <p:sp>
          <p:nvSpPr>
            <p:cNvPr id="11" name="TextBox 10">
              <a:extLst>
                <a:ext uri="{FF2B5EF4-FFF2-40B4-BE49-F238E27FC236}">
                  <a16:creationId xmlns:a16="http://schemas.microsoft.com/office/drawing/2014/main" id="{403B52C3-6758-4007-B510-386A5C85755E}"/>
                </a:ext>
              </a:extLst>
            </p:cNvPr>
            <p:cNvSpPr txBox="1"/>
            <p:nvPr/>
          </p:nvSpPr>
          <p:spPr>
            <a:xfrm>
              <a:off x="5694827" y="5515928"/>
              <a:ext cx="2902498" cy="638196"/>
            </a:xfrm>
            <a:prstGeom prst="rect">
              <a:avLst/>
            </a:prstGeom>
            <a:noFill/>
          </p:spPr>
          <p:txBody>
            <a:bodyPr wrap="none" rtlCol="0">
              <a:spAutoFit/>
            </a:bodyPr>
            <a:lstStyle/>
            <a:p>
              <a:r>
                <a:rPr lang="en-US" sz="1704" dirty="0">
                  <a:highlight>
                    <a:srgbClr val="FFFF00"/>
                  </a:highlight>
                  <a:latin typeface="Courier New" panose="02070309020205020404" pitchFamily="49" charset="0"/>
                  <a:cs typeface="Courier New" panose="02070309020205020404" pitchFamily="49" charset="0"/>
                </a:rPr>
                <a:t>CTGAC</a:t>
              </a:r>
              <a:r>
                <a:rPr lang="en-US" sz="1704" dirty="0">
                  <a:latin typeface="Courier New" panose="02070309020205020404" pitchFamily="49" charset="0"/>
                  <a:cs typeface="Courier New" panose="02070309020205020404" pitchFamily="49" charset="0"/>
                </a:rPr>
                <a:t>TAGTCGATGCGAATGTGC</a:t>
              </a:r>
            </a:p>
            <a:p>
              <a:r>
                <a:rPr lang="en-US" sz="1704" dirty="0">
                  <a:latin typeface="Courier New" panose="02070309020205020404" pitchFamily="49" charset="0"/>
                  <a:cs typeface="Courier New" panose="02070309020205020404" pitchFamily="49" charset="0"/>
                </a:rPr>
                <a:t>GACTGATCAGCTACGCTT</a:t>
              </a:r>
              <a:r>
                <a:rPr lang="en-US" sz="1704" b="1" dirty="0">
                  <a:highlight>
                    <a:srgbClr val="00FF00"/>
                  </a:highlight>
                  <a:latin typeface="Courier New" panose="02070309020205020404" pitchFamily="49" charset="0"/>
                  <a:cs typeface="Courier New" panose="02070309020205020404" pitchFamily="49" charset="0"/>
                </a:rPr>
                <a:t>ACACG</a:t>
              </a:r>
            </a:p>
          </p:txBody>
        </p:sp>
        <p:sp>
          <p:nvSpPr>
            <p:cNvPr id="13" name="Rectangle 12">
              <a:extLst>
                <a:ext uri="{FF2B5EF4-FFF2-40B4-BE49-F238E27FC236}">
                  <a16:creationId xmlns:a16="http://schemas.microsoft.com/office/drawing/2014/main" id="{570CAF7D-216D-4FC5-BD87-B5E0ABC34BEF}"/>
                </a:ext>
              </a:extLst>
            </p:cNvPr>
            <p:cNvSpPr/>
            <p:nvPr/>
          </p:nvSpPr>
          <p:spPr>
            <a:xfrm>
              <a:off x="5614036" y="4799825"/>
              <a:ext cx="828456" cy="332897"/>
            </a:xfrm>
            <a:prstGeom prst="rect">
              <a:avLst/>
            </a:prstGeom>
          </p:spPr>
          <p:txBody>
            <a:bodyPr wrap="none">
              <a:spAutoFit/>
            </a:bodyPr>
            <a:lstStyle/>
            <a:p>
              <a:r>
                <a:rPr lang="en-US" sz="1491" baseline="30000" dirty="0">
                  <a:highlight>
                    <a:srgbClr val="FFFF00"/>
                  </a:highlight>
                  <a:latin typeface="Courier New" panose="02070309020205020404" pitchFamily="49" charset="0"/>
                  <a:cs typeface="Courier New" panose="02070309020205020404" pitchFamily="49" charset="0"/>
                </a:rPr>
                <a:t>5’</a:t>
              </a:r>
              <a:r>
                <a:rPr lang="en-US" sz="1491" dirty="0">
                  <a:highlight>
                    <a:srgbClr val="FFFF00"/>
                  </a:highlight>
                  <a:latin typeface="Courier New" panose="02070309020205020404" pitchFamily="49" charset="0"/>
                  <a:cs typeface="Courier New" panose="02070309020205020404" pitchFamily="49" charset="0"/>
                </a:rPr>
                <a:t>CTGAC</a:t>
              </a:r>
              <a:endParaRPr lang="en-US" sz="1491" dirty="0">
                <a:highlight>
                  <a:srgbClr val="FFFF00"/>
                </a:highlight>
              </a:endParaRPr>
            </a:p>
          </p:txBody>
        </p:sp>
        <p:sp>
          <p:nvSpPr>
            <p:cNvPr id="15" name="Rectangle 14">
              <a:extLst>
                <a:ext uri="{FF2B5EF4-FFF2-40B4-BE49-F238E27FC236}">
                  <a16:creationId xmlns:a16="http://schemas.microsoft.com/office/drawing/2014/main" id="{7420EA19-913B-4DFD-919B-54B74B1315D7}"/>
                </a:ext>
              </a:extLst>
            </p:cNvPr>
            <p:cNvSpPr/>
            <p:nvPr/>
          </p:nvSpPr>
          <p:spPr>
            <a:xfrm>
              <a:off x="7237478" y="4844979"/>
              <a:ext cx="1942348" cy="332897"/>
            </a:xfrm>
            <a:prstGeom prst="rect">
              <a:avLst/>
            </a:prstGeom>
          </p:spPr>
          <p:txBody>
            <a:bodyPr wrap="none">
              <a:spAutoFit/>
            </a:bodyPr>
            <a:lstStyle/>
            <a:p>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 </a:t>
              </a:r>
              <a:r>
                <a:rPr lang="en-US" sz="1491" b="1" dirty="0">
                  <a:highlight>
                    <a:srgbClr val="00FF00"/>
                  </a:highlight>
                  <a:latin typeface="Courier New" panose="02070309020205020404" pitchFamily="49" charset="0"/>
                  <a:cs typeface="Courier New" panose="02070309020205020404" pitchFamily="49" charset="0"/>
                </a:rPr>
                <a:t>5’GCACA</a:t>
              </a:r>
              <a:endParaRPr lang="en-US" sz="1491" b="1" dirty="0">
                <a:highlight>
                  <a:srgbClr val="00FF00"/>
                </a:highlight>
              </a:endParaRPr>
            </a:p>
          </p:txBody>
        </p:sp>
        <p:cxnSp>
          <p:nvCxnSpPr>
            <p:cNvPr id="18" name="Straight Arrow Connector 17">
              <a:extLst>
                <a:ext uri="{FF2B5EF4-FFF2-40B4-BE49-F238E27FC236}">
                  <a16:creationId xmlns:a16="http://schemas.microsoft.com/office/drawing/2014/main" id="{2A8572F5-0EAD-4DC6-A2EA-1F076A63FCB6}"/>
                </a:ext>
              </a:extLst>
            </p:cNvPr>
            <p:cNvCxnSpPr/>
            <p:nvPr/>
          </p:nvCxnSpPr>
          <p:spPr>
            <a:xfrm>
              <a:off x="6950710" y="4713923"/>
              <a:ext cx="0" cy="735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3AB7EBA-6856-499D-9F07-72679FB597DD}"/>
                </a:ext>
              </a:extLst>
            </p:cNvPr>
            <p:cNvSpPr/>
            <p:nvPr/>
          </p:nvSpPr>
          <p:spPr>
            <a:xfrm>
              <a:off x="5912891" y="4271855"/>
              <a:ext cx="518609" cy="17999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0" name="Oval 19">
              <a:extLst>
                <a:ext uri="{FF2B5EF4-FFF2-40B4-BE49-F238E27FC236}">
                  <a16:creationId xmlns:a16="http://schemas.microsoft.com/office/drawing/2014/main" id="{266C17E4-8B67-4665-AECD-B6B734D81C9E}"/>
                </a:ext>
              </a:extLst>
            </p:cNvPr>
            <p:cNvSpPr/>
            <p:nvPr/>
          </p:nvSpPr>
          <p:spPr>
            <a:xfrm>
              <a:off x="7743603" y="4537827"/>
              <a:ext cx="601504" cy="176096"/>
            </a:xfrm>
            <a:prstGeom prst="ellipse">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cxnSp>
          <p:nvCxnSpPr>
            <p:cNvPr id="16" name="Straight Arrow Connector 15">
              <a:extLst>
                <a:ext uri="{FF2B5EF4-FFF2-40B4-BE49-F238E27FC236}">
                  <a16:creationId xmlns:a16="http://schemas.microsoft.com/office/drawing/2014/main" id="{C4E71E28-C434-459C-B577-265B9957707F}"/>
                </a:ext>
              </a:extLst>
            </p:cNvPr>
            <p:cNvCxnSpPr>
              <a:cxnSpLocks/>
            </p:cNvCxnSpPr>
            <p:nvPr/>
          </p:nvCxnSpPr>
          <p:spPr>
            <a:xfrm>
              <a:off x="6046032" y="4192530"/>
              <a:ext cx="2191557"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62C0E4-B611-4A5A-A823-BB23DB7F1613}"/>
                </a:ext>
              </a:extLst>
            </p:cNvPr>
            <p:cNvSpPr txBox="1"/>
            <p:nvPr/>
          </p:nvSpPr>
          <p:spPr>
            <a:xfrm>
              <a:off x="6208741" y="3716754"/>
              <a:ext cx="1835613" cy="366863"/>
            </a:xfrm>
            <a:prstGeom prst="rect">
              <a:avLst/>
            </a:prstGeom>
            <a:solidFill>
              <a:schemeClr val="bg1"/>
            </a:solidFill>
          </p:spPr>
          <p:txBody>
            <a:bodyPr wrap="square" rtlCol="0">
              <a:spAutoFit/>
            </a:bodyPr>
            <a:lstStyle/>
            <a:p>
              <a:r>
                <a:rPr lang="en-US" sz="1704" dirty="0"/>
                <a:t>Amplified region</a:t>
              </a:r>
            </a:p>
          </p:txBody>
        </p:sp>
      </p:grpSp>
      <p:sp>
        <p:nvSpPr>
          <p:cNvPr id="12" name="TextBox 11">
            <a:extLst>
              <a:ext uri="{FF2B5EF4-FFF2-40B4-BE49-F238E27FC236}">
                <a16:creationId xmlns:a16="http://schemas.microsoft.com/office/drawing/2014/main" id="{5C6D55B2-29CA-46F1-9AD0-DC0D901FA472}"/>
              </a:ext>
            </a:extLst>
          </p:cNvPr>
          <p:cNvSpPr txBox="1"/>
          <p:nvPr/>
        </p:nvSpPr>
        <p:spPr>
          <a:xfrm>
            <a:off x="2794614" y="6416931"/>
            <a:ext cx="5116406" cy="551177"/>
          </a:xfrm>
          <a:prstGeom prst="rect">
            <a:avLst/>
          </a:prstGeom>
          <a:noFill/>
        </p:spPr>
        <p:txBody>
          <a:bodyPr wrap="square" rtlCol="0">
            <a:spAutoFit/>
          </a:bodyPr>
          <a:lstStyle/>
          <a:p>
            <a:r>
              <a:rPr lang="en-US" sz="1491" dirty="0"/>
              <a:t>Note: Actual primer lengths are 20-30 bases, in the illustrations here and on problem sets, much shorter primers are used.</a:t>
            </a:r>
          </a:p>
        </p:txBody>
      </p:sp>
      <p:sp>
        <p:nvSpPr>
          <p:cNvPr id="5" name="Date Placeholder 4">
            <a:extLst>
              <a:ext uri="{FF2B5EF4-FFF2-40B4-BE49-F238E27FC236}">
                <a16:creationId xmlns:a16="http://schemas.microsoft.com/office/drawing/2014/main" id="{FAF640CB-31CF-EBA7-2479-28E51B0BA662}"/>
              </a:ext>
            </a:extLst>
          </p:cNvPr>
          <p:cNvSpPr>
            <a:spLocks noGrp="1"/>
          </p:cNvSpPr>
          <p:nvPr>
            <p:ph type="dt" sz="half" idx="10"/>
          </p:nvPr>
        </p:nvSpPr>
        <p:spPr/>
        <p:txBody>
          <a:bodyPr/>
          <a:lstStyle/>
          <a:p>
            <a:fld id="{CBB97366-CBA7-4828-ACAA-621720FE07DF}" type="datetime1">
              <a:rPr lang="en-US" smtClean="0"/>
              <a:t>1/25/2025</a:t>
            </a:fld>
            <a:endParaRPr lang="en-US"/>
          </a:p>
        </p:txBody>
      </p:sp>
      <p:sp>
        <p:nvSpPr>
          <p:cNvPr id="7" name="Footer Placeholder 6">
            <a:extLst>
              <a:ext uri="{FF2B5EF4-FFF2-40B4-BE49-F238E27FC236}">
                <a16:creationId xmlns:a16="http://schemas.microsoft.com/office/drawing/2014/main" id="{C673B341-2A85-0756-AB22-B69E50FDEACB}"/>
              </a:ext>
            </a:extLst>
          </p:cNvPr>
          <p:cNvSpPr>
            <a:spLocks noGrp="1"/>
          </p:cNvSpPr>
          <p:nvPr>
            <p:ph type="ftr" sz="quarter" idx="11"/>
          </p:nvPr>
        </p:nvSpPr>
        <p:spPr/>
        <p:txBody>
          <a:bodyPr/>
          <a:lstStyle/>
          <a:p>
            <a:r>
              <a:rPr lang="en-US"/>
              <a:t>Drugs and Disease Spring 2025 - Lecture 4</a:t>
            </a:r>
          </a:p>
        </p:txBody>
      </p:sp>
      <p:sp>
        <p:nvSpPr>
          <p:cNvPr id="8" name="Slide Number Placeholder 7">
            <a:extLst>
              <a:ext uri="{FF2B5EF4-FFF2-40B4-BE49-F238E27FC236}">
                <a16:creationId xmlns:a16="http://schemas.microsoft.com/office/drawing/2014/main" id="{043B7B12-1343-D89F-9AB5-E6C185BCF1FC}"/>
              </a:ext>
            </a:extLst>
          </p:cNvPr>
          <p:cNvSpPr>
            <a:spLocks noGrp="1"/>
          </p:cNvSpPr>
          <p:nvPr>
            <p:ph type="sldNum" sz="quarter" idx="12"/>
          </p:nvPr>
        </p:nvSpPr>
        <p:spPr/>
        <p:txBody>
          <a:bodyPr/>
          <a:lstStyle/>
          <a:p>
            <a:fld id="{DC3BB032-4020-48F4-953B-341806DC4A2B}" type="slidenum">
              <a:rPr lang="en-US" smtClean="0"/>
              <a:t>28</a:t>
            </a:fld>
            <a:endParaRPr lang="en-US"/>
          </a:p>
        </p:txBody>
      </p:sp>
    </p:spTree>
    <p:extLst>
      <p:ext uri="{BB962C8B-B14F-4D97-AF65-F5344CB8AC3E}">
        <p14:creationId xmlns:p14="http://schemas.microsoft.com/office/powerpoint/2010/main" val="30688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E33460-58EB-43E0-82B4-F974AA5FDB02}"/>
              </a:ext>
            </a:extLst>
          </p:cNvPr>
          <p:cNvSpPr txBox="1"/>
          <p:nvPr/>
        </p:nvSpPr>
        <p:spPr>
          <a:xfrm>
            <a:off x="2086993" y="146881"/>
            <a:ext cx="9123973" cy="508729"/>
          </a:xfrm>
          <a:prstGeom prst="rect">
            <a:avLst/>
          </a:prstGeom>
          <a:noFill/>
        </p:spPr>
        <p:txBody>
          <a:bodyPr wrap="none" rtlCol="0">
            <a:spAutoFit/>
          </a:bodyPr>
          <a:lstStyle/>
          <a:p>
            <a:r>
              <a:rPr lang="en-US" sz="2706" dirty="0"/>
              <a:t>PCR Step 1 - Thermal Stability of Double Stranded DNA (dsDNA)</a:t>
            </a:r>
          </a:p>
        </p:txBody>
      </p:sp>
      <p:pic>
        <p:nvPicPr>
          <p:cNvPr id="6" name="Picture 5">
            <a:extLst>
              <a:ext uri="{FF2B5EF4-FFF2-40B4-BE49-F238E27FC236}">
                <a16:creationId xmlns:a16="http://schemas.microsoft.com/office/drawing/2014/main" id="{2C946885-C86E-463F-9DED-7C68F7E3F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96" y="2626314"/>
            <a:ext cx="4037021" cy="2426625"/>
          </a:xfrm>
          <a:prstGeom prst="rect">
            <a:avLst/>
          </a:prstGeom>
        </p:spPr>
      </p:pic>
      <p:sp>
        <p:nvSpPr>
          <p:cNvPr id="12" name="TextBox 11">
            <a:extLst>
              <a:ext uri="{FF2B5EF4-FFF2-40B4-BE49-F238E27FC236}">
                <a16:creationId xmlns:a16="http://schemas.microsoft.com/office/drawing/2014/main" id="{3C72E2FE-B56D-427D-B19E-1C7811192DA1}"/>
              </a:ext>
            </a:extLst>
          </p:cNvPr>
          <p:cNvSpPr txBox="1"/>
          <p:nvPr/>
        </p:nvSpPr>
        <p:spPr>
          <a:xfrm>
            <a:off x="1388928" y="5526955"/>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3" name="TextBox 12">
            <a:extLst>
              <a:ext uri="{FF2B5EF4-FFF2-40B4-BE49-F238E27FC236}">
                <a16:creationId xmlns:a16="http://schemas.microsoft.com/office/drawing/2014/main" id="{673DC1D1-5481-4AF2-99D2-8CB95D7BB30B}"/>
              </a:ext>
            </a:extLst>
          </p:cNvPr>
          <p:cNvSpPr txBox="1"/>
          <p:nvPr/>
        </p:nvSpPr>
        <p:spPr>
          <a:xfrm>
            <a:off x="2705300" y="5289945"/>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sp>
        <p:nvSpPr>
          <p:cNvPr id="14" name="TextBox 13">
            <a:extLst>
              <a:ext uri="{FF2B5EF4-FFF2-40B4-BE49-F238E27FC236}">
                <a16:creationId xmlns:a16="http://schemas.microsoft.com/office/drawing/2014/main" id="{416ACB2D-A8F5-46AA-8CE5-1277E86BC215}"/>
              </a:ext>
            </a:extLst>
          </p:cNvPr>
          <p:cNvSpPr txBox="1"/>
          <p:nvPr/>
        </p:nvSpPr>
        <p:spPr>
          <a:xfrm rot="574565">
            <a:off x="5094474" y="2097887"/>
            <a:ext cx="6054543" cy="300980"/>
          </a:xfrm>
          <a:prstGeom prst="rect">
            <a:avLst/>
          </a:prstGeom>
          <a:noFill/>
        </p:spPr>
        <p:txBody>
          <a:bodyPr wrap="none" rtlCol="0">
            <a:spAutoFit/>
          </a:bodyPr>
          <a:lstStyle/>
          <a:p>
            <a:r>
              <a:rPr lang="en-US" sz="1356" spc="85" dirty="0">
                <a:latin typeface="Courier New" panose="02070309020205020404" pitchFamily="49" charset="0"/>
                <a:cs typeface="Courier New" panose="02070309020205020404" pitchFamily="49" charset="0"/>
              </a:rPr>
              <a:t>3’A-T-G-C-C-G-T-A-G-T-C-G-T-A-C-A-G-T-A-C-G-T-G-C-A</a:t>
            </a:r>
          </a:p>
        </p:txBody>
      </p:sp>
      <p:sp>
        <p:nvSpPr>
          <p:cNvPr id="15" name="TextBox 14">
            <a:extLst>
              <a:ext uri="{FF2B5EF4-FFF2-40B4-BE49-F238E27FC236}">
                <a16:creationId xmlns:a16="http://schemas.microsoft.com/office/drawing/2014/main" id="{535DE42F-68EF-403A-9BAE-963EC3F0B475}"/>
              </a:ext>
            </a:extLst>
          </p:cNvPr>
          <p:cNvSpPr txBox="1"/>
          <p:nvPr/>
        </p:nvSpPr>
        <p:spPr>
          <a:xfrm rot="2541482">
            <a:off x="9153653" y="1577983"/>
            <a:ext cx="1226618" cy="300980"/>
          </a:xfrm>
          <a:prstGeom prst="rect">
            <a:avLst/>
          </a:prstGeom>
          <a:noFill/>
        </p:spPr>
        <p:txBody>
          <a:bodyPr wrap="none" rtlCol="0">
            <a:spAutoFit/>
          </a:bodyPr>
          <a:lstStyle/>
          <a:p>
            <a:r>
              <a:rPr lang="en-US" sz="1356" dirty="0">
                <a:latin typeface="Courier New" panose="02070309020205020404" pitchFamily="49" charset="0"/>
                <a:cs typeface="Courier New" panose="02070309020205020404" pitchFamily="49" charset="0"/>
              </a:rPr>
              <a:t>5’ A-T-C-A</a:t>
            </a:r>
          </a:p>
        </p:txBody>
      </p:sp>
      <p:graphicFrame>
        <p:nvGraphicFramePr>
          <p:cNvPr id="11" name="Object 10">
            <a:extLst>
              <a:ext uri="{FF2B5EF4-FFF2-40B4-BE49-F238E27FC236}">
                <a16:creationId xmlns:a16="http://schemas.microsoft.com/office/drawing/2014/main" id="{A58E866F-8DB0-1513-16BD-FBA0037D1468}"/>
              </a:ext>
            </a:extLst>
          </p:cNvPr>
          <p:cNvGraphicFramePr>
            <a:graphicFrameLocks noChangeAspect="1"/>
          </p:cNvGraphicFramePr>
          <p:nvPr/>
        </p:nvGraphicFramePr>
        <p:xfrm>
          <a:off x="1258844" y="1380618"/>
          <a:ext cx="1797157" cy="1262912"/>
        </p:xfrm>
        <a:graphic>
          <a:graphicData uri="http://schemas.openxmlformats.org/presentationml/2006/ole">
            <mc:AlternateContent xmlns:mc="http://schemas.openxmlformats.org/markup-compatibility/2006">
              <mc:Choice xmlns:v="urn:schemas-microsoft-com:vml" Requires="v">
                <p:oleObj name="MDLDrawObject Class" r:id="rId4" imgW="1189608" imgH="837149" progId="MDLDrawOLE.MDLDrawObject.1">
                  <p:embed/>
                </p:oleObj>
              </mc:Choice>
              <mc:Fallback>
                <p:oleObj name="MDLDrawObject Class" r:id="rId4" imgW="1189608" imgH="837149" progId="MDLDrawOLE.MDLDrawObject.1">
                  <p:embed/>
                  <p:pic>
                    <p:nvPicPr>
                      <p:cNvPr id="11" name="Object 10">
                        <a:extLst>
                          <a:ext uri="{FF2B5EF4-FFF2-40B4-BE49-F238E27FC236}">
                            <a16:creationId xmlns:a16="http://schemas.microsoft.com/office/drawing/2014/main" id="{A58E866F-8DB0-1513-16BD-FBA0037D1468}"/>
                          </a:ext>
                        </a:extLst>
                      </p:cNvPr>
                      <p:cNvPicPr>
                        <a:picLocks noChangeAspect="1" noChangeArrowheads="1"/>
                      </p:cNvPicPr>
                      <p:nvPr/>
                    </p:nvPicPr>
                    <p:blipFill>
                      <a:blip r:embed="rId5"/>
                      <a:srcRect/>
                      <a:stretch>
                        <a:fillRect/>
                      </a:stretch>
                    </p:blipFill>
                    <p:spPr bwMode="auto">
                      <a:xfrm>
                        <a:off x="1258844" y="1380618"/>
                        <a:ext cx="1797157" cy="1262912"/>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C3A03F6-7AD3-48CE-E770-34FF81D3C888}"/>
              </a:ext>
            </a:extLst>
          </p:cNvPr>
          <p:cNvSpPr>
            <a:spLocks noGrp="1"/>
          </p:cNvSpPr>
          <p:nvPr>
            <p:ph type="dt" sz="half" idx="10"/>
          </p:nvPr>
        </p:nvSpPr>
        <p:spPr/>
        <p:txBody>
          <a:bodyPr/>
          <a:lstStyle/>
          <a:p>
            <a:fld id="{B82D9434-06B8-40FE-8CC3-30C529F330AB}" type="datetime1">
              <a:rPr lang="en-US" smtClean="0"/>
              <a:t>1/25/2025</a:t>
            </a:fld>
            <a:endParaRPr lang="en-US"/>
          </a:p>
        </p:txBody>
      </p:sp>
      <p:sp>
        <p:nvSpPr>
          <p:cNvPr id="7" name="Footer Placeholder 6">
            <a:extLst>
              <a:ext uri="{FF2B5EF4-FFF2-40B4-BE49-F238E27FC236}">
                <a16:creationId xmlns:a16="http://schemas.microsoft.com/office/drawing/2014/main" id="{6F59F98D-8488-40B5-ACE4-EF7A4FEFB3F1}"/>
              </a:ext>
            </a:extLst>
          </p:cNvPr>
          <p:cNvSpPr>
            <a:spLocks noGrp="1"/>
          </p:cNvSpPr>
          <p:nvPr>
            <p:ph type="ftr" sz="quarter" idx="11"/>
          </p:nvPr>
        </p:nvSpPr>
        <p:spPr/>
        <p:txBody>
          <a:bodyPr/>
          <a:lstStyle/>
          <a:p>
            <a:r>
              <a:rPr lang="en-US"/>
              <a:t>Drugs and Disease Spring 2025 - Lecture 4</a:t>
            </a:r>
            <a:endParaRPr lang="en-US" dirty="0"/>
          </a:p>
        </p:txBody>
      </p:sp>
      <p:sp>
        <p:nvSpPr>
          <p:cNvPr id="9" name="Slide Number Placeholder 8">
            <a:extLst>
              <a:ext uri="{FF2B5EF4-FFF2-40B4-BE49-F238E27FC236}">
                <a16:creationId xmlns:a16="http://schemas.microsoft.com/office/drawing/2014/main" id="{B2CEFFCF-288B-EDC0-F853-8AA26D132BBD}"/>
              </a:ext>
            </a:extLst>
          </p:cNvPr>
          <p:cNvSpPr>
            <a:spLocks noGrp="1"/>
          </p:cNvSpPr>
          <p:nvPr>
            <p:ph type="sldNum" sz="quarter" idx="12"/>
          </p:nvPr>
        </p:nvSpPr>
        <p:spPr/>
        <p:txBody>
          <a:bodyPr/>
          <a:lstStyle/>
          <a:p>
            <a:fld id="{DC3BB032-4020-48F4-953B-341806DC4A2B}" type="slidenum">
              <a:rPr lang="en-US" smtClean="0"/>
              <a:t>29</a:t>
            </a:fld>
            <a:endParaRPr lang="en-US"/>
          </a:p>
        </p:txBody>
      </p:sp>
      <p:sp>
        <p:nvSpPr>
          <p:cNvPr id="10" name="TextBox 9">
            <a:extLst>
              <a:ext uri="{FF2B5EF4-FFF2-40B4-BE49-F238E27FC236}">
                <a16:creationId xmlns:a16="http://schemas.microsoft.com/office/drawing/2014/main" id="{5145EED9-671D-B945-9DD5-CD1F9232EB7E}"/>
              </a:ext>
            </a:extLst>
          </p:cNvPr>
          <p:cNvSpPr txBox="1"/>
          <p:nvPr/>
        </p:nvSpPr>
        <p:spPr>
          <a:xfrm>
            <a:off x="8244681" y="2822241"/>
            <a:ext cx="4648200" cy="341632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Polymerase Characteristics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Since the first step of each cycle (D) requires heating to high temperature, a thermostable polymerase is required.</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first polymerase, Taq, was isolated from </a:t>
            </a:r>
            <a:r>
              <a:rPr lang="en-US" sz="1800" i="1" dirty="0">
                <a:latin typeface="Arial" panose="020B0604020202020204" pitchFamily="34" charset="0"/>
                <a:cs typeface="Arial" panose="020B0604020202020204" pitchFamily="34" charset="0"/>
              </a:rPr>
              <a:t>Thermus Aquaticus, </a:t>
            </a:r>
            <a:r>
              <a:rPr lang="en-US" sz="1800" dirty="0">
                <a:latin typeface="Arial" panose="020B0604020202020204" pitchFamily="34" charset="0"/>
                <a:cs typeface="Arial" panose="020B0604020202020204" pitchFamily="34" charset="0"/>
              </a:rPr>
              <a:t>a bacterial living in hot springs (Yellowstone National Park)</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 number of different polymerases with improved properties have been developed.</a:t>
            </a:r>
          </a:p>
          <a:p>
            <a:endParaRPr lang="en-US" sz="1800" dirty="0">
              <a:latin typeface="Arial" panose="020B0604020202020204" pitchFamily="34" charset="0"/>
              <a:cs typeface="Arial" panose="020B0604020202020204" pitchFamily="34" charset="0"/>
            </a:endParaRPr>
          </a:p>
        </p:txBody>
      </p:sp>
      <p:pic>
        <p:nvPicPr>
          <p:cNvPr id="16" name="Content Placeholder 10">
            <a:extLst>
              <a:ext uri="{FF2B5EF4-FFF2-40B4-BE49-F238E27FC236}">
                <a16:creationId xmlns:a16="http://schemas.microsoft.com/office/drawing/2014/main" id="{526FF775-8CE0-1443-77F4-2D010171A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9682" y="5722759"/>
            <a:ext cx="1676400" cy="1354014"/>
          </a:xfrm>
          <a:prstGeom prst="rect">
            <a:avLst/>
          </a:prstGeom>
        </p:spPr>
      </p:pic>
    </p:spTree>
    <p:extLst>
      <p:ext uri="{BB962C8B-B14F-4D97-AF65-F5344CB8AC3E}">
        <p14:creationId xmlns:p14="http://schemas.microsoft.com/office/powerpoint/2010/main" val="4603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3236" y="57427"/>
            <a:ext cx="7757167" cy="726978"/>
          </a:xfrm>
        </p:spPr>
        <p:txBody>
          <a:bodyPr>
            <a:noAutofit/>
          </a:bodyPr>
          <a:lstStyle/>
          <a:p>
            <a:r>
              <a:rPr lang="en-US" sz="2982" dirty="0">
                <a:ea typeface="Comic Sans MS" charset="0"/>
              </a:rPr>
              <a:t>Polysaccharides as Structural Molecules</a:t>
            </a:r>
          </a:p>
        </p:txBody>
      </p:sp>
      <p:pic>
        <p:nvPicPr>
          <p:cNvPr id="5" name="Picture 6" descr="05_06_tough_fibers-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48" t="6696" b="4726"/>
          <a:stretch/>
        </p:blipFill>
        <p:spPr bwMode="auto">
          <a:xfrm>
            <a:off x="576716" y="1612381"/>
            <a:ext cx="1587311" cy="183771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9"/>
          <p:cNvSpPr txBox="1">
            <a:spLocks noChangeArrowheads="1"/>
          </p:cNvSpPr>
          <p:nvPr/>
        </p:nvSpPr>
        <p:spPr bwMode="auto">
          <a:xfrm>
            <a:off x="341268" y="913500"/>
            <a:ext cx="2014335" cy="664797"/>
          </a:xfrm>
          <a:prstGeom prst="rect">
            <a:avLst/>
          </a:prstGeom>
          <a:noFill/>
          <a:ln>
            <a:noFill/>
          </a:ln>
          <a:effectLst/>
          <a:extLst>
            <a:ext uri="{909E8E84-426E-40dd-AFC4-6F175D3DCCD1}">
              <a14:hiddenFill xmlns="" xmlns:a14="http://schemas.microsoft.com/office/drawing/2010/main">
                <a:solidFill>
                  <a:srgbClr val="3C3C3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defTabSz="883832" eaLnBrk="0" hangingPunct="0">
              <a:lnSpc>
                <a:spcPct val="90000"/>
              </a:lnSpc>
            </a:pPr>
            <a:r>
              <a:rPr lang="en-US" sz="1600" b="1" dirty="0">
                <a:solidFill>
                  <a:srgbClr val="C0504D"/>
                </a:solidFill>
                <a:latin typeface="Arial" panose="020B0604020202020204" pitchFamily="34" charset="0"/>
                <a:ea typeface="Comic Sans MS" charset="0"/>
                <a:cs typeface="Arial" panose="020B0604020202020204" pitchFamily="34" charset="0"/>
              </a:rPr>
              <a:t>Peptidoglycan (protein + sugar) in bacterial cell wall</a:t>
            </a:r>
          </a:p>
        </p:txBody>
      </p:sp>
      <p:graphicFrame>
        <p:nvGraphicFramePr>
          <p:cNvPr id="4" name="Object 3">
            <a:extLst>
              <a:ext uri="{FF2B5EF4-FFF2-40B4-BE49-F238E27FC236}">
                <a16:creationId xmlns:a16="http://schemas.microsoft.com/office/drawing/2014/main" id="{4633897E-43C9-4196-B13C-39665511849D}"/>
              </a:ext>
            </a:extLst>
          </p:cNvPr>
          <p:cNvGraphicFramePr>
            <a:graphicFrameLocks noChangeAspect="1"/>
          </p:cNvGraphicFramePr>
          <p:nvPr>
            <p:extLst>
              <p:ext uri="{D42A27DB-BD31-4B8C-83A1-F6EECF244321}">
                <p14:modId xmlns:p14="http://schemas.microsoft.com/office/powerpoint/2010/main" val="866148266"/>
              </p:ext>
            </p:extLst>
          </p:nvPr>
        </p:nvGraphicFramePr>
        <p:xfrm>
          <a:off x="2535159" y="1112837"/>
          <a:ext cx="7574929" cy="4874543"/>
        </p:xfrm>
        <a:graphic>
          <a:graphicData uri="http://schemas.openxmlformats.org/presentationml/2006/ole">
            <mc:AlternateContent xmlns:mc="http://schemas.openxmlformats.org/markup-compatibility/2006">
              <mc:Choice xmlns:v="urn:schemas-microsoft-com:vml" Requires="v">
                <p:oleObj name="MDLDrawObject Class" r:id="rId4" imgW="5962439" imgH="3838643" progId="MDLDrawOLE.MDLDrawObject.1">
                  <p:embed/>
                </p:oleObj>
              </mc:Choice>
              <mc:Fallback>
                <p:oleObj name="MDLDrawObject Class" r:id="rId4" imgW="5962439" imgH="3838643" progId="MDLDrawOLE.MDLDrawObject.1">
                  <p:embed/>
                  <p:pic>
                    <p:nvPicPr>
                      <p:cNvPr id="4" name="Object 3">
                        <a:extLst>
                          <a:ext uri="{FF2B5EF4-FFF2-40B4-BE49-F238E27FC236}">
                            <a16:creationId xmlns:a16="http://schemas.microsoft.com/office/drawing/2014/main" id="{4633897E-43C9-4196-B13C-39665511849D}"/>
                          </a:ext>
                        </a:extLst>
                      </p:cNvPr>
                      <p:cNvPicPr>
                        <a:picLocks noChangeAspect="1" noChangeArrowheads="1"/>
                      </p:cNvPicPr>
                      <p:nvPr/>
                    </p:nvPicPr>
                    <p:blipFill>
                      <a:blip r:embed="rId5"/>
                      <a:srcRect/>
                      <a:stretch>
                        <a:fillRect/>
                      </a:stretch>
                    </p:blipFill>
                    <p:spPr bwMode="auto">
                      <a:xfrm>
                        <a:off x="2535159" y="1112837"/>
                        <a:ext cx="7574929" cy="4874543"/>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DFF429E-0ABD-4407-8601-C09C2F0FFD23}"/>
              </a:ext>
            </a:extLst>
          </p:cNvPr>
          <p:cNvSpPr txBox="1"/>
          <p:nvPr/>
        </p:nvSpPr>
        <p:spPr>
          <a:xfrm>
            <a:off x="4655454" y="6339923"/>
            <a:ext cx="4506234" cy="408125"/>
          </a:xfrm>
          <a:prstGeom prst="rect">
            <a:avLst/>
          </a:prstGeom>
          <a:noFill/>
        </p:spPr>
        <p:txBody>
          <a:bodyPr wrap="none" rtlCol="0">
            <a:spAutoFit/>
          </a:bodyPr>
          <a:lstStyle/>
          <a:p>
            <a:pPr defTabSz="883832"/>
            <a:r>
              <a:rPr lang="en-US" sz="2052" b="1" dirty="0">
                <a:solidFill>
                  <a:prstClr val="black"/>
                </a:solidFill>
                <a:latin typeface="Arial" panose="020B0604020202020204" pitchFamily="34" charset="0"/>
              </a:rPr>
              <a:t>Peptidoglycan (Bacterial Cell Wall)</a:t>
            </a:r>
          </a:p>
        </p:txBody>
      </p:sp>
      <p:sp>
        <p:nvSpPr>
          <p:cNvPr id="14" name="TextBox 13">
            <a:extLst>
              <a:ext uri="{FF2B5EF4-FFF2-40B4-BE49-F238E27FC236}">
                <a16:creationId xmlns:a16="http://schemas.microsoft.com/office/drawing/2014/main" id="{1DD72922-1367-4C22-94DC-FBA17BA2FA49}"/>
              </a:ext>
            </a:extLst>
          </p:cNvPr>
          <p:cNvSpPr txBox="1"/>
          <p:nvPr/>
        </p:nvSpPr>
        <p:spPr>
          <a:xfrm>
            <a:off x="8108899" y="5263464"/>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Protein Crosslink</a:t>
            </a:r>
          </a:p>
        </p:txBody>
      </p:sp>
      <p:cxnSp>
        <p:nvCxnSpPr>
          <p:cNvPr id="16" name="Straight Arrow Connector 15">
            <a:extLst>
              <a:ext uri="{FF2B5EF4-FFF2-40B4-BE49-F238E27FC236}">
                <a16:creationId xmlns:a16="http://schemas.microsoft.com/office/drawing/2014/main" id="{E3DE8291-B065-4A0F-958E-E994B0F9E6A8}"/>
              </a:ext>
            </a:extLst>
          </p:cNvPr>
          <p:cNvCxnSpPr/>
          <p:nvPr/>
        </p:nvCxnSpPr>
        <p:spPr>
          <a:xfrm flipH="1" flipV="1">
            <a:off x="7952800" y="5164355"/>
            <a:ext cx="177884" cy="99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99181C7-D604-4EC5-87DB-57DBF54B900F}"/>
              </a:ext>
            </a:extLst>
          </p:cNvPr>
          <p:cNvPicPr>
            <a:picLocks noChangeAspect="1"/>
          </p:cNvPicPr>
          <p:nvPr/>
        </p:nvPicPr>
        <p:blipFill rotWithShape="1">
          <a:blip r:embed="rId6"/>
          <a:srcRect b="3783"/>
          <a:stretch/>
        </p:blipFill>
        <p:spPr>
          <a:xfrm flipH="1">
            <a:off x="341268" y="4067881"/>
            <a:ext cx="1639821" cy="2358534"/>
          </a:xfrm>
          <a:prstGeom prst="rect">
            <a:avLst/>
          </a:prstGeom>
        </p:spPr>
      </p:pic>
      <p:sp>
        <p:nvSpPr>
          <p:cNvPr id="15" name="TextBox 14">
            <a:extLst>
              <a:ext uri="{FF2B5EF4-FFF2-40B4-BE49-F238E27FC236}">
                <a16:creationId xmlns:a16="http://schemas.microsoft.com/office/drawing/2014/main" id="{29DC2777-DB3E-8606-8D46-C25E073CB50D}"/>
              </a:ext>
            </a:extLst>
          </p:cNvPr>
          <p:cNvSpPr txBox="1"/>
          <p:nvPr/>
        </p:nvSpPr>
        <p:spPr>
          <a:xfrm>
            <a:off x="10240065" y="4903467"/>
            <a:ext cx="2013739" cy="1987082"/>
          </a:xfrm>
          <a:prstGeom prst="rect">
            <a:avLst/>
          </a:prstGeom>
          <a:noFill/>
        </p:spPr>
        <p:txBody>
          <a:bodyPr wrap="square" rtlCol="0">
            <a:spAutoFit/>
          </a:bodyPr>
          <a:lstStyle/>
          <a:p>
            <a:r>
              <a:rPr lang="en-US" sz="2052" dirty="0">
                <a:latin typeface="Arial" panose="020B0604020202020204" pitchFamily="34" charset="0"/>
              </a:rPr>
              <a:t>Many antibiotics interfere with cell wall synthesis (e.g. penicillin)</a:t>
            </a:r>
          </a:p>
        </p:txBody>
      </p:sp>
      <p:sp>
        <p:nvSpPr>
          <p:cNvPr id="9" name="Date Placeholder 8">
            <a:extLst>
              <a:ext uri="{FF2B5EF4-FFF2-40B4-BE49-F238E27FC236}">
                <a16:creationId xmlns:a16="http://schemas.microsoft.com/office/drawing/2014/main" id="{1B7A15DE-223A-357F-2B93-A60903F730C3}"/>
              </a:ext>
            </a:extLst>
          </p:cNvPr>
          <p:cNvSpPr>
            <a:spLocks noGrp="1"/>
          </p:cNvSpPr>
          <p:nvPr>
            <p:ph type="dt" sz="half" idx="10"/>
          </p:nvPr>
        </p:nvSpPr>
        <p:spPr/>
        <p:txBody>
          <a:bodyPr/>
          <a:lstStyle/>
          <a:p>
            <a:fld id="{0582D176-E0A8-40EE-B390-D0B42CEC118B}" type="datetime1">
              <a:rPr lang="en-US" smtClean="0"/>
              <a:t>1/25/2025</a:t>
            </a:fld>
            <a:endParaRPr lang="en-US"/>
          </a:p>
        </p:txBody>
      </p:sp>
      <p:sp>
        <p:nvSpPr>
          <p:cNvPr id="10" name="Footer Placeholder 9">
            <a:extLst>
              <a:ext uri="{FF2B5EF4-FFF2-40B4-BE49-F238E27FC236}">
                <a16:creationId xmlns:a16="http://schemas.microsoft.com/office/drawing/2014/main" id="{4FE081AE-0E8F-6D96-D7AC-8459109A051F}"/>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2773B945-353D-C370-DF5D-3B72E86D3AB3}"/>
              </a:ext>
            </a:extLst>
          </p:cNvPr>
          <p:cNvSpPr>
            <a:spLocks noGrp="1"/>
          </p:cNvSpPr>
          <p:nvPr>
            <p:ph type="sldNum" sz="quarter" idx="12"/>
          </p:nvPr>
        </p:nvSpPr>
        <p:spPr/>
        <p:txBody>
          <a:bodyPr/>
          <a:lstStyle/>
          <a:p>
            <a:fld id="{DC3BB032-4020-48F4-953B-341806DC4A2B}" type="slidenum">
              <a:rPr lang="en-US" smtClean="0"/>
              <a:t>3</a:t>
            </a:fld>
            <a:endParaRPr lang="en-US"/>
          </a:p>
        </p:txBody>
      </p:sp>
      <p:sp>
        <p:nvSpPr>
          <p:cNvPr id="3" name="TextBox 2">
            <a:extLst>
              <a:ext uri="{FF2B5EF4-FFF2-40B4-BE49-F238E27FC236}">
                <a16:creationId xmlns:a16="http://schemas.microsoft.com/office/drawing/2014/main" id="{090A53BB-32D5-5142-F69B-850F2253EE6D}"/>
              </a:ext>
            </a:extLst>
          </p:cNvPr>
          <p:cNvSpPr txBox="1"/>
          <p:nvPr/>
        </p:nvSpPr>
        <p:spPr>
          <a:xfrm>
            <a:off x="8547908" y="3563592"/>
            <a:ext cx="1639820" cy="646331"/>
          </a:xfrm>
          <a:prstGeom prst="rect">
            <a:avLst/>
          </a:prstGeom>
          <a:noFill/>
        </p:spPr>
        <p:txBody>
          <a:bodyPr wrap="square" rtlCol="0">
            <a:spAutoFit/>
          </a:bodyPr>
          <a:lstStyle/>
          <a:p>
            <a:pPr defTabSz="883832"/>
            <a:r>
              <a:rPr lang="en-US" sz="1800" dirty="0">
                <a:solidFill>
                  <a:prstClr val="black"/>
                </a:solidFill>
                <a:latin typeface="Arial" panose="020B0604020202020204" pitchFamily="34" charset="0"/>
              </a:rPr>
              <a:t>D-Amino acids</a:t>
            </a:r>
          </a:p>
        </p:txBody>
      </p:sp>
    </p:spTree>
    <p:extLst>
      <p:ext uri="{BB962C8B-B14F-4D97-AF65-F5344CB8AC3E}">
        <p14:creationId xmlns:p14="http://schemas.microsoft.com/office/powerpoint/2010/main" val="34707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1-PCR">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377281" y="710219"/>
            <a:ext cx="8045109" cy="6034293"/>
          </a:xfrm>
        </p:spPr>
      </p:pic>
      <p:sp>
        <p:nvSpPr>
          <p:cNvPr id="6" name="TextBox 5">
            <a:extLst>
              <a:ext uri="{FF2B5EF4-FFF2-40B4-BE49-F238E27FC236}">
                <a16:creationId xmlns:a16="http://schemas.microsoft.com/office/drawing/2014/main" id="{B56E3162-4D0D-4FAD-9505-9409916ED2A7}"/>
              </a:ext>
            </a:extLst>
          </p:cNvPr>
          <p:cNvSpPr txBox="1"/>
          <p:nvPr/>
        </p:nvSpPr>
        <p:spPr>
          <a:xfrm>
            <a:off x="5354765" y="197915"/>
            <a:ext cx="2282997" cy="508729"/>
          </a:xfrm>
          <a:prstGeom prst="rect">
            <a:avLst/>
          </a:prstGeom>
          <a:noFill/>
        </p:spPr>
        <p:txBody>
          <a:bodyPr wrap="none" rtlCol="0">
            <a:spAutoFit/>
          </a:bodyPr>
          <a:lstStyle/>
          <a:p>
            <a:r>
              <a:rPr lang="en-US" sz="2706" dirty="0"/>
              <a:t>PCR Animation</a:t>
            </a:r>
          </a:p>
        </p:txBody>
      </p:sp>
      <p:sp>
        <p:nvSpPr>
          <p:cNvPr id="10" name="TextBox 9">
            <a:extLst>
              <a:ext uri="{FF2B5EF4-FFF2-40B4-BE49-F238E27FC236}">
                <a16:creationId xmlns:a16="http://schemas.microsoft.com/office/drawing/2014/main" id="{9D4DE7D7-4273-4D49-8253-EF155BAAA0B2}"/>
              </a:ext>
            </a:extLst>
          </p:cNvPr>
          <p:cNvSpPr txBox="1"/>
          <p:nvPr/>
        </p:nvSpPr>
        <p:spPr>
          <a:xfrm>
            <a:off x="472281" y="419457"/>
            <a:ext cx="1367362" cy="408125"/>
          </a:xfrm>
          <a:prstGeom prst="rect">
            <a:avLst/>
          </a:prstGeom>
          <a:noFill/>
        </p:spPr>
        <p:txBody>
          <a:bodyPr wrap="none" rtlCol="0">
            <a:spAutoFit/>
          </a:bodyPr>
          <a:lstStyle/>
          <a:p>
            <a:r>
              <a:rPr lang="en-US" sz="2052" dirty="0">
                <a:solidFill>
                  <a:srgbClr val="C00000"/>
                </a:solidFill>
              </a:rPr>
              <a:t>Watch Me!</a:t>
            </a:r>
          </a:p>
        </p:txBody>
      </p:sp>
      <p:sp>
        <p:nvSpPr>
          <p:cNvPr id="7" name="Date Placeholder 6">
            <a:extLst>
              <a:ext uri="{FF2B5EF4-FFF2-40B4-BE49-F238E27FC236}">
                <a16:creationId xmlns:a16="http://schemas.microsoft.com/office/drawing/2014/main" id="{30B20A17-FA53-97D0-B019-F2B9C4E3BFEE}"/>
              </a:ext>
            </a:extLst>
          </p:cNvPr>
          <p:cNvSpPr>
            <a:spLocks noGrp="1"/>
          </p:cNvSpPr>
          <p:nvPr>
            <p:ph type="dt" sz="half" idx="10"/>
          </p:nvPr>
        </p:nvSpPr>
        <p:spPr/>
        <p:txBody>
          <a:bodyPr/>
          <a:lstStyle/>
          <a:p>
            <a:fld id="{F2665A27-9D7C-4F59-BA8D-E08F1A36AACA}" type="datetime1">
              <a:rPr lang="en-US" smtClean="0"/>
              <a:t>1/25/2025</a:t>
            </a:fld>
            <a:endParaRPr lang="en-US"/>
          </a:p>
        </p:txBody>
      </p:sp>
      <p:sp>
        <p:nvSpPr>
          <p:cNvPr id="8" name="Footer Placeholder 7">
            <a:extLst>
              <a:ext uri="{FF2B5EF4-FFF2-40B4-BE49-F238E27FC236}">
                <a16:creationId xmlns:a16="http://schemas.microsoft.com/office/drawing/2014/main" id="{8BC5B9AC-79FE-CEDF-0637-BA2C48AA2F9E}"/>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678BA147-E66F-5B87-A081-E977532A6E0F}"/>
              </a:ext>
            </a:extLst>
          </p:cNvPr>
          <p:cNvSpPr>
            <a:spLocks noGrp="1"/>
          </p:cNvSpPr>
          <p:nvPr>
            <p:ph type="sldNum" sz="quarter" idx="12"/>
          </p:nvPr>
        </p:nvSpPr>
        <p:spPr/>
        <p:txBody>
          <a:bodyPr/>
          <a:lstStyle/>
          <a:p>
            <a:fld id="{DC3BB032-4020-48F4-953B-341806DC4A2B}" type="slidenum">
              <a:rPr lang="en-US" smtClean="0"/>
              <a:t>30</a:t>
            </a:fld>
            <a:endParaRPr lang="en-US"/>
          </a:p>
        </p:txBody>
      </p:sp>
    </p:spTree>
    <p:extLst>
      <p:ext uri="{BB962C8B-B14F-4D97-AF65-F5344CB8AC3E}">
        <p14:creationId xmlns:p14="http://schemas.microsoft.com/office/powerpoint/2010/main" val="38572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4D1D2D-2916-4C7B-9D68-8BDCAE25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10" y="417019"/>
            <a:ext cx="11102347" cy="5836168"/>
          </a:xfrm>
          <a:prstGeom prst="rect">
            <a:avLst/>
          </a:prstGeom>
        </p:spPr>
      </p:pic>
      <p:sp>
        <p:nvSpPr>
          <p:cNvPr id="2" name="Rectangle 1"/>
          <p:cNvSpPr/>
          <p:nvPr/>
        </p:nvSpPr>
        <p:spPr>
          <a:xfrm>
            <a:off x="3327191" y="6253187"/>
            <a:ext cx="6395092" cy="561949"/>
          </a:xfrm>
          <a:prstGeom prst="rect">
            <a:avLst/>
          </a:prstGeom>
        </p:spPr>
        <p:txBody>
          <a:bodyPr wrap="square">
            <a:spAutoFit/>
          </a:bodyPr>
          <a:lstStyle/>
          <a:p>
            <a:pPr algn="ctr"/>
            <a:r>
              <a:rPr lang="en-US" sz="1526" b="1" dirty="0">
                <a:solidFill>
                  <a:srgbClr val="FF0000"/>
                </a:solidFill>
              </a:rPr>
              <a:t>After 30 cycles there will be 2</a:t>
            </a:r>
            <a:r>
              <a:rPr lang="en-US" sz="1526" b="1" baseline="30000" dirty="0">
                <a:solidFill>
                  <a:srgbClr val="FF0000"/>
                </a:solidFill>
              </a:rPr>
              <a:t>30</a:t>
            </a:r>
            <a:r>
              <a:rPr lang="en-US" sz="1526" b="1" dirty="0">
                <a:solidFill>
                  <a:srgbClr val="FF0000"/>
                </a:solidFill>
              </a:rPr>
              <a:t>, or over 1 billion times more copies than at the beginning!!!</a:t>
            </a:r>
          </a:p>
        </p:txBody>
      </p:sp>
      <p:sp>
        <p:nvSpPr>
          <p:cNvPr id="7" name="TextBox 6">
            <a:extLst>
              <a:ext uri="{FF2B5EF4-FFF2-40B4-BE49-F238E27FC236}">
                <a16:creationId xmlns:a16="http://schemas.microsoft.com/office/drawing/2014/main" id="{0BDB91FC-1563-4194-82B9-57B060182451}"/>
              </a:ext>
            </a:extLst>
          </p:cNvPr>
          <p:cNvSpPr txBox="1"/>
          <p:nvPr/>
        </p:nvSpPr>
        <p:spPr>
          <a:xfrm>
            <a:off x="5425281" y="0"/>
            <a:ext cx="2581797" cy="508729"/>
          </a:xfrm>
          <a:prstGeom prst="rect">
            <a:avLst/>
          </a:prstGeom>
          <a:noFill/>
        </p:spPr>
        <p:txBody>
          <a:bodyPr wrap="none" rtlCol="0">
            <a:spAutoFit/>
          </a:bodyPr>
          <a:lstStyle/>
          <a:p>
            <a:r>
              <a:rPr lang="en-US" sz="2706" dirty="0"/>
              <a:t>Three PCR Cycles</a:t>
            </a:r>
          </a:p>
        </p:txBody>
      </p:sp>
      <p:sp>
        <p:nvSpPr>
          <p:cNvPr id="3" name="TextBox 2">
            <a:extLst>
              <a:ext uri="{FF2B5EF4-FFF2-40B4-BE49-F238E27FC236}">
                <a16:creationId xmlns:a16="http://schemas.microsoft.com/office/drawing/2014/main" id="{AC6358DE-28D5-A1DA-17CC-66D0A983F994}"/>
              </a:ext>
            </a:extLst>
          </p:cNvPr>
          <p:cNvSpPr txBox="1"/>
          <p:nvPr/>
        </p:nvSpPr>
        <p:spPr>
          <a:xfrm>
            <a:off x="2421005" y="4465637"/>
            <a:ext cx="2515681" cy="752770"/>
          </a:xfrm>
          <a:prstGeom prst="rect">
            <a:avLst/>
          </a:prstGeom>
          <a:noFill/>
        </p:spPr>
        <p:txBody>
          <a:bodyPr wrap="square" rtlCol="0">
            <a:spAutoFit/>
          </a:bodyPr>
          <a:lstStyle/>
          <a:p>
            <a:pPr>
              <a:lnSpc>
                <a:spcPts val="1700"/>
              </a:lnSpc>
            </a:pPr>
            <a:r>
              <a:rPr lang="en-US" sz="1800" i="1" dirty="0">
                <a:solidFill>
                  <a:srgbClr val="C00000"/>
                </a:solidFill>
              </a:rPr>
              <a:t>One end of PCR product is defined by starting at the primer.</a:t>
            </a:r>
          </a:p>
        </p:txBody>
      </p:sp>
      <p:sp>
        <p:nvSpPr>
          <p:cNvPr id="9" name="TextBox 8">
            <a:extLst>
              <a:ext uri="{FF2B5EF4-FFF2-40B4-BE49-F238E27FC236}">
                <a16:creationId xmlns:a16="http://schemas.microsoft.com/office/drawing/2014/main" id="{FC5F8135-2DBF-7A76-93B1-4C20BA2237A7}"/>
              </a:ext>
            </a:extLst>
          </p:cNvPr>
          <p:cNvSpPr txBox="1"/>
          <p:nvPr/>
        </p:nvSpPr>
        <p:spPr>
          <a:xfrm>
            <a:off x="4587081" y="2789237"/>
            <a:ext cx="3976400" cy="752770"/>
          </a:xfrm>
          <a:prstGeom prst="rect">
            <a:avLst/>
          </a:prstGeom>
          <a:noFill/>
        </p:spPr>
        <p:txBody>
          <a:bodyPr wrap="square" rtlCol="0">
            <a:spAutoFit/>
          </a:bodyPr>
          <a:lstStyle/>
          <a:p>
            <a:pPr>
              <a:lnSpc>
                <a:spcPts val="1700"/>
              </a:lnSpc>
            </a:pPr>
            <a:r>
              <a:rPr lang="en-US" sz="1800" i="1" dirty="0">
                <a:solidFill>
                  <a:srgbClr val="C00000"/>
                </a:solidFill>
              </a:rPr>
              <a:t>Other end of PCR product is defined by starting at the primer, using the new DNA as the template.</a:t>
            </a:r>
          </a:p>
        </p:txBody>
      </p:sp>
      <p:sp>
        <p:nvSpPr>
          <p:cNvPr id="10" name="Date Placeholder 9">
            <a:extLst>
              <a:ext uri="{FF2B5EF4-FFF2-40B4-BE49-F238E27FC236}">
                <a16:creationId xmlns:a16="http://schemas.microsoft.com/office/drawing/2014/main" id="{EE9EEC40-0886-FE2E-9210-6CE2F9E77A1B}"/>
              </a:ext>
            </a:extLst>
          </p:cNvPr>
          <p:cNvSpPr>
            <a:spLocks noGrp="1"/>
          </p:cNvSpPr>
          <p:nvPr>
            <p:ph type="dt" sz="half" idx="10"/>
          </p:nvPr>
        </p:nvSpPr>
        <p:spPr/>
        <p:txBody>
          <a:bodyPr/>
          <a:lstStyle/>
          <a:p>
            <a:fld id="{1542FFEB-FED9-4CCB-9499-C57D930F29FE}" type="datetime1">
              <a:rPr lang="en-US" smtClean="0"/>
              <a:t>1/25/2025</a:t>
            </a:fld>
            <a:endParaRPr lang="en-US"/>
          </a:p>
        </p:txBody>
      </p:sp>
      <p:sp>
        <p:nvSpPr>
          <p:cNvPr id="11" name="Footer Placeholder 10">
            <a:extLst>
              <a:ext uri="{FF2B5EF4-FFF2-40B4-BE49-F238E27FC236}">
                <a16:creationId xmlns:a16="http://schemas.microsoft.com/office/drawing/2014/main" id="{0DB313B0-BF69-A4C4-8150-AC34E6034D4D}"/>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310910C6-918E-4A34-7BC4-780E6E940BDA}"/>
              </a:ext>
            </a:extLst>
          </p:cNvPr>
          <p:cNvSpPr>
            <a:spLocks noGrp="1"/>
          </p:cNvSpPr>
          <p:nvPr>
            <p:ph type="sldNum" sz="quarter" idx="12"/>
          </p:nvPr>
        </p:nvSpPr>
        <p:spPr/>
        <p:txBody>
          <a:bodyPr/>
          <a:lstStyle/>
          <a:p>
            <a:fld id="{DC3BB032-4020-48F4-953B-341806DC4A2B}" type="slidenum">
              <a:rPr lang="en-US" smtClean="0"/>
              <a:t>31</a:t>
            </a:fld>
            <a:endParaRPr lang="en-US"/>
          </a:p>
        </p:txBody>
      </p:sp>
    </p:spTree>
    <p:extLst>
      <p:ext uri="{BB962C8B-B14F-4D97-AF65-F5344CB8AC3E}">
        <p14:creationId xmlns:p14="http://schemas.microsoft.com/office/powerpoint/2010/main" val="1172359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2298A-EA44-4929-9855-D58C29E99728}"/>
              </a:ext>
            </a:extLst>
          </p:cNvPr>
          <p:cNvSpPr/>
          <p:nvPr/>
        </p:nvSpPr>
        <p:spPr>
          <a:xfrm>
            <a:off x="2201059" y="2088717"/>
            <a:ext cx="474320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3" name="Rectangle 2">
            <a:extLst>
              <a:ext uri="{FF2B5EF4-FFF2-40B4-BE49-F238E27FC236}">
                <a16:creationId xmlns:a16="http://schemas.microsoft.com/office/drawing/2014/main" id="{B544976E-2A91-4066-8612-EA6F3323339F}"/>
              </a:ext>
            </a:extLst>
          </p:cNvPr>
          <p:cNvSpPr/>
          <p:nvPr/>
        </p:nvSpPr>
        <p:spPr>
          <a:xfrm>
            <a:off x="2007269" y="1119763"/>
            <a:ext cx="4743202" cy="551177"/>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5" name="Rectangle 4">
            <a:extLst>
              <a:ext uri="{FF2B5EF4-FFF2-40B4-BE49-F238E27FC236}">
                <a16:creationId xmlns:a16="http://schemas.microsoft.com/office/drawing/2014/main" id="{EC36350F-8E2B-4D6E-B2A0-B4DC39EACCA4}"/>
              </a:ext>
            </a:extLst>
          </p:cNvPr>
          <p:cNvSpPr/>
          <p:nvPr/>
        </p:nvSpPr>
        <p:spPr>
          <a:xfrm>
            <a:off x="2075504" y="3904173"/>
            <a:ext cx="4610369"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dirty="0">
                <a:solidFill>
                  <a:srgbClr val="008000"/>
                </a:solidFill>
                <a:latin typeface="Courier New" panose="02070309020205020404" pitchFamily="49" charset="0"/>
                <a:cs typeface="Courier New" panose="02070309020205020404" pitchFamily="49" charset="0"/>
              </a:rPr>
              <a:t>&lt;-</a:t>
            </a:r>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5’</a:t>
            </a:r>
            <a:r>
              <a:rPr lang="en-US" sz="1491" b="1" dirty="0">
                <a:highlight>
                  <a:srgbClr val="FFFF00"/>
                </a:highlight>
                <a:latin typeface="Courier New" panose="02070309020205020404" pitchFamily="49" charset="0"/>
                <a:cs typeface="Courier New" panose="02070309020205020404" pitchFamily="49" charset="0"/>
              </a:rPr>
              <a:t>CTGAC</a:t>
            </a:r>
            <a:r>
              <a:rPr lang="en-US" sz="1491" b="1" dirty="0">
                <a:solidFill>
                  <a:srgbClr val="C00000"/>
                </a:solidFill>
                <a:latin typeface="Courier New" panose="02070309020205020404" pitchFamily="49" charset="0"/>
                <a:cs typeface="Courier New" panose="02070309020205020404" pitchFamily="49" charset="0"/>
              </a:rPr>
              <a:t>TAGTCGATGCGAATGTGCGGTGC-&gt;</a:t>
            </a:r>
          </a:p>
          <a:p>
            <a:r>
              <a:rPr lang="en-US" sz="1491" dirty="0">
                <a:latin typeface="Courier New" panose="02070309020205020404" pitchFamily="49" charset="0"/>
                <a:cs typeface="Courier New" panose="02070309020205020404" pitchFamily="49" charset="0"/>
              </a:rPr>
              <a:t>--TTCGACTGATCAGCTACGCTT</a:t>
            </a:r>
            <a:r>
              <a:rPr lang="en-US" sz="149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6" name="Rectangle 5">
            <a:extLst>
              <a:ext uri="{FF2B5EF4-FFF2-40B4-BE49-F238E27FC236}">
                <a16:creationId xmlns:a16="http://schemas.microsoft.com/office/drawing/2014/main" id="{02CE01A5-A099-4E75-9DCA-17A42C1F5537}"/>
              </a:ext>
            </a:extLst>
          </p:cNvPr>
          <p:cNvSpPr/>
          <p:nvPr/>
        </p:nvSpPr>
        <p:spPr>
          <a:xfrm>
            <a:off x="6750471" y="1089067"/>
            <a:ext cx="4544722" cy="1239442"/>
          </a:xfrm>
          <a:prstGeom prst="rect">
            <a:avLst/>
          </a:prstGeom>
        </p:spPr>
        <p:txBody>
          <a:bodyPr wrap="square">
            <a:spAutoFit/>
          </a:bodyPr>
          <a:lstStyle/>
          <a:p>
            <a:r>
              <a:rPr lang="en-US" sz="1491" dirty="0">
                <a:latin typeface="Courier New" panose="02070309020205020404" pitchFamily="49" charset="0"/>
                <a:cs typeface="Courier New" panose="02070309020205020404" pitchFamily="49" charset="0"/>
              </a:rPr>
              <a:t>--AAG</a:t>
            </a:r>
            <a:r>
              <a:rPr lang="en-US" sz="1491" b="1" u="sng" dirty="0">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TAGTCGATGCGAATGTGCGGTGC-U</a:t>
            </a: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--TTCGACTGATCAGCTACGCTT</a:t>
            </a:r>
            <a:r>
              <a:rPr lang="en-US" sz="1491" b="1" u="sng" dirty="0">
                <a:latin typeface="Courier New" panose="02070309020205020404" pitchFamily="49" charset="0"/>
                <a:cs typeface="Courier New" panose="02070309020205020404" pitchFamily="49" charset="0"/>
              </a:rPr>
              <a:t>ACACG</a:t>
            </a:r>
            <a:r>
              <a:rPr lang="en-US" sz="1491" dirty="0">
                <a:latin typeface="Courier New" panose="02070309020205020404" pitchFamily="49" charset="0"/>
                <a:cs typeface="Courier New" panose="02070309020205020404" pitchFamily="49" charset="0"/>
              </a:rPr>
              <a:t>CCACG-L</a:t>
            </a:r>
          </a:p>
        </p:txBody>
      </p:sp>
      <p:sp>
        <p:nvSpPr>
          <p:cNvPr id="7" name="Rectangle 6">
            <a:extLst>
              <a:ext uri="{FF2B5EF4-FFF2-40B4-BE49-F238E27FC236}">
                <a16:creationId xmlns:a16="http://schemas.microsoft.com/office/drawing/2014/main" id="{ED990933-0E8D-44E2-9D3F-D6CE5E541505}"/>
              </a:ext>
            </a:extLst>
          </p:cNvPr>
          <p:cNvSpPr/>
          <p:nvPr/>
        </p:nvSpPr>
        <p:spPr>
          <a:xfrm>
            <a:off x="6750471" y="2483183"/>
            <a:ext cx="54538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dirty="0">
              <a:solidFill>
                <a:srgbClr val="FF0000"/>
              </a:solidFill>
              <a:highlight>
                <a:srgbClr val="FFFF00"/>
              </a:highlight>
              <a:latin typeface="Courier New" panose="02070309020205020404" pitchFamily="49" charset="0"/>
              <a:cs typeface="Courier New" panose="02070309020205020404" pitchFamily="49" charset="0"/>
            </a:endParaRPr>
          </a:p>
          <a:p>
            <a:r>
              <a:rPr lang="en-US" sz="1491" b="1" dirty="0">
                <a:solidFill>
                  <a:srgbClr val="00800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r>
              <a:rPr lang="en-US" sz="1491" b="1" dirty="0">
                <a:latin typeface="Courier New" panose="02070309020205020404" pitchFamily="49" charset="0"/>
                <a:cs typeface="Courier New" panose="02070309020205020404" pitchFamily="49" charset="0"/>
              </a:rPr>
              <a:t>   L strand</a:t>
            </a:r>
            <a:endParaRPr lang="en-US" sz="1491" b="1" dirty="0"/>
          </a:p>
          <a:p>
            <a:endParaRPr lang="en-US" sz="1491" dirty="0">
              <a:highlight>
                <a:srgbClr val="FF00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 U Strand</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sp>
        <p:nvSpPr>
          <p:cNvPr id="8" name="Rectangle 7">
            <a:extLst>
              <a:ext uri="{FF2B5EF4-FFF2-40B4-BE49-F238E27FC236}">
                <a16:creationId xmlns:a16="http://schemas.microsoft.com/office/drawing/2014/main" id="{7956ECBB-E782-42C6-B751-E390C7C772AB}"/>
              </a:ext>
            </a:extLst>
          </p:cNvPr>
          <p:cNvSpPr/>
          <p:nvPr/>
        </p:nvSpPr>
        <p:spPr>
          <a:xfrm>
            <a:off x="6652207" y="4808024"/>
            <a:ext cx="5000782" cy="2157129"/>
          </a:xfrm>
          <a:prstGeom prst="rect">
            <a:avLst/>
          </a:prstGeom>
        </p:spPr>
        <p:txBody>
          <a:bodyPr wrap="square">
            <a:spAutoFit/>
          </a:bodyPr>
          <a:lstStyle/>
          <a:p>
            <a:r>
              <a:rPr lang="en-US" sz="1491" dirty="0">
                <a:solidFill>
                  <a:schemeClr val="bg1">
                    <a:lumMod val="75000"/>
                  </a:schemeClr>
                </a:solidFill>
                <a:latin typeface="Courier New" panose="02070309020205020404" pitchFamily="49" charset="0"/>
                <a:cs typeface="Courier New" panose="02070309020205020404" pitchFamily="49" charset="0"/>
              </a:rPr>
              <a:t>--AAG</a:t>
            </a:r>
            <a:r>
              <a:rPr lang="en-US" sz="1491" b="1" u="sng" dirty="0">
                <a:solidFill>
                  <a:schemeClr val="bg1">
                    <a:lumMod val="75000"/>
                  </a:schemeClr>
                </a:solidFill>
                <a:latin typeface="Courier New" panose="02070309020205020404" pitchFamily="49" charset="0"/>
                <a:cs typeface="Courier New" panose="02070309020205020404" pitchFamily="49" charset="0"/>
              </a:rPr>
              <a:t>CTGAC</a:t>
            </a:r>
            <a:r>
              <a:rPr lang="en-US" sz="1491" dirty="0">
                <a:solidFill>
                  <a:schemeClr val="bg1">
                    <a:lumMod val="75000"/>
                  </a:schemeClr>
                </a:solidFill>
                <a:latin typeface="Courier New" panose="02070309020205020404" pitchFamily="49" charset="0"/>
                <a:cs typeface="Courier New" panose="02070309020205020404" pitchFamily="49" charset="0"/>
              </a:rPr>
              <a:t>TAGTCGATGCGAATGTGCGGTGC--</a:t>
            </a: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FFA41D"/>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u="sng" dirty="0">
                <a:solidFill>
                  <a:schemeClr val="bg1">
                    <a:lumMod val="75000"/>
                  </a:schemeClr>
                </a:solidFill>
                <a:latin typeface="Courier New" panose="02070309020205020404" pitchFamily="49" charset="0"/>
                <a:cs typeface="Courier New" panose="02070309020205020404" pitchFamily="49" charset="0"/>
              </a:rPr>
              <a:t>ACACG</a:t>
            </a:r>
            <a:r>
              <a:rPr lang="en-US" sz="1491" dirty="0">
                <a:solidFill>
                  <a:schemeClr val="bg1">
                    <a:lumMod val="75000"/>
                  </a:schemeClr>
                </a:solidFill>
                <a:latin typeface="Courier New" panose="02070309020205020404" pitchFamily="49" charset="0"/>
                <a:cs typeface="Courier New" panose="02070309020205020404" pitchFamily="49" charset="0"/>
              </a:rPr>
              <a:t>CCACG--</a:t>
            </a:r>
          </a:p>
        </p:txBody>
      </p:sp>
      <p:cxnSp>
        <p:nvCxnSpPr>
          <p:cNvPr id="10" name="Straight Arrow Connector 9">
            <a:extLst>
              <a:ext uri="{FF2B5EF4-FFF2-40B4-BE49-F238E27FC236}">
                <a16:creationId xmlns:a16="http://schemas.microsoft.com/office/drawing/2014/main" id="{1A041C50-76E0-4C33-AE34-CC3D636F04C7}"/>
              </a:ext>
            </a:extLst>
          </p:cNvPr>
          <p:cNvCxnSpPr/>
          <p:nvPr/>
        </p:nvCxnSpPr>
        <p:spPr>
          <a:xfrm>
            <a:off x="4489577" y="1659047"/>
            <a:ext cx="0" cy="421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AAA462-A2ED-4955-A312-D3038C4C6022}"/>
              </a:ext>
            </a:extLst>
          </p:cNvPr>
          <p:cNvCxnSpPr/>
          <p:nvPr/>
        </p:nvCxnSpPr>
        <p:spPr>
          <a:xfrm>
            <a:off x="4399278" y="3509448"/>
            <a:ext cx="0" cy="387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0AFE1C-4F7E-4EA1-AC28-29D4F2808555}"/>
              </a:ext>
            </a:extLst>
          </p:cNvPr>
          <p:cNvCxnSpPr>
            <a:cxnSpLocks/>
          </p:cNvCxnSpPr>
          <p:nvPr/>
        </p:nvCxnSpPr>
        <p:spPr>
          <a:xfrm flipV="1">
            <a:off x="6234934" y="1758827"/>
            <a:ext cx="453999" cy="274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DD569D-4E86-423C-9C16-C2A07DF3A23A}"/>
              </a:ext>
            </a:extLst>
          </p:cNvPr>
          <p:cNvCxnSpPr/>
          <p:nvPr/>
        </p:nvCxnSpPr>
        <p:spPr>
          <a:xfrm>
            <a:off x="8569978" y="3874233"/>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AA9E7E0-872D-42E2-A211-7B1DB744729F}"/>
              </a:ext>
            </a:extLst>
          </p:cNvPr>
          <p:cNvSpPr/>
          <p:nvPr/>
        </p:nvSpPr>
        <p:spPr>
          <a:xfrm>
            <a:off x="505834" y="6008905"/>
            <a:ext cx="3910201" cy="551177"/>
          </a:xfrm>
          <a:prstGeom prst="rect">
            <a:avLst/>
          </a:prstGeom>
        </p:spPr>
        <p:txBody>
          <a:bodyPr wrap="square">
            <a:spAutoFit/>
          </a:bodyPr>
          <a:lstStyle/>
          <a:p>
            <a:r>
              <a:rPr lang="en-US" sz="1491" b="1" u="sng" dirty="0">
                <a:highlight>
                  <a:srgbClr val="FFFF00"/>
                </a:highlight>
                <a:latin typeface="Courier New" panose="02070309020205020404" pitchFamily="49" charset="0"/>
                <a:cs typeface="Courier New" panose="02070309020205020404" pitchFamily="49" charset="0"/>
              </a:rPr>
              <a:t>CTGAC</a:t>
            </a:r>
            <a:r>
              <a:rPr lang="en-US" sz="1491" dirty="0">
                <a:latin typeface="Courier New" panose="02070309020205020404" pitchFamily="49" charset="0"/>
                <a:cs typeface="Courier New" panose="02070309020205020404" pitchFamily="49" charset="0"/>
              </a:rPr>
              <a:t>TAGTCGATGCGAATGTGC</a:t>
            </a:r>
          </a:p>
          <a:p>
            <a:r>
              <a:rPr lang="en-US" sz="1491" dirty="0">
                <a:latin typeface="Courier New" panose="02070309020205020404" pitchFamily="49" charset="0"/>
                <a:cs typeface="Courier New" panose="02070309020205020404" pitchFamily="49" charset="0"/>
              </a:rPr>
              <a:t>GACTGATCAGCTACGCTT</a:t>
            </a:r>
            <a:r>
              <a:rPr lang="en-US" sz="1491" b="1" u="sng" dirty="0">
                <a:highlight>
                  <a:srgbClr val="00FF00"/>
                </a:highlight>
                <a:latin typeface="Courier New" panose="02070309020205020404" pitchFamily="49" charset="0"/>
                <a:cs typeface="Courier New" panose="02070309020205020404" pitchFamily="49" charset="0"/>
              </a:rPr>
              <a:t>ACACG</a:t>
            </a:r>
            <a:endParaRPr lang="en-US" sz="1491" dirty="0">
              <a:highlight>
                <a:srgbClr val="00FF00"/>
              </a:highligh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E5DFF1BA-406E-4A60-951B-F8DE6A525D2C}"/>
              </a:ext>
            </a:extLst>
          </p:cNvPr>
          <p:cNvSpPr txBox="1"/>
          <p:nvPr/>
        </p:nvSpPr>
        <p:spPr>
          <a:xfrm>
            <a:off x="1437005" y="590107"/>
            <a:ext cx="754181" cy="354584"/>
          </a:xfrm>
          <a:prstGeom prst="rect">
            <a:avLst/>
          </a:prstGeom>
          <a:noFill/>
        </p:spPr>
        <p:txBody>
          <a:bodyPr wrap="none" rtlCol="0">
            <a:spAutoFit/>
          </a:bodyPr>
          <a:lstStyle/>
          <a:p>
            <a:r>
              <a:rPr lang="en-US" sz="1704" dirty="0"/>
              <a:t>Cycle I</a:t>
            </a:r>
          </a:p>
        </p:txBody>
      </p:sp>
      <p:sp>
        <p:nvSpPr>
          <p:cNvPr id="13" name="TextBox 12">
            <a:extLst>
              <a:ext uri="{FF2B5EF4-FFF2-40B4-BE49-F238E27FC236}">
                <a16:creationId xmlns:a16="http://schemas.microsoft.com/office/drawing/2014/main" id="{52A78487-F7B2-4B89-A004-DCE9AC782B57}"/>
              </a:ext>
            </a:extLst>
          </p:cNvPr>
          <p:cNvSpPr txBox="1"/>
          <p:nvPr/>
        </p:nvSpPr>
        <p:spPr>
          <a:xfrm>
            <a:off x="2306476" y="5119023"/>
            <a:ext cx="4339201" cy="408125"/>
          </a:xfrm>
          <a:prstGeom prst="rect">
            <a:avLst/>
          </a:prstGeom>
          <a:noFill/>
        </p:spPr>
        <p:txBody>
          <a:bodyPr wrap="none" rtlCol="0">
            <a:spAutoFit/>
          </a:bodyPr>
          <a:lstStyle/>
          <a:p>
            <a:r>
              <a:rPr lang="en-US" sz="2052" dirty="0">
                <a:solidFill>
                  <a:srgbClr val="C00000"/>
                </a:solidFill>
              </a:rPr>
              <a:t>So far - defined one end of the product</a:t>
            </a:r>
          </a:p>
        </p:txBody>
      </p:sp>
      <p:sp>
        <p:nvSpPr>
          <p:cNvPr id="17" name="TextBox 16">
            <a:extLst>
              <a:ext uri="{FF2B5EF4-FFF2-40B4-BE49-F238E27FC236}">
                <a16:creationId xmlns:a16="http://schemas.microsoft.com/office/drawing/2014/main" id="{288E746B-C937-4A99-8BBD-F69AFA35F0E1}"/>
              </a:ext>
            </a:extLst>
          </p:cNvPr>
          <p:cNvSpPr txBox="1"/>
          <p:nvPr/>
        </p:nvSpPr>
        <p:spPr>
          <a:xfrm>
            <a:off x="6461933" y="665110"/>
            <a:ext cx="808683" cy="354584"/>
          </a:xfrm>
          <a:prstGeom prst="rect">
            <a:avLst/>
          </a:prstGeom>
          <a:noFill/>
        </p:spPr>
        <p:txBody>
          <a:bodyPr wrap="none" rtlCol="0">
            <a:spAutoFit/>
          </a:bodyPr>
          <a:lstStyle/>
          <a:p>
            <a:r>
              <a:rPr lang="en-US" sz="1704" dirty="0"/>
              <a:t>Cycle II</a:t>
            </a:r>
          </a:p>
        </p:txBody>
      </p:sp>
      <p:sp>
        <p:nvSpPr>
          <p:cNvPr id="19" name="TextBox 18">
            <a:extLst>
              <a:ext uri="{FF2B5EF4-FFF2-40B4-BE49-F238E27FC236}">
                <a16:creationId xmlns:a16="http://schemas.microsoft.com/office/drawing/2014/main" id="{95257EEE-EE56-4425-A880-405C646932F8}"/>
              </a:ext>
            </a:extLst>
          </p:cNvPr>
          <p:cNvSpPr txBox="1"/>
          <p:nvPr/>
        </p:nvSpPr>
        <p:spPr>
          <a:xfrm>
            <a:off x="10806472" y="4869520"/>
            <a:ext cx="1947624" cy="1039708"/>
          </a:xfrm>
          <a:prstGeom prst="rect">
            <a:avLst/>
          </a:prstGeom>
          <a:noFill/>
        </p:spPr>
        <p:txBody>
          <a:bodyPr wrap="square" rtlCol="0">
            <a:spAutoFit/>
          </a:bodyPr>
          <a:lstStyle/>
          <a:p>
            <a:r>
              <a:rPr lang="en-US" sz="2052" dirty="0">
                <a:solidFill>
                  <a:srgbClr val="C00000"/>
                </a:solidFill>
              </a:rPr>
              <a:t>Now have one strand of the product</a:t>
            </a:r>
          </a:p>
        </p:txBody>
      </p:sp>
      <p:cxnSp>
        <p:nvCxnSpPr>
          <p:cNvPr id="21" name="Straight Arrow Connector 20">
            <a:extLst>
              <a:ext uri="{FF2B5EF4-FFF2-40B4-BE49-F238E27FC236}">
                <a16:creationId xmlns:a16="http://schemas.microsoft.com/office/drawing/2014/main" id="{F656BD22-37AC-4359-B9CC-7B598D42A95F}"/>
              </a:ext>
            </a:extLst>
          </p:cNvPr>
          <p:cNvCxnSpPr/>
          <p:nvPr/>
        </p:nvCxnSpPr>
        <p:spPr>
          <a:xfrm>
            <a:off x="8726791" y="2239685"/>
            <a:ext cx="0" cy="258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CA6D30E-D686-46C6-88CD-56F7952B918F}"/>
              </a:ext>
            </a:extLst>
          </p:cNvPr>
          <p:cNvSpPr txBox="1"/>
          <p:nvPr/>
        </p:nvSpPr>
        <p:spPr>
          <a:xfrm>
            <a:off x="646459" y="5537356"/>
            <a:ext cx="1352934" cy="354584"/>
          </a:xfrm>
          <a:prstGeom prst="rect">
            <a:avLst/>
          </a:prstGeom>
          <a:noFill/>
        </p:spPr>
        <p:txBody>
          <a:bodyPr wrap="none" rtlCol="0">
            <a:spAutoFit/>
          </a:bodyPr>
          <a:lstStyle/>
          <a:p>
            <a:r>
              <a:rPr lang="en-US" sz="1704" dirty="0"/>
              <a:t>Final Product</a:t>
            </a:r>
          </a:p>
        </p:txBody>
      </p:sp>
      <p:cxnSp>
        <p:nvCxnSpPr>
          <p:cNvPr id="24" name="Straight Arrow Connector 23">
            <a:extLst>
              <a:ext uri="{FF2B5EF4-FFF2-40B4-BE49-F238E27FC236}">
                <a16:creationId xmlns:a16="http://schemas.microsoft.com/office/drawing/2014/main" id="{0DFBB86C-213A-4EA9-A1D4-27B157B4BC2B}"/>
              </a:ext>
            </a:extLst>
          </p:cNvPr>
          <p:cNvCxnSpPr>
            <a:cxnSpLocks/>
          </p:cNvCxnSpPr>
          <p:nvPr/>
        </p:nvCxnSpPr>
        <p:spPr>
          <a:xfrm>
            <a:off x="2685036" y="1088216"/>
            <a:ext cx="2508629" cy="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63094CA-E028-4D27-987D-5B728CA01E1A}"/>
              </a:ext>
            </a:extLst>
          </p:cNvPr>
          <p:cNvSpPr txBox="1"/>
          <p:nvPr/>
        </p:nvSpPr>
        <p:spPr>
          <a:xfrm>
            <a:off x="3114659" y="1714648"/>
            <a:ext cx="1460143" cy="288990"/>
          </a:xfrm>
          <a:prstGeom prst="rect">
            <a:avLst/>
          </a:prstGeom>
          <a:noFill/>
        </p:spPr>
        <p:txBody>
          <a:bodyPr wrap="none" rtlCol="0">
            <a:spAutoFit/>
          </a:bodyPr>
          <a:lstStyle/>
          <a:p>
            <a:r>
              <a:rPr lang="en-US" sz="1278" dirty="0"/>
              <a:t>Denature &amp; Anneal</a:t>
            </a:r>
          </a:p>
        </p:txBody>
      </p:sp>
      <p:sp>
        <p:nvSpPr>
          <p:cNvPr id="25" name="TextBox 24">
            <a:extLst>
              <a:ext uri="{FF2B5EF4-FFF2-40B4-BE49-F238E27FC236}">
                <a16:creationId xmlns:a16="http://schemas.microsoft.com/office/drawing/2014/main" id="{3483AEE3-693B-41C5-B3F0-28FB0173B883}"/>
              </a:ext>
            </a:extLst>
          </p:cNvPr>
          <p:cNvSpPr txBox="1"/>
          <p:nvPr/>
        </p:nvSpPr>
        <p:spPr>
          <a:xfrm>
            <a:off x="8918059" y="2239684"/>
            <a:ext cx="1460143" cy="288990"/>
          </a:xfrm>
          <a:prstGeom prst="rect">
            <a:avLst/>
          </a:prstGeom>
          <a:noFill/>
        </p:spPr>
        <p:txBody>
          <a:bodyPr wrap="none" rtlCol="0">
            <a:spAutoFit/>
          </a:bodyPr>
          <a:lstStyle/>
          <a:p>
            <a:r>
              <a:rPr lang="en-US" sz="1278" dirty="0"/>
              <a:t>Denature &amp; Anneal</a:t>
            </a:r>
          </a:p>
        </p:txBody>
      </p:sp>
      <p:sp>
        <p:nvSpPr>
          <p:cNvPr id="23" name="TextBox 22">
            <a:extLst>
              <a:ext uri="{FF2B5EF4-FFF2-40B4-BE49-F238E27FC236}">
                <a16:creationId xmlns:a16="http://schemas.microsoft.com/office/drawing/2014/main" id="{6D7ECC4E-0A96-4C64-81C5-D0AAF6867F80}"/>
              </a:ext>
            </a:extLst>
          </p:cNvPr>
          <p:cNvSpPr txBox="1"/>
          <p:nvPr/>
        </p:nvSpPr>
        <p:spPr>
          <a:xfrm>
            <a:off x="3139862" y="3447471"/>
            <a:ext cx="955518" cy="288990"/>
          </a:xfrm>
          <a:prstGeom prst="rect">
            <a:avLst/>
          </a:prstGeom>
          <a:noFill/>
        </p:spPr>
        <p:txBody>
          <a:bodyPr wrap="none" rtlCol="0">
            <a:spAutoFit/>
          </a:bodyPr>
          <a:lstStyle/>
          <a:p>
            <a:r>
              <a:rPr lang="en-US" sz="1278" dirty="0"/>
              <a:t>Polymerase</a:t>
            </a:r>
          </a:p>
        </p:txBody>
      </p:sp>
      <p:sp>
        <p:nvSpPr>
          <p:cNvPr id="26" name="TextBox 25">
            <a:extLst>
              <a:ext uri="{FF2B5EF4-FFF2-40B4-BE49-F238E27FC236}">
                <a16:creationId xmlns:a16="http://schemas.microsoft.com/office/drawing/2014/main" id="{58BCC8D1-1C7F-4980-AE49-A224840E96DE}"/>
              </a:ext>
            </a:extLst>
          </p:cNvPr>
          <p:cNvSpPr txBox="1"/>
          <p:nvPr/>
        </p:nvSpPr>
        <p:spPr>
          <a:xfrm>
            <a:off x="7312622" y="3897029"/>
            <a:ext cx="955518" cy="288990"/>
          </a:xfrm>
          <a:prstGeom prst="rect">
            <a:avLst/>
          </a:prstGeom>
          <a:noFill/>
        </p:spPr>
        <p:txBody>
          <a:bodyPr wrap="none" rtlCol="0">
            <a:spAutoFit/>
          </a:bodyPr>
          <a:lstStyle/>
          <a:p>
            <a:r>
              <a:rPr lang="en-US" sz="1278" dirty="0"/>
              <a:t>Polymerase</a:t>
            </a:r>
          </a:p>
        </p:txBody>
      </p:sp>
      <p:sp>
        <p:nvSpPr>
          <p:cNvPr id="4" name="TextBox 3">
            <a:extLst>
              <a:ext uri="{FF2B5EF4-FFF2-40B4-BE49-F238E27FC236}">
                <a16:creationId xmlns:a16="http://schemas.microsoft.com/office/drawing/2014/main" id="{6223615B-F106-4515-B31F-277620CAA9E2}"/>
              </a:ext>
            </a:extLst>
          </p:cNvPr>
          <p:cNvSpPr txBox="1"/>
          <p:nvPr/>
        </p:nvSpPr>
        <p:spPr>
          <a:xfrm>
            <a:off x="2962552" y="54213"/>
            <a:ext cx="7181325" cy="551241"/>
          </a:xfrm>
          <a:prstGeom prst="rect">
            <a:avLst/>
          </a:prstGeom>
          <a:noFill/>
        </p:spPr>
        <p:txBody>
          <a:bodyPr wrap="none" rtlCol="0">
            <a:spAutoFit/>
          </a:bodyPr>
          <a:lstStyle/>
          <a:p>
            <a:r>
              <a:rPr lang="en-US" sz="2982" dirty="0"/>
              <a:t>Detailed Events During First Three PCR Cycles</a:t>
            </a:r>
          </a:p>
        </p:txBody>
      </p:sp>
      <p:cxnSp>
        <p:nvCxnSpPr>
          <p:cNvPr id="27" name="Straight Arrow Connector 26">
            <a:extLst>
              <a:ext uri="{FF2B5EF4-FFF2-40B4-BE49-F238E27FC236}">
                <a16:creationId xmlns:a16="http://schemas.microsoft.com/office/drawing/2014/main" id="{1865B307-E943-6EBE-9DD1-88FCC8D36B81}"/>
              </a:ext>
            </a:extLst>
          </p:cNvPr>
          <p:cNvCxnSpPr/>
          <p:nvPr/>
        </p:nvCxnSpPr>
        <p:spPr>
          <a:xfrm flipH="1">
            <a:off x="10094173" y="5380037"/>
            <a:ext cx="568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783AB4-43BC-D97A-2B64-CE0C0900CF72}"/>
              </a:ext>
            </a:extLst>
          </p:cNvPr>
          <p:cNvCxnSpPr/>
          <p:nvPr/>
        </p:nvCxnSpPr>
        <p:spPr>
          <a:xfrm flipH="1">
            <a:off x="10378201" y="5684040"/>
            <a:ext cx="428271" cy="582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056F97-93BA-843B-F32E-061186167D22}"/>
              </a:ext>
            </a:extLst>
          </p:cNvPr>
          <p:cNvSpPr txBox="1"/>
          <p:nvPr/>
        </p:nvSpPr>
        <p:spPr>
          <a:xfrm>
            <a:off x="207917" y="1747405"/>
            <a:ext cx="1977450" cy="2739211"/>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Note:</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Polymerization starts at the primer (add to 3’-OH)</a:t>
            </a:r>
          </a:p>
          <a:p>
            <a:pPr marL="285750" indent="-285750">
              <a:spcBef>
                <a:spcPts val="600"/>
              </a:spcBef>
              <a:buFont typeface="Arial" panose="020B0604020202020204" pitchFamily="34" charset="0"/>
              <a:buChar char="•"/>
            </a:pPr>
            <a:r>
              <a:rPr lang="en-US" sz="1800" dirty="0">
                <a:latin typeface="Arial" panose="020B0604020202020204" pitchFamily="34" charset="0"/>
                <a:cs typeface="Arial" panose="020B0604020202020204" pitchFamily="34" charset="0"/>
              </a:rPr>
              <a:t>Polymerase always goes to the end of the template.</a:t>
            </a:r>
          </a:p>
        </p:txBody>
      </p:sp>
      <p:sp>
        <p:nvSpPr>
          <p:cNvPr id="30" name="Date Placeholder 29">
            <a:extLst>
              <a:ext uri="{FF2B5EF4-FFF2-40B4-BE49-F238E27FC236}">
                <a16:creationId xmlns:a16="http://schemas.microsoft.com/office/drawing/2014/main" id="{1BF14ED8-7EDB-44A0-C159-78E29FECF038}"/>
              </a:ext>
            </a:extLst>
          </p:cNvPr>
          <p:cNvSpPr>
            <a:spLocks noGrp="1"/>
          </p:cNvSpPr>
          <p:nvPr>
            <p:ph type="dt" sz="half" idx="10"/>
          </p:nvPr>
        </p:nvSpPr>
        <p:spPr/>
        <p:txBody>
          <a:bodyPr/>
          <a:lstStyle/>
          <a:p>
            <a:fld id="{8A3DF681-1309-4175-A807-C744B1E9D2E9}" type="datetime1">
              <a:rPr lang="en-US" smtClean="0"/>
              <a:t>1/25/2025</a:t>
            </a:fld>
            <a:endParaRPr lang="en-US"/>
          </a:p>
        </p:txBody>
      </p:sp>
      <p:sp>
        <p:nvSpPr>
          <p:cNvPr id="31" name="Footer Placeholder 30">
            <a:extLst>
              <a:ext uri="{FF2B5EF4-FFF2-40B4-BE49-F238E27FC236}">
                <a16:creationId xmlns:a16="http://schemas.microsoft.com/office/drawing/2014/main" id="{6F27BC4C-E764-5B36-0FAF-B7C040C8557D}"/>
              </a:ext>
            </a:extLst>
          </p:cNvPr>
          <p:cNvSpPr>
            <a:spLocks noGrp="1"/>
          </p:cNvSpPr>
          <p:nvPr>
            <p:ph type="ftr" sz="quarter" idx="11"/>
          </p:nvPr>
        </p:nvSpPr>
        <p:spPr/>
        <p:txBody>
          <a:bodyPr/>
          <a:lstStyle/>
          <a:p>
            <a:r>
              <a:rPr lang="en-US"/>
              <a:t>Drugs and Disease Spring 2025 - Lecture 4</a:t>
            </a:r>
          </a:p>
        </p:txBody>
      </p:sp>
      <p:sp>
        <p:nvSpPr>
          <p:cNvPr id="32" name="Slide Number Placeholder 31">
            <a:extLst>
              <a:ext uri="{FF2B5EF4-FFF2-40B4-BE49-F238E27FC236}">
                <a16:creationId xmlns:a16="http://schemas.microsoft.com/office/drawing/2014/main" id="{B37881A9-89AF-4038-70FE-B20034627E20}"/>
              </a:ext>
            </a:extLst>
          </p:cNvPr>
          <p:cNvSpPr>
            <a:spLocks noGrp="1"/>
          </p:cNvSpPr>
          <p:nvPr>
            <p:ph type="sldNum" sz="quarter" idx="12"/>
          </p:nvPr>
        </p:nvSpPr>
        <p:spPr/>
        <p:txBody>
          <a:bodyPr/>
          <a:lstStyle/>
          <a:p>
            <a:fld id="{DC3BB032-4020-48F4-953B-341806DC4A2B}" type="slidenum">
              <a:rPr lang="en-US" smtClean="0"/>
              <a:t>32</a:t>
            </a:fld>
            <a:endParaRPr lang="en-US"/>
          </a:p>
        </p:txBody>
      </p:sp>
    </p:spTree>
    <p:extLst>
      <p:ext uri="{BB962C8B-B14F-4D97-AF65-F5344CB8AC3E}">
        <p14:creationId xmlns:p14="http://schemas.microsoft.com/office/powerpoint/2010/main" val="34160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285A1-4FB9-4E38-AA30-C7D4F1687822}"/>
              </a:ext>
            </a:extLst>
          </p:cNvPr>
          <p:cNvSpPr txBox="1"/>
          <p:nvPr/>
        </p:nvSpPr>
        <p:spPr>
          <a:xfrm>
            <a:off x="4597021" y="3020464"/>
            <a:ext cx="1747762" cy="3770263"/>
          </a:xfrm>
          <a:prstGeom prst="rect">
            <a:avLst/>
          </a:prstGeom>
          <a:noFill/>
        </p:spPr>
        <p:txBody>
          <a:bodyPr wrap="square" rtlCol="0">
            <a:spAutoFit/>
          </a:bodyPr>
          <a:lstStyle/>
          <a:p>
            <a:r>
              <a:rPr lang="en-US" sz="1800" dirty="0"/>
              <a:t>Now have complete PCR product.</a:t>
            </a:r>
          </a:p>
          <a:p>
            <a:r>
              <a:rPr lang="en-US" sz="1800" dirty="0"/>
              <a:t>The product will double in each of the following cycles.</a:t>
            </a:r>
          </a:p>
          <a:p>
            <a:pPr>
              <a:spcBef>
                <a:spcPts val="600"/>
              </a:spcBef>
            </a:pPr>
            <a:r>
              <a:rPr lang="en-US" sz="1800" dirty="0"/>
              <a:t>Note that the primers are the first bases at the ends of each strand of the PCR product.</a:t>
            </a:r>
          </a:p>
        </p:txBody>
      </p:sp>
      <p:cxnSp>
        <p:nvCxnSpPr>
          <p:cNvPr id="19" name="Straight Arrow Connector 18">
            <a:extLst>
              <a:ext uri="{FF2B5EF4-FFF2-40B4-BE49-F238E27FC236}">
                <a16:creationId xmlns:a16="http://schemas.microsoft.com/office/drawing/2014/main" id="{FE75D457-DEDE-4A3E-8FBC-FEB872EF8DB0}"/>
              </a:ext>
            </a:extLst>
          </p:cNvPr>
          <p:cNvCxnSpPr/>
          <p:nvPr/>
        </p:nvCxnSpPr>
        <p:spPr>
          <a:xfrm>
            <a:off x="3188694" y="2180661"/>
            <a:ext cx="0" cy="29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71AFB2-605F-4EFD-B2C9-C31F9FAB7706}"/>
              </a:ext>
            </a:extLst>
          </p:cNvPr>
          <p:cNvCxnSpPr/>
          <p:nvPr/>
        </p:nvCxnSpPr>
        <p:spPr>
          <a:xfrm>
            <a:off x="2605825" y="4479872"/>
            <a:ext cx="0" cy="322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053358-DDBC-C268-8DC3-1CB13A3B4C9C}"/>
              </a:ext>
            </a:extLst>
          </p:cNvPr>
          <p:cNvGrpSpPr/>
          <p:nvPr/>
        </p:nvGrpSpPr>
        <p:grpSpPr>
          <a:xfrm>
            <a:off x="91281" y="560166"/>
            <a:ext cx="7030029" cy="6549878"/>
            <a:chOff x="264214" y="545967"/>
            <a:chExt cx="7030029" cy="6549878"/>
          </a:xfrm>
        </p:grpSpPr>
        <p:sp>
          <p:nvSpPr>
            <p:cNvPr id="2" name="TextBox 1">
              <a:extLst>
                <a:ext uri="{FF2B5EF4-FFF2-40B4-BE49-F238E27FC236}">
                  <a16:creationId xmlns:a16="http://schemas.microsoft.com/office/drawing/2014/main" id="{B3D1020D-EBD7-4760-8BF5-6AD907AD3180}"/>
                </a:ext>
              </a:extLst>
            </p:cNvPr>
            <p:cNvSpPr txBox="1"/>
            <p:nvPr/>
          </p:nvSpPr>
          <p:spPr>
            <a:xfrm>
              <a:off x="264214" y="545967"/>
              <a:ext cx="744819" cy="327141"/>
            </a:xfrm>
            <a:prstGeom prst="rect">
              <a:avLst/>
            </a:prstGeom>
            <a:noFill/>
          </p:spPr>
          <p:txBody>
            <a:bodyPr wrap="none" rtlCol="0">
              <a:spAutoFit/>
            </a:bodyPr>
            <a:lstStyle/>
            <a:p>
              <a:r>
                <a:rPr lang="en-US" sz="1526" dirty="0"/>
                <a:t>Cycle 3</a:t>
              </a:r>
            </a:p>
          </p:txBody>
        </p:sp>
        <p:sp>
          <p:nvSpPr>
            <p:cNvPr id="13" name="Rectangle 12">
              <a:extLst>
                <a:ext uri="{FF2B5EF4-FFF2-40B4-BE49-F238E27FC236}">
                  <a16:creationId xmlns:a16="http://schemas.microsoft.com/office/drawing/2014/main" id="{A1AACB9A-C40F-4B82-8AC4-48866DC2DF52}"/>
                </a:ext>
              </a:extLst>
            </p:cNvPr>
            <p:cNvSpPr/>
            <p:nvPr/>
          </p:nvSpPr>
          <p:spPr>
            <a:xfrm>
              <a:off x="385724" y="698512"/>
              <a:ext cx="6790771" cy="1698285"/>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00B050"/>
                  </a:solidFill>
                  <a:latin typeface="Courier New" panose="02070309020205020404" pitchFamily="49" charset="0"/>
                  <a:cs typeface="Courier New" panose="02070309020205020404" pitchFamily="49" charset="0"/>
                </a:rPr>
                <a:t>--TTCGACTGATCAGCTACGCTT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AGTCGATGCGAATGTGCGGTGC--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5" name="Rectangle 14">
              <a:extLst>
                <a:ext uri="{FF2B5EF4-FFF2-40B4-BE49-F238E27FC236}">
                  <a16:creationId xmlns:a16="http://schemas.microsoft.com/office/drawing/2014/main" id="{30C3FD06-22B1-47F7-95F7-96F7D97DB801}"/>
                </a:ext>
              </a:extLst>
            </p:cNvPr>
            <p:cNvSpPr/>
            <p:nvPr/>
          </p:nvSpPr>
          <p:spPr>
            <a:xfrm>
              <a:off x="503472" y="2103719"/>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latin typeface="Courier New" panose="02070309020205020404" pitchFamily="49" charset="0"/>
                  <a:cs typeface="Courier New" panose="02070309020205020404" pitchFamily="49" charset="0"/>
                </a:rPr>
                <a:t>                       </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solidFill>
                  <a:schemeClr val="bg1">
                    <a:lumMod val="75000"/>
                  </a:schemeClr>
                </a:solidFill>
                <a:latin typeface="Courier New" panose="02070309020205020404" pitchFamily="49" charset="0"/>
                <a:cs typeface="Courier New" panose="02070309020205020404" pitchFamily="49" charset="0"/>
              </a:endParaRPr>
            </a:p>
            <a:p>
              <a:r>
                <a:rPr lang="en-US" sz="1491" baseline="30000" dirty="0">
                  <a:solidFill>
                    <a:schemeClr val="bg1">
                      <a:lumMod val="75000"/>
                    </a:schemeClr>
                  </a:solidFill>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endParaRPr lang="en-US" sz="1491" b="1" dirty="0">
                <a:solidFill>
                  <a:srgbClr val="FFA41D"/>
                </a:solidFill>
                <a:highlight>
                  <a:srgbClr val="FFFF00"/>
                </a:highlight>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7" name="Rectangle 16">
              <a:extLst>
                <a:ext uri="{FF2B5EF4-FFF2-40B4-BE49-F238E27FC236}">
                  <a16:creationId xmlns:a16="http://schemas.microsoft.com/office/drawing/2014/main" id="{3AA1699B-B0D8-4416-A251-E070CEF755AE}"/>
                </a:ext>
              </a:extLst>
            </p:cNvPr>
            <p:cNvSpPr/>
            <p:nvPr/>
          </p:nvSpPr>
          <p:spPr>
            <a:xfrm>
              <a:off x="283460" y="4479872"/>
              <a:ext cx="6790771" cy="2615973"/>
            </a:xfrm>
            <a:prstGeom prst="rect">
              <a:avLst/>
            </a:prstGeom>
          </p:spPr>
          <p:txBody>
            <a:bodyPr>
              <a:spAutoFit/>
            </a:bodyPr>
            <a:lstStyle/>
            <a:p>
              <a:endParaRPr lang="en-US" sz="1491" dirty="0">
                <a:solidFill>
                  <a:srgbClr val="FF0000"/>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chemeClr val="accent6">
                      <a:lumMod val="75000"/>
                    </a:schemeClr>
                  </a:solidFill>
                  <a:latin typeface="Courier New" panose="02070309020205020404" pitchFamily="49" charset="0"/>
                  <a:cs typeface="Courier New" panose="02070309020205020404" pitchFamily="49" charset="0"/>
                </a:rPr>
                <a:t>TAGTCGATGCGAATGTGC</a:t>
              </a:r>
            </a:p>
            <a:p>
              <a:r>
                <a:rPr lang="en-US" sz="1491" b="1" dirty="0">
                  <a:solidFill>
                    <a:srgbClr val="FFA41D"/>
                  </a:solidFill>
                  <a:latin typeface="Courier New" panose="02070309020205020404" pitchFamily="49" charset="0"/>
                  <a:cs typeface="Courier New" panose="02070309020205020404" pitchFamily="49" charset="0"/>
                </a:rPr>
                <a:t>    </a:t>
              </a:r>
              <a:r>
                <a:rPr lang="en-US" sz="1491" b="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GACTGATCAGCTACGCTT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A41D"/>
                </a:solidFill>
                <a:highlight>
                  <a:srgbClr val="00FF00"/>
                </a:highlight>
                <a:latin typeface="Courier New" panose="02070309020205020404" pitchFamily="49" charset="0"/>
                <a:cs typeface="Courier New" panose="02070309020205020404" pitchFamily="49" charset="0"/>
              </a:endParaRP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b="1" dirty="0">
                  <a:solidFill>
                    <a:schemeClr val="bg1">
                      <a:lumMod val="75000"/>
                    </a:schemeClr>
                  </a:solidFill>
                  <a:latin typeface="Courier New" panose="02070309020205020404" pitchFamily="49" charset="0"/>
                  <a:cs typeface="Courier New" panose="02070309020205020404" pitchFamily="49" charset="0"/>
                </a:rPr>
                <a:t>--TTCGACTGATCAGCTACGCTT</a:t>
              </a:r>
              <a:r>
                <a:rPr lang="en-US" sz="1491" b="1" dirty="0">
                  <a:solidFill>
                    <a:schemeClr val="bg1">
                      <a:lumMod val="75000"/>
                    </a:schemeClr>
                  </a:solidFill>
                  <a:highlight>
                    <a:srgbClr val="00FF00"/>
                  </a:highlight>
                  <a:latin typeface="Courier New" panose="02070309020205020404" pitchFamily="49" charset="0"/>
                  <a:cs typeface="Courier New" panose="02070309020205020404" pitchFamily="49" charset="0"/>
                </a:rPr>
                <a:t>ACACG5’</a:t>
              </a:r>
              <a:endParaRPr lang="en-US" sz="1491" b="1" dirty="0">
                <a:solidFill>
                  <a:schemeClr val="bg1">
                    <a:lumMod val="75000"/>
                  </a:schemeClr>
                </a:solidFill>
                <a:highlight>
                  <a:srgbClr val="00FF00"/>
                </a:highlight>
              </a:endParaRPr>
            </a:p>
            <a:p>
              <a:endParaRPr lang="en-US" sz="1491" dirty="0">
                <a:latin typeface="Courier New" panose="02070309020205020404" pitchFamily="49" charset="0"/>
                <a:cs typeface="Courier New" panose="02070309020205020404" pitchFamily="49" charset="0"/>
              </a:endParaRPr>
            </a:p>
            <a:p>
              <a:r>
                <a:rPr lang="en-US" sz="1491" baseline="30000" dirty="0">
                  <a:latin typeface="Courier New" panose="02070309020205020404" pitchFamily="49" charset="0"/>
                  <a:cs typeface="Courier New" panose="02070309020205020404" pitchFamily="49" charset="0"/>
                </a:rPr>
                <a:t>      </a:t>
              </a:r>
              <a:r>
                <a:rPr lang="en-US" sz="1491" dirty="0">
                  <a:solidFill>
                    <a:schemeClr val="bg1">
                      <a:lumMod val="75000"/>
                    </a:schemeClr>
                  </a:solidFill>
                  <a:highlight>
                    <a:srgbClr val="FFFF00"/>
                  </a:highlight>
                  <a:latin typeface="Courier New" panose="02070309020205020404" pitchFamily="49" charset="0"/>
                  <a:cs typeface="Courier New" panose="02070309020205020404" pitchFamily="49" charset="0"/>
                </a:rPr>
                <a:t>5’CTGAC</a:t>
              </a:r>
              <a:r>
                <a:rPr lang="en-US" sz="1491" b="1" dirty="0">
                  <a:solidFill>
                    <a:schemeClr val="bg1">
                      <a:lumMod val="75000"/>
                    </a:schemeClr>
                  </a:solidFill>
                  <a:latin typeface="Courier New" panose="02070309020205020404" pitchFamily="49" charset="0"/>
                  <a:cs typeface="Courier New" panose="02070309020205020404" pitchFamily="49" charset="0"/>
                </a:rPr>
                <a:t>AGTCGATGCGAATGTGCGGTGC--</a:t>
              </a:r>
            </a:p>
            <a:p>
              <a:endParaRPr lang="en-US" sz="1491" b="1" dirty="0">
                <a:solidFill>
                  <a:srgbClr val="FFA41D"/>
                </a:solidFill>
                <a:latin typeface="Courier New" panose="02070309020205020404" pitchFamily="49" charset="0"/>
                <a:cs typeface="Courier New" panose="02070309020205020404" pitchFamily="49" charset="0"/>
              </a:endParaRPr>
            </a:p>
            <a:p>
              <a:r>
                <a:rPr lang="en-US" sz="1491" dirty="0">
                  <a:latin typeface="Courier New" panose="02070309020205020404" pitchFamily="49" charset="0"/>
                  <a:cs typeface="Courier New" panose="02070309020205020404" pitchFamily="49" charset="0"/>
                </a:rPr>
                <a:t>    </a:t>
              </a:r>
              <a:r>
                <a:rPr lang="en-US" sz="1491" dirty="0">
                  <a:highlight>
                    <a:srgbClr val="FFFF00"/>
                  </a:highlight>
                  <a:latin typeface="Courier New" panose="02070309020205020404" pitchFamily="49" charset="0"/>
                  <a:cs typeface="Courier New" panose="02070309020205020404" pitchFamily="49" charset="0"/>
                </a:rPr>
                <a:t>5’CTGAC</a:t>
              </a:r>
              <a:r>
                <a:rPr lang="en-US" sz="1491" b="1" dirty="0">
                  <a:solidFill>
                    <a:srgbClr val="C00000"/>
                  </a:solidFill>
                  <a:latin typeface="Courier New" panose="02070309020205020404" pitchFamily="49" charset="0"/>
                  <a:cs typeface="Courier New" panose="02070309020205020404" pitchFamily="49" charset="0"/>
                </a:rPr>
                <a:t>AGTCGATGCGAATGTGC</a:t>
              </a:r>
            </a:p>
            <a:p>
              <a:r>
                <a:rPr lang="en-US" sz="1491" dirty="0">
                  <a:latin typeface="Courier New" panose="02070309020205020404" pitchFamily="49" charset="0"/>
                  <a:cs typeface="Courier New" panose="02070309020205020404" pitchFamily="49" charset="0"/>
                </a:rPr>
                <a:t>      </a:t>
              </a:r>
              <a:r>
                <a:rPr lang="en-US" sz="1491" b="1" dirty="0">
                  <a:solidFill>
                    <a:srgbClr val="00B050"/>
                  </a:solidFill>
                  <a:latin typeface="Courier New" panose="02070309020205020404" pitchFamily="49" charset="0"/>
                  <a:cs typeface="Courier New" panose="02070309020205020404" pitchFamily="49" charset="0"/>
                </a:rPr>
                <a:t>GACTGTCAGCTACGCTT</a:t>
              </a:r>
              <a:r>
                <a:rPr lang="en-US" sz="1491" b="1" dirty="0">
                  <a:highlight>
                    <a:srgbClr val="00FF00"/>
                  </a:highlight>
                  <a:latin typeface="Courier New" panose="02070309020205020404" pitchFamily="49" charset="0"/>
                  <a:cs typeface="Courier New" panose="02070309020205020404" pitchFamily="49" charset="0"/>
                </a:rPr>
                <a:t>ACACG5’</a:t>
              </a:r>
              <a:endParaRPr lang="en-US" sz="1491" b="1" dirty="0">
                <a:solidFill>
                  <a:srgbClr val="FF0000"/>
                </a:solidFill>
                <a:highlight>
                  <a:srgbClr val="00FF00"/>
                </a:highlight>
                <a:latin typeface="Courier New" panose="02070309020205020404" pitchFamily="49" charset="0"/>
                <a:cs typeface="Courier New" panose="02070309020205020404" pitchFamily="49" charset="0"/>
              </a:endParaRPr>
            </a:p>
            <a:p>
              <a:endParaRPr lang="en-US" sz="1491" dirty="0">
                <a:solidFill>
                  <a:srgbClr val="FF0000"/>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506BAB-1444-4EF9-98F4-7D352276477B}"/>
                </a:ext>
              </a:extLst>
            </p:cNvPr>
            <p:cNvSpPr txBox="1"/>
            <p:nvPr/>
          </p:nvSpPr>
          <p:spPr>
            <a:xfrm>
              <a:off x="287057" y="2103718"/>
              <a:ext cx="1669560" cy="321755"/>
            </a:xfrm>
            <a:prstGeom prst="rect">
              <a:avLst/>
            </a:prstGeom>
            <a:noFill/>
          </p:spPr>
          <p:txBody>
            <a:bodyPr wrap="none" rtlCol="0">
              <a:spAutoFit/>
            </a:bodyPr>
            <a:lstStyle/>
            <a:p>
              <a:r>
                <a:rPr lang="en-US" sz="1491" dirty="0"/>
                <a:t>Denature &amp; Anneal</a:t>
              </a:r>
            </a:p>
          </p:txBody>
        </p:sp>
        <p:sp>
          <p:nvSpPr>
            <p:cNvPr id="16" name="TextBox 15">
              <a:extLst>
                <a:ext uri="{FF2B5EF4-FFF2-40B4-BE49-F238E27FC236}">
                  <a16:creationId xmlns:a16="http://schemas.microsoft.com/office/drawing/2014/main" id="{2CE5649C-E847-4565-8EA8-B9C7D04CD4EF}"/>
                </a:ext>
              </a:extLst>
            </p:cNvPr>
            <p:cNvSpPr txBox="1"/>
            <p:nvPr/>
          </p:nvSpPr>
          <p:spPr>
            <a:xfrm>
              <a:off x="285249" y="4359549"/>
              <a:ext cx="1082604" cy="321755"/>
            </a:xfrm>
            <a:prstGeom prst="rect">
              <a:avLst/>
            </a:prstGeom>
            <a:noFill/>
          </p:spPr>
          <p:txBody>
            <a:bodyPr wrap="none" rtlCol="0">
              <a:spAutoFit/>
            </a:bodyPr>
            <a:lstStyle/>
            <a:p>
              <a:r>
                <a:rPr lang="en-US" sz="1491" dirty="0"/>
                <a:t>Polymerase</a:t>
              </a:r>
            </a:p>
          </p:txBody>
        </p:sp>
      </p:grpSp>
      <p:sp>
        <p:nvSpPr>
          <p:cNvPr id="10" name="TextBox 9">
            <a:extLst>
              <a:ext uri="{FF2B5EF4-FFF2-40B4-BE49-F238E27FC236}">
                <a16:creationId xmlns:a16="http://schemas.microsoft.com/office/drawing/2014/main" id="{6C0300FC-1EBD-41A5-9F61-38A0853F4A64}"/>
              </a:ext>
            </a:extLst>
          </p:cNvPr>
          <p:cNvSpPr txBox="1"/>
          <p:nvPr/>
        </p:nvSpPr>
        <p:spPr>
          <a:xfrm>
            <a:off x="6344782" y="80844"/>
            <a:ext cx="6090899" cy="723916"/>
          </a:xfrm>
          <a:prstGeom prst="rect">
            <a:avLst/>
          </a:prstGeom>
          <a:noFill/>
        </p:spPr>
        <p:txBody>
          <a:bodyPr wrap="square" rtlCol="0">
            <a:spAutoFit/>
          </a:bodyPr>
          <a:lstStyle/>
          <a:p>
            <a:r>
              <a:rPr lang="en-US" sz="2052" dirty="0"/>
              <a:t>Example – follow the PCR cycles for the following template with primers 5’ </a:t>
            </a:r>
            <a:r>
              <a:rPr lang="en-US" sz="2052" dirty="0">
                <a:highlight>
                  <a:srgbClr val="FFFF00"/>
                </a:highlight>
              </a:rPr>
              <a:t>AATT</a:t>
            </a:r>
            <a:r>
              <a:rPr lang="en-US" sz="2052" dirty="0"/>
              <a:t> (left) and 5’ </a:t>
            </a:r>
            <a:r>
              <a:rPr lang="en-US" sz="2052" dirty="0">
                <a:highlight>
                  <a:srgbClr val="00FF00"/>
                </a:highlight>
              </a:rPr>
              <a:t>GGCC</a:t>
            </a:r>
            <a:r>
              <a:rPr lang="en-US" sz="2052" dirty="0"/>
              <a:t> (right)</a:t>
            </a:r>
          </a:p>
        </p:txBody>
      </p:sp>
      <p:sp>
        <p:nvSpPr>
          <p:cNvPr id="26" name="Rectangle 25">
            <a:extLst>
              <a:ext uri="{FF2B5EF4-FFF2-40B4-BE49-F238E27FC236}">
                <a16:creationId xmlns:a16="http://schemas.microsoft.com/office/drawing/2014/main" id="{B4838EB0-585C-46BE-BCE6-E5F60FB37BA3}"/>
              </a:ext>
            </a:extLst>
          </p:cNvPr>
          <p:cNvSpPr/>
          <p:nvPr/>
        </p:nvSpPr>
        <p:spPr>
          <a:xfrm>
            <a:off x="6806818" y="1225860"/>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27" name="TextBox 26">
            <a:extLst>
              <a:ext uri="{FF2B5EF4-FFF2-40B4-BE49-F238E27FC236}">
                <a16:creationId xmlns:a16="http://schemas.microsoft.com/office/drawing/2014/main" id="{AA469B7D-95A6-4915-B68A-C9C0EB0BA5FD}"/>
              </a:ext>
            </a:extLst>
          </p:cNvPr>
          <p:cNvSpPr txBox="1"/>
          <p:nvPr/>
        </p:nvSpPr>
        <p:spPr>
          <a:xfrm>
            <a:off x="243681" y="29146"/>
            <a:ext cx="6005174" cy="449482"/>
          </a:xfrm>
          <a:prstGeom prst="rect">
            <a:avLst/>
          </a:prstGeom>
          <a:noFill/>
        </p:spPr>
        <p:txBody>
          <a:bodyPr wrap="square" rtlCol="0">
            <a:spAutoFit/>
          </a:bodyPr>
          <a:lstStyle/>
          <a:p>
            <a:r>
              <a:rPr lang="en-US" sz="2321" dirty="0"/>
              <a:t>Detailed Events during first Three PCR Cycles</a:t>
            </a:r>
          </a:p>
        </p:txBody>
      </p:sp>
      <p:sp>
        <p:nvSpPr>
          <p:cNvPr id="20" name="TextBox 19">
            <a:extLst>
              <a:ext uri="{FF2B5EF4-FFF2-40B4-BE49-F238E27FC236}">
                <a16:creationId xmlns:a16="http://schemas.microsoft.com/office/drawing/2014/main" id="{2B7E34CB-FD2C-68EF-39FF-80CA6650BA73}"/>
              </a:ext>
            </a:extLst>
          </p:cNvPr>
          <p:cNvSpPr txBox="1"/>
          <p:nvPr/>
        </p:nvSpPr>
        <p:spPr>
          <a:xfrm>
            <a:off x="6806817" y="1011823"/>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cxnSp>
        <p:nvCxnSpPr>
          <p:cNvPr id="9" name="Connector: Elbow 8">
            <a:extLst>
              <a:ext uri="{FF2B5EF4-FFF2-40B4-BE49-F238E27FC236}">
                <a16:creationId xmlns:a16="http://schemas.microsoft.com/office/drawing/2014/main" id="{C1D31CAF-EF95-8DF8-7C47-28A1D8F574A4}"/>
              </a:ext>
            </a:extLst>
          </p:cNvPr>
          <p:cNvCxnSpPr>
            <a:cxnSpLocks/>
          </p:cNvCxnSpPr>
          <p:nvPr/>
        </p:nvCxnSpPr>
        <p:spPr>
          <a:xfrm rot="10800000" flipV="1">
            <a:off x="3737905" y="4925227"/>
            <a:ext cx="704146" cy="22620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33639DE7-EF2C-F646-C249-61CC27388F83}"/>
              </a:ext>
            </a:extLst>
          </p:cNvPr>
          <p:cNvSpPr/>
          <p:nvPr/>
        </p:nvSpPr>
        <p:spPr>
          <a:xfrm>
            <a:off x="4415734" y="3052324"/>
            <a:ext cx="231397" cy="37343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Date Placeholder 17">
            <a:extLst>
              <a:ext uri="{FF2B5EF4-FFF2-40B4-BE49-F238E27FC236}">
                <a16:creationId xmlns:a16="http://schemas.microsoft.com/office/drawing/2014/main" id="{96F7B96F-7ED8-A319-930E-155B379F6956}"/>
              </a:ext>
            </a:extLst>
          </p:cNvPr>
          <p:cNvSpPr>
            <a:spLocks noGrp="1"/>
          </p:cNvSpPr>
          <p:nvPr>
            <p:ph type="dt" sz="half" idx="10"/>
          </p:nvPr>
        </p:nvSpPr>
        <p:spPr/>
        <p:txBody>
          <a:bodyPr/>
          <a:lstStyle/>
          <a:p>
            <a:fld id="{D6BEA164-0CCB-41F2-8C98-87CECEA8AB6B}" type="datetime1">
              <a:rPr lang="en-US" smtClean="0"/>
              <a:t>1/25/2025</a:t>
            </a:fld>
            <a:endParaRPr lang="en-US"/>
          </a:p>
        </p:txBody>
      </p:sp>
      <p:sp>
        <p:nvSpPr>
          <p:cNvPr id="22" name="Footer Placeholder 21">
            <a:extLst>
              <a:ext uri="{FF2B5EF4-FFF2-40B4-BE49-F238E27FC236}">
                <a16:creationId xmlns:a16="http://schemas.microsoft.com/office/drawing/2014/main" id="{3F3FCA3D-2FF3-13CC-6866-7DC30D6512C5}"/>
              </a:ext>
            </a:extLst>
          </p:cNvPr>
          <p:cNvSpPr>
            <a:spLocks noGrp="1"/>
          </p:cNvSpPr>
          <p:nvPr>
            <p:ph type="ftr" sz="quarter" idx="11"/>
          </p:nvPr>
        </p:nvSpPr>
        <p:spPr/>
        <p:txBody>
          <a:bodyPr/>
          <a:lstStyle/>
          <a:p>
            <a:r>
              <a:rPr lang="en-US"/>
              <a:t>Drugs and Disease Spring 2025 - Lecture 4</a:t>
            </a:r>
          </a:p>
        </p:txBody>
      </p:sp>
      <p:sp>
        <p:nvSpPr>
          <p:cNvPr id="23" name="Slide Number Placeholder 22">
            <a:extLst>
              <a:ext uri="{FF2B5EF4-FFF2-40B4-BE49-F238E27FC236}">
                <a16:creationId xmlns:a16="http://schemas.microsoft.com/office/drawing/2014/main" id="{A9516D3B-460F-B07D-207D-959B0075E92A}"/>
              </a:ext>
            </a:extLst>
          </p:cNvPr>
          <p:cNvSpPr>
            <a:spLocks noGrp="1"/>
          </p:cNvSpPr>
          <p:nvPr>
            <p:ph type="sldNum" sz="quarter" idx="12"/>
          </p:nvPr>
        </p:nvSpPr>
        <p:spPr/>
        <p:txBody>
          <a:bodyPr/>
          <a:lstStyle/>
          <a:p>
            <a:fld id="{DC3BB032-4020-48F4-953B-341806DC4A2B}" type="slidenum">
              <a:rPr lang="en-US" smtClean="0"/>
              <a:t>33</a:t>
            </a:fld>
            <a:endParaRPr lang="en-US"/>
          </a:p>
        </p:txBody>
      </p:sp>
      <p:grpSp>
        <p:nvGrpSpPr>
          <p:cNvPr id="6" name="Group 5">
            <a:extLst>
              <a:ext uri="{FF2B5EF4-FFF2-40B4-BE49-F238E27FC236}">
                <a16:creationId xmlns:a16="http://schemas.microsoft.com/office/drawing/2014/main" id="{B14263FD-4E1A-7229-04A7-E782A01F6148}"/>
              </a:ext>
            </a:extLst>
          </p:cNvPr>
          <p:cNvGrpSpPr/>
          <p:nvPr/>
        </p:nvGrpSpPr>
        <p:grpSpPr>
          <a:xfrm>
            <a:off x="8027389" y="6260232"/>
            <a:ext cx="4255892" cy="535792"/>
            <a:chOff x="7284504" y="6183250"/>
            <a:chExt cx="5167752" cy="535792"/>
          </a:xfrm>
        </p:grpSpPr>
        <p:sp>
          <p:nvSpPr>
            <p:cNvPr id="4" name="Rectangle 3">
              <a:extLst>
                <a:ext uri="{FF2B5EF4-FFF2-40B4-BE49-F238E27FC236}">
                  <a16:creationId xmlns:a16="http://schemas.microsoft.com/office/drawing/2014/main" id="{41391AA9-A8B7-3688-9B3D-E37CF92A2617}"/>
                </a:ext>
              </a:extLst>
            </p:cNvPr>
            <p:cNvSpPr/>
            <p:nvPr/>
          </p:nvSpPr>
          <p:spPr>
            <a:xfrm>
              <a:off x="7284505" y="6397287"/>
              <a:ext cx="5167751" cy="321755"/>
            </a:xfrm>
            <a:prstGeom prst="rect">
              <a:avLst/>
            </a:prstGeom>
          </p:spPr>
          <p:txBody>
            <a:bodyPr>
              <a:spAutoFit/>
            </a:bodyPr>
            <a:lstStyle/>
            <a:p>
              <a:r>
                <a:rPr lang="en-US" sz="1491" dirty="0">
                  <a:latin typeface="Courier New" panose="02070309020205020404" pitchFamily="49" charset="0"/>
                  <a:cs typeface="Courier New" panose="02070309020205020404" pitchFamily="49" charset="0"/>
                </a:rPr>
                <a:t>TTAA-------------------------CCGG</a:t>
              </a:r>
            </a:p>
          </p:txBody>
        </p:sp>
        <p:sp>
          <p:nvSpPr>
            <p:cNvPr id="5" name="TextBox 4">
              <a:extLst>
                <a:ext uri="{FF2B5EF4-FFF2-40B4-BE49-F238E27FC236}">
                  <a16:creationId xmlns:a16="http://schemas.microsoft.com/office/drawing/2014/main" id="{E9AEC70D-3E89-49CF-5B8A-5957847F5AF6}"/>
                </a:ext>
              </a:extLst>
            </p:cNvPr>
            <p:cNvSpPr txBox="1"/>
            <p:nvPr/>
          </p:nvSpPr>
          <p:spPr>
            <a:xfrm>
              <a:off x="7284504" y="6183250"/>
              <a:ext cx="4996998" cy="321755"/>
            </a:xfrm>
            <a:prstGeom prst="rect">
              <a:avLst/>
            </a:prstGeom>
            <a:noFill/>
          </p:spPr>
          <p:txBody>
            <a:bodyPr wrap="square">
              <a:spAutoFit/>
            </a:bodyPr>
            <a:lstStyle/>
            <a:p>
              <a:r>
                <a:rPr lang="en-US" sz="1491" dirty="0">
                  <a:latin typeface="Courier New" panose="02070309020205020404" pitchFamily="49" charset="0"/>
                  <a:cs typeface="Courier New" panose="02070309020205020404" pitchFamily="49" charset="0"/>
                </a:rPr>
                <a:t>AATT-------------------------GGCC</a:t>
              </a:r>
            </a:p>
          </p:txBody>
        </p:sp>
      </p:grpSp>
    </p:spTree>
    <p:extLst>
      <p:ext uri="{BB962C8B-B14F-4D97-AF65-F5344CB8AC3E}">
        <p14:creationId xmlns:p14="http://schemas.microsoft.com/office/powerpoint/2010/main" val="2770409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5AE053-7039-4119-8BD6-896F179A56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3" t="31384" r="2783" b="51381"/>
          <a:stretch/>
        </p:blipFill>
        <p:spPr>
          <a:xfrm>
            <a:off x="1918263" y="3349748"/>
            <a:ext cx="5553370" cy="1058732"/>
          </a:xfrm>
          <a:prstGeom prst="rect">
            <a:avLst/>
          </a:prstGeom>
        </p:spPr>
      </p:pic>
      <p:pic>
        <p:nvPicPr>
          <p:cNvPr id="8" name="Picture 7">
            <a:extLst>
              <a:ext uri="{FF2B5EF4-FFF2-40B4-BE49-F238E27FC236}">
                <a16:creationId xmlns:a16="http://schemas.microsoft.com/office/drawing/2014/main" id="{C22B7C23-38D1-4172-AAF1-D81882580776}"/>
              </a:ext>
            </a:extLst>
          </p:cNvPr>
          <p:cNvPicPr>
            <a:picLocks noChangeAspect="1"/>
          </p:cNvPicPr>
          <p:nvPr/>
        </p:nvPicPr>
        <p:blipFill>
          <a:blip r:embed="rId3"/>
          <a:stretch>
            <a:fillRect/>
          </a:stretch>
        </p:blipFill>
        <p:spPr>
          <a:xfrm>
            <a:off x="1943237" y="1054445"/>
            <a:ext cx="2272228" cy="1704171"/>
          </a:xfrm>
          <a:prstGeom prst="rect">
            <a:avLst/>
          </a:prstGeom>
        </p:spPr>
      </p:pic>
      <p:sp>
        <p:nvSpPr>
          <p:cNvPr id="9" name="TextBox 8">
            <a:extLst>
              <a:ext uri="{FF2B5EF4-FFF2-40B4-BE49-F238E27FC236}">
                <a16:creationId xmlns:a16="http://schemas.microsoft.com/office/drawing/2014/main" id="{C166FEB7-E1F3-4B82-B096-487A253A8562}"/>
              </a:ext>
            </a:extLst>
          </p:cNvPr>
          <p:cNvSpPr txBox="1"/>
          <p:nvPr/>
        </p:nvSpPr>
        <p:spPr>
          <a:xfrm>
            <a:off x="1892450" y="652293"/>
            <a:ext cx="1463286" cy="408125"/>
          </a:xfrm>
          <a:prstGeom prst="rect">
            <a:avLst/>
          </a:prstGeom>
          <a:noFill/>
        </p:spPr>
        <p:txBody>
          <a:bodyPr wrap="none" rtlCol="0">
            <a:spAutoFit/>
          </a:bodyPr>
          <a:lstStyle/>
          <a:p>
            <a:r>
              <a:rPr lang="en-US" sz="2052" dirty="0"/>
              <a:t>Coronavirus</a:t>
            </a:r>
          </a:p>
        </p:txBody>
      </p:sp>
      <p:sp>
        <p:nvSpPr>
          <p:cNvPr id="6" name="Rectangle 5">
            <a:extLst>
              <a:ext uri="{FF2B5EF4-FFF2-40B4-BE49-F238E27FC236}">
                <a16:creationId xmlns:a16="http://schemas.microsoft.com/office/drawing/2014/main" id="{6E414EB7-D550-4BE3-B1C8-1EFC56CB56DA}"/>
              </a:ext>
            </a:extLst>
          </p:cNvPr>
          <p:cNvSpPr/>
          <p:nvPr/>
        </p:nvSpPr>
        <p:spPr>
          <a:xfrm>
            <a:off x="4463306" y="736550"/>
            <a:ext cx="6978987" cy="2617511"/>
          </a:xfrm>
          <a:prstGeom prst="rect">
            <a:avLst/>
          </a:prstGeom>
        </p:spPr>
        <p:txBody>
          <a:bodyPr wrap="square">
            <a:spAutoFit/>
          </a:bodyPr>
          <a:lstStyle/>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     </a:t>
            </a:r>
            <a:r>
              <a:rPr lang="en-US" altLang="en-US" sz="1172" dirty="0" err="1">
                <a:latin typeface="Courier New" panose="02070309020205020404" pitchFamily="49" charset="0"/>
                <a:cs typeface="Courier New" panose="02070309020205020404" pitchFamily="49" charset="0"/>
              </a:rPr>
              <a:t>attaaaggtt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tataccttcc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caggtaacaa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accaaccaac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tttcgatctc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ttgtagatct</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61    </a:t>
            </a:r>
            <a:r>
              <a:rPr lang="en-US" altLang="en-US" sz="1172" dirty="0" err="1">
                <a:latin typeface="Courier New" panose="02070309020205020404" pitchFamily="49" charset="0"/>
                <a:cs typeface="Courier New" panose="02070309020205020404" pitchFamily="49" charset="0"/>
              </a:rPr>
              <a:t>gttctctaaa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cgaactttaa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aatctgtgtg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gctgtcactc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ggctgcatgc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ttagtgcact</a:t>
            </a:r>
            <a:r>
              <a:rPr lang="en-US" altLang="en-US" sz="1172" dirty="0">
                <a:latin typeface="Courier New" panose="02070309020205020404" pitchFamily="49" charset="0"/>
                <a:cs typeface="Courier New" panose="02070309020205020404" pitchFamily="49" charset="0"/>
              </a:rPr>
              <a:t> </a:t>
            </a: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121   </a:t>
            </a:r>
            <a:r>
              <a:rPr lang="en-US" altLang="en-US" sz="1172" dirty="0" err="1">
                <a:latin typeface="Courier New" panose="02070309020205020404" pitchFamily="49" charset="0"/>
                <a:cs typeface="Courier New" panose="02070309020205020404" pitchFamily="49" charset="0"/>
              </a:rPr>
              <a:t>cacgcagtat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aattaataac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taattactgt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cgttgacagg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acacgagtaa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ctcgtctatc</a:t>
            </a:r>
            <a:endParaRPr lang="en-US" altLang="en-US" sz="1172" dirty="0">
              <a:latin typeface="Courier New" panose="02070309020205020404" pitchFamily="49" charset="0"/>
              <a:cs typeface="Courier New" panose="02070309020205020404" pitchFamily="49" charset="0"/>
            </a:endParaRPr>
          </a:p>
          <a:p>
            <a:pPr lvl="0" eaLnBrk="0" fontAlgn="base" hangingPunct="0">
              <a:spcBef>
                <a:spcPct val="0"/>
              </a:spcBef>
              <a:spcAft>
                <a:spcPct val="0"/>
              </a:spcAft>
            </a:pPr>
            <a:r>
              <a:rPr lang="en-US" altLang="en-US" sz="1172" dirty="0">
                <a:latin typeface="Courier New" panose="02070309020205020404" pitchFamily="49" charset="0"/>
                <a:cs typeface="Courier New" panose="02070309020205020404" pitchFamily="49" charset="0"/>
              </a:rPr>
              <a:t>181   </a:t>
            </a:r>
            <a:r>
              <a:rPr lang="en-US" altLang="en-US" sz="1172" dirty="0" err="1">
                <a:latin typeface="Courier New" panose="02070309020205020404" pitchFamily="49" charset="0"/>
                <a:cs typeface="Courier New" panose="02070309020205020404" pitchFamily="49" charset="0"/>
              </a:rPr>
              <a:t>ttctgcaggc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tgcttacggt</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ttcgtccgtg</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ttgcagccga</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tcatcagcac</a:t>
            </a:r>
            <a:r>
              <a:rPr lang="en-US" altLang="en-US" sz="1172" dirty="0">
                <a:latin typeface="Courier New" panose="02070309020205020404" pitchFamily="49" charset="0"/>
                <a:cs typeface="Courier New" panose="02070309020205020404" pitchFamily="49" charset="0"/>
              </a:rPr>
              <a:t> </a:t>
            </a:r>
            <a:r>
              <a:rPr lang="en-US" altLang="en-US" sz="1172" dirty="0" err="1">
                <a:latin typeface="Courier New" panose="02070309020205020404" pitchFamily="49" charset="0"/>
                <a:cs typeface="Courier New" panose="02070309020205020404" pitchFamily="49" charset="0"/>
              </a:rPr>
              <a:t>atctaggttt</a:t>
            </a:r>
            <a:r>
              <a:rPr lang="en-US" altLang="en-US" sz="1172" dirty="0">
                <a:latin typeface="Courier New" panose="02070309020205020404" pitchFamily="49" charset="0"/>
                <a:cs typeface="Courier New" panose="02070309020205020404" pitchFamily="49" charset="0"/>
              </a:rPr>
              <a:t> </a:t>
            </a: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28261 </a:t>
            </a:r>
            <a:r>
              <a:rPr lang="en-US" sz="1172" dirty="0" err="1">
                <a:latin typeface="Courier New" panose="02070309020205020404" pitchFamily="49" charset="0"/>
                <a:cs typeface="Courier New" panose="02070309020205020404" pitchFamily="49" charset="0"/>
              </a:rPr>
              <a:t>cgaacaaact</a:t>
            </a:r>
            <a:r>
              <a:rPr lang="en-US" sz="1172"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aaaatgtctg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ataatggacc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ccaaaatcag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cgaaatgcac</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cccgcattac</a:t>
            </a:r>
            <a:endParaRPr lang="en-US" sz="1172" b="1"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28321 </a:t>
            </a:r>
            <a:r>
              <a:rPr lang="en-US" sz="1172" b="1" dirty="0" err="1">
                <a:latin typeface="Courier New" panose="02070309020205020404" pitchFamily="49" charset="0"/>
                <a:cs typeface="Courier New" panose="02070309020205020404" pitchFamily="49" charset="0"/>
              </a:rPr>
              <a:t>gtttggtgga</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ccctcagatt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caactggcag</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taaccagaat</a:t>
            </a:r>
            <a:r>
              <a:rPr lang="en-US" sz="1172" b="1" dirty="0">
                <a:latin typeface="Courier New" panose="02070309020205020404" pitchFamily="49" charset="0"/>
                <a:cs typeface="Courier New" panose="02070309020205020404" pitchFamily="49" charset="0"/>
              </a:rPr>
              <a:t> </a:t>
            </a:r>
            <a:r>
              <a:rPr lang="en-US" sz="1172" b="1" dirty="0" err="1">
                <a:latin typeface="Courier New" panose="02070309020205020404" pitchFamily="49" charset="0"/>
                <a:cs typeface="Courier New" panose="02070309020205020404" pitchFamily="49" charset="0"/>
              </a:rPr>
              <a:t>ggagaacgca</a:t>
            </a:r>
            <a:r>
              <a:rPr lang="en-US" sz="1172" b="1"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gtggggcgcg</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28381 </a:t>
            </a:r>
            <a:r>
              <a:rPr lang="en-US" sz="1172" dirty="0" err="1">
                <a:latin typeface="Courier New" panose="02070309020205020404" pitchFamily="49" charset="0"/>
                <a:cs typeface="Courier New" panose="02070309020205020404" pitchFamily="49" charset="0"/>
              </a:rPr>
              <a:t>atcaaaacaa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cgtcggcccc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aaggtttacc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caataatact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gcgtcttggt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tcaccgctct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28441 </a:t>
            </a:r>
            <a:r>
              <a:rPr lang="en-US" sz="1172" dirty="0" err="1">
                <a:latin typeface="Courier New" panose="02070309020205020404" pitchFamily="49" charset="0"/>
                <a:cs typeface="Courier New" panose="02070309020205020404" pitchFamily="49" charset="0"/>
              </a:rPr>
              <a:t>cactcaacat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ggcaaggaag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accttaaatt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ccctcgagga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caaggcgttc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caattaacac</a:t>
            </a:r>
            <a:endParaRPr lang="en-US" sz="1172" dirty="0">
              <a:latin typeface="Courier New" panose="02070309020205020404" pitchFamily="49" charset="0"/>
              <a:cs typeface="Courier New" panose="02070309020205020404" pitchFamily="49" charset="0"/>
            </a:endParaRPr>
          </a:p>
          <a:p>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29701 </a:t>
            </a:r>
            <a:r>
              <a:rPr lang="en-US" sz="1172" dirty="0" err="1">
                <a:latin typeface="Courier New" panose="02070309020205020404" pitchFamily="49" charset="0"/>
                <a:cs typeface="Courier New" panose="02070309020205020404" pitchFamily="49" charset="0"/>
              </a:rPr>
              <a:t>gggaggactt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gaaagagcca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ccacattttc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accgaggcca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cgcggagtac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gatcgagtgt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29761 </a:t>
            </a:r>
            <a:r>
              <a:rPr lang="en-US" sz="1172" dirty="0" err="1">
                <a:latin typeface="Courier New" panose="02070309020205020404" pitchFamily="49" charset="0"/>
                <a:cs typeface="Courier New" panose="02070309020205020404" pitchFamily="49" charset="0"/>
              </a:rPr>
              <a:t>acagtgaaca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atgctaggga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gagctgccta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tatggaagag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ccctaatgtg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taaaattaat</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29821 </a:t>
            </a:r>
            <a:r>
              <a:rPr lang="en-US" sz="1172" dirty="0" err="1">
                <a:latin typeface="Courier New" panose="02070309020205020404" pitchFamily="49" charset="0"/>
                <a:cs typeface="Courier New" panose="02070309020205020404" pitchFamily="49" charset="0"/>
              </a:rPr>
              <a:t>tttagtagtg</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ctatccccat</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gtgattttaa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tagcttctta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ggagaatgac</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endParaRPr lang="en-US" sz="1172" dirty="0">
              <a:latin typeface="Courier New" panose="02070309020205020404" pitchFamily="49" charset="0"/>
              <a:cs typeface="Courier New" panose="02070309020205020404" pitchFamily="49" charset="0"/>
            </a:endParaRPr>
          </a:p>
          <a:p>
            <a:r>
              <a:rPr lang="en-US" sz="1172" dirty="0">
                <a:latin typeface="Courier New" panose="02070309020205020404" pitchFamily="49" charset="0"/>
                <a:cs typeface="Courier New" panose="02070309020205020404" pitchFamily="49" charset="0"/>
              </a:rPr>
              <a:t>29881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aaaaaaaaaa</a:t>
            </a:r>
            <a:r>
              <a:rPr lang="en-US" sz="1172" dirty="0">
                <a:latin typeface="Courier New" panose="02070309020205020404" pitchFamily="49" charset="0"/>
                <a:cs typeface="Courier New" panose="02070309020205020404" pitchFamily="49" charset="0"/>
              </a:rPr>
              <a:t> </a:t>
            </a:r>
            <a:r>
              <a:rPr lang="en-US" sz="1172" dirty="0" err="1">
                <a:latin typeface="Courier New" panose="02070309020205020404" pitchFamily="49" charset="0"/>
                <a:cs typeface="Courier New" panose="02070309020205020404" pitchFamily="49" charset="0"/>
              </a:rPr>
              <a:t>aaa</a:t>
            </a:r>
            <a:endParaRPr lang="en-US" sz="2982" dirty="0">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968A1909-1E1D-4533-9CFB-1769E87B7393}"/>
              </a:ext>
            </a:extLst>
          </p:cNvPr>
          <p:cNvSpPr txBox="1"/>
          <p:nvPr/>
        </p:nvSpPr>
        <p:spPr>
          <a:xfrm>
            <a:off x="919270" y="6288426"/>
            <a:ext cx="8562189" cy="408125"/>
          </a:xfrm>
          <a:prstGeom prst="rect">
            <a:avLst/>
          </a:prstGeom>
          <a:noFill/>
        </p:spPr>
        <p:txBody>
          <a:bodyPr wrap="square" rtlCol="0">
            <a:spAutoFit/>
          </a:bodyPr>
          <a:lstStyle/>
          <a:p>
            <a:r>
              <a:rPr lang="en-US" sz="2052" i="1" dirty="0">
                <a:solidFill>
                  <a:schemeClr val="tx2">
                    <a:lumMod val="60000"/>
                    <a:lumOff val="40000"/>
                  </a:schemeClr>
                </a:solidFill>
              </a:rPr>
              <a:t>Will PCR generate products if the viral DNA is not present?</a:t>
            </a:r>
          </a:p>
        </p:txBody>
      </p:sp>
      <p:sp>
        <p:nvSpPr>
          <p:cNvPr id="17" name="TextBox 16">
            <a:extLst>
              <a:ext uri="{FF2B5EF4-FFF2-40B4-BE49-F238E27FC236}">
                <a16:creationId xmlns:a16="http://schemas.microsoft.com/office/drawing/2014/main" id="{E2D386B6-61EA-434B-847F-91FC006E0D34}"/>
              </a:ext>
            </a:extLst>
          </p:cNvPr>
          <p:cNvSpPr txBox="1"/>
          <p:nvPr/>
        </p:nvSpPr>
        <p:spPr>
          <a:xfrm>
            <a:off x="4215465" y="-138"/>
            <a:ext cx="5743432" cy="508729"/>
          </a:xfrm>
          <a:prstGeom prst="rect">
            <a:avLst/>
          </a:prstGeom>
          <a:noFill/>
        </p:spPr>
        <p:txBody>
          <a:bodyPr wrap="none" rtlCol="0">
            <a:spAutoFit/>
          </a:bodyPr>
          <a:lstStyle/>
          <a:p>
            <a:r>
              <a:rPr lang="en-US" sz="2706" dirty="0"/>
              <a:t>PCR Applications - Detection of Viruses</a:t>
            </a:r>
          </a:p>
        </p:txBody>
      </p:sp>
      <p:cxnSp>
        <p:nvCxnSpPr>
          <p:cNvPr id="19" name="Straight Arrow Connector 18">
            <a:extLst>
              <a:ext uri="{FF2B5EF4-FFF2-40B4-BE49-F238E27FC236}">
                <a16:creationId xmlns:a16="http://schemas.microsoft.com/office/drawing/2014/main" id="{50A1AF30-44C5-4C33-B460-DD0DE830BFCE}"/>
              </a:ext>
            </a:extLst>
          </p:cNvPr>
          <p:cNvCxnSpPr>
            <a:cxnSpLocks/>
          </p:cNvCxnSpPr>
          <p:nvPr/>
        </p:nvCxnSpPr>
        <p:spPr>
          <a:xfrm>
            <a:off x="4962867" y="4135508"/>
            <a:ext cx="0" cy="6466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4">
            <a:extLst>
              <a:ext uri="{FF2B5EF4-FFF2-40B4-BE49-F238E27FC236}">
                <a16:creationId xmlns:a16="http://schemas.microsoft.com/office/drawing/2014/main" id="{6FEA2F80-5146-4259-BAF3-EA8C447DC8C3}"/>
              </a:ext>
            </a:extLst>
          </p:cNvPr>
          <p:cNvSpPr>
            <a:spLocks noChangeArrowheads="1"/>
          </p:cNvSpPr>
          <p:nvPr/>
        </p:nvSpPr>
        <p:spPr bwMode="auto">
          <a:xfrm>
            <a:off x="2696230" y="5752003"/>
            <a:ext cx="9808179" cy="55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94" eaLnBrk="0" fontAlgn="base" hangingPunct="0">
              <a:spcBef>
                <a:spcPct val="0"/>
              </a:spcBef>
              <a:spcAft>
                <a:spcPct val="0"/>
              </a:spcAft>
            </a:pPr>
            <a:r>
              <a:rPr lang="en-US" altLang="en-US" sz="1491" b="1" dirty="0">
                <a:highlight>
                  <a:srgbClr val="FFFF00"/>
                </a:highlight>
                <a:latin typeface="Courier New" panose="02070309020205020404" pitchFamily="49" charset="0"/>
                <a:cs typeface="Courier New" panose="02070309020205020404" pitchFamily="49" charset="0"/>
              </a:rPr>
              <a:t>GACCCCAAAATCAGCGAAAT</a:t>
            </a:r>
            <a:r>
              <a:rPr lang="en-US" altLang="en-US" sz="1491" dirty="0">
                <a:latin typeface="Courier New" panose="02070309020205020404" pitchFamily="49" charset="0"/>
                <a:cs typeface="Courier New" panose="02070309020205020404" pitchFamily="49" charset="0"/>
              </a:rPr>
              <a:t>GCACCCCGCATTACGTTTGGTGGACCCTCAGATTCAACTGGCAGTAACCAGA</a:t>
            </a:r>
            <a:br>
              <a:rPr lang="en-US" altLang="en-US" sz="1491" dirty="0">
                <a:latin typeface="Courier New" panose="02070309020205020404" pitchFamily="49" charset="0"/>
                <a:cs typeface="Courier New" panose="02070309020205020404" pitchFamily="49" charset="0"/>
              </a:rPr>
            </a:br>
            <a:r>
              <a:rPr lang="en-US" altLang="en-US" sz="1491" dirty="0">
                <a:latin typeface="Courier New" panose="02070309020205020404" pitchFamily="49" charset="0"/>
                <a:cs typeface="Courier New" panose="02070309020205020404" pitchFamily="49" charset="0"/>
              </a:rPr>
              <a:t>CTGGGGTTTTAGTCGCTTTACGTGGGGCGTAATGCAAACCACCTGGGA</a:t>
            </a:r>
            <a:r>
              <a:rPr lang="en-US" altLang="en-US" sz="1491" b="1" dirty="0">
                <a:highlight>
                  <a:srgbClr val="00FFFF"/>
                </a:highlight>
                <a:latin typeface="Courier New" panose="02070309020205020404" pitchFamily="49" charset="0"/>
                <a:cs typeface="Courier New" panose="02070309020205020404" pitchFamily="49" charset="0"/>
              </a:rPr>
              <a:t>GTCTAAGTTGACCGTCATTGGTCT</a:t>
            </a:r>
            <a:r>
              <a:rPr lang="en-US" altLang="en-US" sz="1491" dirty="0">
                <a:latin typeface="Courier New" panose="02070309020205020404" pitchFamily="49" charset="0"/>
                <a:cs typeface="Courier New" panose="02070309020205020404" pitchFamily="49" charset="0"/>
              </a:rPr>
              <a:t> </a:t>
            </a:r>
          </a:p>
        </p:txBody>
      </p:sp>
      <p:sp>
        <p:nvSpPr>
          <p:cNvPr id="12" name="TextBox 11">
            <a:extLst>
              <a:ext uri="{FF2B5EF4-FFF2-40B4-BE49-F238E27FC236}">
                <a16:creationId xmlns:a16="http://schemas.microsoft.com/office/drawing/2014/main" id="{C09C132C-6D18-4568-BBE1-83C1D85640EB}"/>
              </a:ext>
            </a:extLst>
          </p:cNvPr>
          <p:cNvSpPr txBox="1"/>
          <p:nvPr/>
        </p:nvSpPr>
        <p:spPr>
          <a:xfrm>
            <a:off x="1999453" y="5406600"/>
            <a:ext cx="1301575" cy="360227"/>
          </a:xfrm>
          <a:prstGeom prst="rect">
            <a:avLst/>
          </a:prstGeom>
          <a:noFill/>
        </p:spPr>
        <p:txBody>
          <a:bodyPr wrap="none" rtlCol="0">
            <a:spAutoFit/>
          </a:bodyPr>
          <a:lstStyle/>
          <a:p>
            <a:r>
              <a:rPr lang="en-US" sz="1741" dirty="0"/>
              <a:t>PCR Product</a:t>
            </a:r>
          </a:p>
        </p:txBody>
      </p:sp>
      <mc:AlternateContent xmlns:mc="http://schemas.openxmlformats.org/markup-compatibility/2006" xmlns:p14="http://schemas.microsoft.com/office/powerpoint/2010/main">
        <mc:Choice Requires="p14">
          <p:contentPart p14:bwMode="auto" r:id="rId4">
            <p14:nvContentPartPr>
              <p14:cNvPr id="51" name="Ink 50">
                <a:extLst>
                  <a:ext uri="{FF2B5EF4-FFF2-40B4-BE49-F238E27FC236}">
                    <a16:creationId xmlns:a16="http://schemas.microsoft.com/office/drawing/2014/main" id="{B2151790-25CB-41CA-933B-FCCD2F259014}"/>
                  </a:ext>
                </a:extLst>
              </p14:cNvPr>
              <p14:cNvContentPartPr/>
              <p14:nvPr/>
            </p14:nvContentPartPr>
            <p14:xfrm>
              <a:off x="7362164" y="3234970"/>
              <a:ext cx="29575" cy="11831"/>
            </p14:xfrm>
          </p:contentPart>
        </mc:Choice>
        <mc:Fallback xmlns="">
          <p:pic>
            <p:nvPicPr>
              <p:cNvPr id="51" name="Ink 50">
                <a:extLst>
                  <a:ext uri="{FF2B5EF4-FFF2-40B4-BE49-F238E27FC236}">
                    <a16:creationId xmlns:a16="http://schemas.microsoft.com/office/drawing/2014/main" id="{B2151790-25CB-41CA-933B-FCCD2F259014}"/>
                  </a:ext>
                </a:extLst>
              </p:cNvPr>
              <p:cNvPicPr/>
              <p:nvPr/>
            </p:nvPicPr>
            <p:blipFill>
              <a:blip r:embed="rId5"/>
              <a:stretch>
                <a:fillRect/>
              </a:stretch>
            </p:blipFill>
            <p:spPr>
              <a:xfrm>
                <a:off x="7353147" y="3226007"/>
                <a:ext cx="47248" cy="293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9" name="Ink 68">
                <a:extLst>
                  <a:ext uri="{FF2B5EF4-FFF2-40B4-BE49-F238E27FC236}">
                    <a16:creationId xmlns:a16="http://schemas.microsoft.com/office/drawing/2014/main" id="{9918BAF1-6AC0-4EDD-A591-02A5BBD5417E}"/>
                  </a:ext>
                </a:extLst>
              </p14:cNvPr>
              <p14:cNvContentPartPr/>
              <p14:nvPr/>
            </p14:nvContentPartPr>
            <p14:xfrm>
              <a:off x="8428983" y="2017489"/>
              <a:ext cx="40711" cy="73418"/>
            </p14:xfrm>
          </p:contentPart>
        </mc:Choice>
        <mc:Fallback xmlns="">
          <p:pic>
            <p:nvPicPr>
              <p:cNvPr id="69" name="Ink 68">
                <a:extLst>
                  <a:ext uri="{FF2B5EF4-FFF2-40B4-BE49-F238E27FC236}">
                    <a16:creationId xmlns:a16="http://schemas.microsoft.com/office/drawing/2014/main" id="{9918BAF1-6AC0-4EDD-A591-02A5BBD5417E}"/>
                  </a:ext>
                </a:extLst>
              </p:cNvPr>
              <p:cNvPicPr/>
              <p:nvPr/>
            </p:nvPicPr>
            <p:blipFill>
              <a:blip r:embed="rId7"/>
              <a:stretch>
                <a:fillRect/>
              </a:stretch>
            </p:blipFill>
            <p:spPr>
              <a:xfrm>
                <a:off x="8419976" y="2008492"/>
                <a:ext cx="58364" cy="91053"/>
              </a:xfrm>
              <a:prstGeom prst="rect">
                <a:avLst/>
              </a:prstGeom>
            </p:spPr>
          </p:pic>
        </mc:Fallback>
      </mc:AlternateContent>
      <p:sp>
        <p:nvSpPr>
          <p:cNvPr id="3" name="TextBox 2">
            <a:extLst>
              <a:ext uri="{FF2B5EF4-FFF2-40B4-BE49-F238E27FC236}">
                <a16:creationId xmlns:a16="http://schemas.microsoft.com/office/drawing/2014/main" id="{C967FE47-5551-4F77-9B2C-7144E89873BF}"/>
              </a:ext>
            </a:extLst>
          </p:cNvPr>
          <p:cNvSpPr txBox="1"/>
          <p:nvPr/>
        </p:nvSpPr>
        <p:spPr>
          <a:xfrm>
            <a:off x="3397813" y="489876"/>
            <a:ext cx="5874925" cy="408125"/>
          </a:xfrm>
          <a:prstGeom prst="rect">
            <a:avLst/>
          </a:prstGeom>
          <a:noFill/>
        </p:spPr>
        <p:txBody>
          <a:bodyPr wrap="square" rtlCol="0">
            <a:spAutoFit/>
          </a:bodyPr>
          <a:lstStyle/>
          <a:p>
            <a:r>
              <a:rPr lang="en-US" sz="2052" dirty="0"/>
              <a:t>Sequence of Covid-19 (top strand only) </a:t>
            </a:r>
          </a:p>
        </p:txBody>
      </p:sp>
      <p:sp>
        <p:nvSpPr>
          <p:cNvPr id="4" name="TextBox 3">
            <a:extLst>
              <a:ext uri="{FF2B5EF4-FFF2-40B4-BE49-F238E27FC236}">
                <a16:creationId xmlns:a16="http://schemas.microsoft.com/office/drawing/2014/main" id="{E4184A0E-9680-4133-AC37-6709ADAAC851}"/>
              </a:ext>
            </a:extLst>
          </p:cNvPr>
          <p:cNvSpPr txBox="1"/>
          <p:nvPr/>
        </p:nvSpPr>
        <p:spPr>
          <a:xfrm>
            <a:off x="1562211" y="4454985"/>
            <a:ext cx="3086807" cy="330219"/>
          </a:xfrm>
          <a:prstGeom prst="rect">
            <a:avLst/>
          </a:prstGeom>
          <a:noFill/>
        </p:spPr>
        <p:txBody>
          <a:bodyPr wrap="none" rtlCol="0">
            <a:spAutoFit/>
          </a:bodyPr>
          <a:lstStyle/>
          <a:p>
            <a:r>
              <a:rPr lang="en-US" sz="1546" i="1" dirty="0" err="1"/>
              <a:t>dsSeq</a:t>
            </a:r>
            <a:r>
              <a:rPr lang="en-US" sz="1546" i="1" dirty="0"/>
              <a:t> of above bold &amp; circled region</a:t>
            </a:r>
          </a:p>
        </p:txBody>
      </p:sp>
      <p:sp>
        <p:nvSpPr>
          <p:cNvPr id="10" name="Rectangle 9">
            <a:extLst>
              <a:ext uri="{FF2B5EF4-FFF2-40B4-BE49-F238E27FC236}">
                <a16:creationId xmlns:a16="http://schemas.microsoft.com/office/drawing/2014/main" id="{275CD506-009A-407A-B5B7-3B4F327AEE07}"/>
              </a:ext>
            </a:extLst>
          </p:cNvPr>
          <p:cNvSpPr/>
          <p:nvPr/>
        </p:nvSpPr>
        <p:spPr>
          <a:xfrm>
            <a:off x="1298418" y="4786898"/>
            <a:ext cx="11157105" cy="485646"/>
          </a:xfrm>
          <a:prstGeom prst="rect">
            <a:avLst/>
          </a:prstGeom>
        </p:spPr>
        <p:txBody>
          <a:bodyPr wrap="square">
            <a:spAutoFit/>
          </a:bodyPr>
          <a:lstStyle/>
          <a:p>
            <a:r>
              <a:rPr lang="en-US" sz="1278" dirty="0">
                <a:latin typeface="Courier New" panose="02070309020205020404" pitchFamily="49" charset="0"/>
                <a:cs typeface="Courier New" panose="02070309020205020404" pitchFamily="49" charset="0"/>
              </a:rPr>
              <a:t>28271 aaaatgtctgataatg</a:t>
            </a:r>
            <a:r>
              <a:rPr lang="en-US" sz="1278" b="1" cap="all" dirty="0">
                <a:highlight>
                  <a:srgbClr val="FFFF00"/>
                </a:highlight>
                <a:latin typeface="Courier New" panose="02070309020205020404" pitchFamily="49" charset="0"/>
                <a:cs typeface="Courier New" panose="02070309020205020404" pitchFamily="49" charset="0"/>
              </a:rPr>
              <a:t>gaccccaaaatcagcgaaat</a:t>
            </a:r>
            <a:r>
              <a:rPr lang="en-US" sz="1278" dirty="0">
                <a:latin typeface="Courier New" panose="02070309020205020404" pitchFamily="49" charset="0"/>
                <a:cs typeface="Courier New" panose="02070309020205020404" pitchFamily="49" charset="0"/>
              </a:rPr>
              <a:t>gcaccccgcattacgtttggtggaccctcagattcaactggcagtaaccagaatggagaacgca</a:t>
            </a:r>
          </a:p>
          <a:p>
            <a:r>
              <a:rPr lang="en-US" sz="1278" dirty="0">
                <a:latin typeface="Courier New" panose="02070309020205020404" pitchFamily="49" charset="0"/>
                <a:cs typeface="Courier New" panose="02070309020205020404" pitchFamily="49" charset="0"/>
              </a:rPr>
              <a:t>      ttttacagactattacctggggttttagtcgctttacgtggggcgtaatgcaaaccacctggga</a:t>
            </a:r>
            <a:r>
              <a:rPr lang="en-US" sz="1278" b="1" cap="all" dirty="0">
                <a:highlight>
                  <a:srgbClr val="00FFFF"/>
                </a:highlight>
                <a:latin typeface="Courier New" panose="02070309020205020404" pitchFamily="49" charset="0"/>
                <a:cs typeface="Courier New" panose="02070309020205020404" pitchFamily="49" charset="0"/>
              </a:rPr>
              <a:t>gtctaagttgaccgtcattggtct</a:t>
            </a:r>
            <a:r>
              <a:rPr lang="en-US" sz="1278" dirty="0">
                <a:latin typeface="Courier New" panose="02070309020205020404" pitchFamily="49" charset="0"/>
                <a:cs typeface="Courier New" panose="02070309020205020404" pitchFamily="49" charset="0"/>
              </a:rPr>
              <a:t>tacctcttgcgt</a:t>
            </a:r>
          </a:p>
        </p:txBody>
      </p:sp>
      <p:sp>
        <p:nvSpPr>
          <p:cNvPr id="25" name="TextBox 24">
            <a:extLst>
              <a:ext uri="{FF2B5EF4-FFF2-40B4-BE49-F238E27FC236}">
                <a16:creationId xmlns:a16="http://schemas.microsoft.com/office/drawing/2014/main" id="{C5EB598A-33EB-4856-8638-66253AAB02FF}"/>
              </a:ext>
            </a:extLst>
          </p:cNvPr>
          <p:cNvSpPr txBox="1"/>
          <p:nvPr/>
        </p:nvSpPr>
        <p:spPr>
          <a:xfrm>
            <a:off x="1834725" y="3229427"/>
            <a:ext cx="3126177" cy="360227"/>
          </a:xfrm>
          <a:prstGeom prst="rect">
            <a:avLst/>
          </a:prstGeom>
          <a:noFill/>
        </p:spPr>
        <p:txBody>
          <a:bodyPr wrap="none" rtlCol="0">
            <a:spAutoFit/>
          </a:bodyPr>
          <a:lstStyle/>
          <a:p>
            <a:r>
              <a:rPr lang="en-US" sz="1741" dirty="0"/>
              <a:t>CDC Recommended PCR Primers</a:t>
            </a:r>
          </a:p>
        </p:txBody>
      </p:sp>
      <p:cxnSp>
        <p:nvCxnSpPr>
          <p:cNvPr id="46" name="Straight Arrow Connector 45">
            <a:extLst>
              <a:ext uri="{FF2B5EF4-FFF2-40B4-BE49-F238E27FC236}">
                <a16:creationId xmlns:a16="http://schemas.microsoft.com/office/drawing/2014/main" id="{86CD2D33-CCEC-4D7E-B231-F672FA521CC9}"/>
              </a:ext>
            </a:extLst>
          </p:cNvPr>
          <p:cNvCxnSpPr>
            <a:cxnSpLocks/>
          </p:cNvCxnSpPr>
          <p:nvPr/>
        </p:nvCxnSpPr>
        <p:spPr>
          <a:xfrm>
            <a:off x="5534636" y="4282809"/>
            <a:ext cx="2611126" cy="74652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797B0E0-6905-4F53-B886-91DF28E89BC5}"/>
              </a:ext>
            </a:extLst>
          </p:cNvPr>
          <p:cNvSpPr/>
          <p:nvPr/>
        </p:nvSpPr>
        <p:spPr>
          <a:xfrm>
            <a:off x="4918971" y="1529200"/>
            <a:ext cx="6156997" cy="6898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1"/>
          </a:p>
        </p:txBody>
      </p:sp>
      <p:sp>
        <p:nvSpPr>
          <p:cNvPr id="14" name="Date Placeholder 13">
            <a:extLst>
              <a:ext uri="{FF2B5EF4-FFF2-40B4-BE49-F238E27FC236}">
                <a16:creationId xmlns:a16="http://schemas.microsoft.com/office/drawing/2014/main" id="{87563BDA-709E-80EA-20AF-6863428D5C5A}"/>
              </a:ext>
            </a:extLst>
          </p:cNvPr>
          <p:cNvSpPr>
            <a:spLocks noGrp="1"/>
          </p:cNvSpPr>
          <p:nvPr>
            <p:ph type="dt" sz="half" idx="10"/>
          </p:nvPr>
        </p:nvSpPr>
        <p:spPr/>
        <p:txBody>
          <a:bodyPr/>
          <a:lstStyle/>
          <a:p>
            <a:fld id="{2A9145D1-22E7-41C5-B435-F91D9A76DB35}" type="datetime1">
              <a:rPr lang="en-US" smtClean="0"/>
              <a:t>1/25/2025</a:t>
            </a:fld>
            <a:endParaRPr lang="en-US"/>
          </a:p>
        </p:txBody>
      </p:sp>
      <p:sp>
        <p:nvSpPr>
          <p:cNvPr id="15" name="Footer Placeholder 14">
            <a:extLst>
              <a:ext uri="{FF2B5EF4-FFF2-40B4-BE49-F238E27FC236}">
                <a16:creationId xmlns:a16="http://schemas.microsoft.com/office/drawing/2014/main" id="{2AE53CE4-E3DE-3456-EEC5-0F87B04047B0}"/>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6B976EAB-2AC2-C64F-2410-64D138C2A95D}"/>
              </a:ext>
            </a:extLst>
          </p:cNvPr>
          <p:cNvSpPr>
            <a:spLocks noGrp="1"/>
          </p:cNvSpPr>
          <p:nvPr>
            <p:ph type="sldNum" sz="quarter" idx="12"/>
          </p:nvPr>
        </p:nvSpPr>
        <p:spPr/>
        <p:txBody>
          <a:bodyPr/>
          <a:lstStyle/>
          <a:p>
            <a:fld id="{DC3BB032-4020-48F4-953B-341806DC4A2B}" type="slidenum">
              <a:rPr lang="en-US" smtClean="0"/>
              <a:t>34</a:t>
            </a:fld>
            <a:endParaRPr lang="en-US"/>
          </a:p>
        </p:txBody>
      </p:sp>
    </p:spTree>
    <p:extLst>
      <p:ext uri="{BB962C8B-B14F-4D97-AF65-F5344CB8AC3E}">
        <p14:creationId xmlns:p14="http://schemas.microsoft.com/office/powerpoint/2010/main" val="259368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D8EDE-375C-41D4-9AA0-E435170D4894}"/>
              </a:ext>
            </a:extLst>
          </p:cNvPr>
          <p:cNvSpPr/>
          <p:nvPr/>
        </p:nvSpPr>
        <p:spPr>
          <a:xfrm>
            <a:off x="6320127" y="2990813"/>
            <a:ext cx="6644481" cy="3481081"/>
          </a:xfrm>
          <a:prstGeom prst="rect">
            <a:avLst/>
          </a:prstGeom>
        </p:spPr>
        <p:txBody>
          <a:bodyPr wrap="square">
            <a:spAutoFit/>
          </a:bodyPr>
          <a:lstStyle/>
          <a:p>
            <a:pPr marL="276197" indent="-276197">
              <a:spcBef>
                <a:spcPts val="600"/>
              </a:spcBef>
              <a:buFont typeface="Arial" panose="020B0604020202020204" pitchFamily="34" charset="0"/>
              <a:buChar char="•"/>
            </a:pPr>
            <a:r>
              <a:rPr lang="en-US" sz="2052" dirty="0"/>
              <a:t>Red curve (Positive sample) shows a threshold level of PCR product after 27 cycles.</a:t>
            </a:r>
          </a:p>
          <a:p>
            <a:pPr marL="276197" indent="-276197">
              <a:spcBef>
                <a:spcPts val="600"/>
              </a:spcBef>
              <a:buFont typeface="Arial" panose="020B0604020202020204" pitchFamily="34" charset="0"/>
              <a:buChar char="•"/>
            </a:pPr>
            <a:r>
              <a:rPr lang="en-US" sz="2052" dirty="0"/>
              <a:t>Next 6 samples are the positive sample mixed with up to 63 negative samples, showing that it is possible to test pooled samples.</a:t>
            </a:r>
          </a:p>
          <a:p>
            <a:pPr marL="276197" indent="-276197">
              <a:spcBef>
                <a:spcPts val="600"/>
              </a:spcBef>
              <a:buFont typeface="Arial" panose="020B0604020202020204" pitchFamily="34" charset="0"/>
              <a:buChar char="•"/>
            </a:pPr>
            <a:r>
              <a:rPr lang="en-US" sz="2052" dirty="0"/>
              <a:t>- - - is a </a:t>
            </a:r>
            <a:r>
              <a:rPr lang="en-US" sz="2052" b="1" i="1" dirty="0"/>
              <a:t>positive control </a:t>
            </a:r>
            <a:r>
              <a:rPr lang="en-US" sz="2052" dirty="0"/>
              <a:t>amount of Covid template.  It shows that you can detect a PCR product if the </a:t>
            </a:r>
            <a:r>
              <a:rPr lang="en-US" sz="2052" dirty="0" err="1"/>
              <a:t>covid</a:t>
            </a:r>
            <a:r>
              <a:rPr lang="en-US" sz="2052" dirty="0"/>
              <a:t> genome is present.</a:t>
            </a:r>
          </a:p>
          <a:p>
            <a:pPr marL="276197" indent="-276197">
              <a:spcBef>
                <a:spcPts val="600"/>
              </a:spcBef>
              <a:buFont typeface="Arial" panose="020B0604020202020204" pitchFamily="34" charset="0"/>
              <a:buChar char="•"/>
            </a:pPr>
            <a:r>
              <a:rPr lang="en-US" sz="2052" dirty="0"/>
              <a:t>Solid black line is a </a:t>
            </a:r>
            <a:r>
              <a:rPr lang="en-US" sz="2052" b="1" i="1" dirty="0"/>
              <a:t>negative control</a:t>
            </a:r>
            <a:r>
              <a:rPr lang="en-US" sz="2052" dirty="0"/>
              <a:t>, no Covid DNA.  It shows that addition of </a:t>
            </a:r>
            <a:r>
              <a:rPr lang="en-US" sz="2052" dirty="0" err="1"/>
              <a:t>covid</a:t>
            </a:r>
            <a:r>
              <a:rPr lang="en-US" sz="2052" dirty="0"/>
              <a:t> template will lead to a signal.</a:t>
            </a:r>
          </a:p>
        </p:txBody>
      </p:sp>
      <p:sp>
        <p:nvSpPr>
          <p:cNvPr id="7" name="TextBox 6">
            <a:extLst>
              <a:ext uri="{FF2B5EF4-FFF2-40B4-BE49-F238E27FC236}">
                <a16:creationId xmlns:a16="http://schemas.microsoft.com/office/drawing/2014/main" id="{981382A1-3B31-4119-A155-7822C0E8F4A5}"/>
              </a:ext>
            </a:extLst>
          </p:cNvPr>
          <p:cNvSpPr txBox="1"/>
          <p:nvPr/>
        </p:nvSpPr>
        <p:spPr>
          <a:xfrm>
            <a:off x="2858077" y="54366"/>
            <a:ext cx="7063025" cy="508729"/>
          </a:xfrm>
          <a:prstGeom prst="rect">
            <a:avLst/>
          </a:prstGeom>
          <a:noFill/>
        </p:spPr>
        <p:txBody>
          <a:bodyPr wrap="square" rtlCol="0">
            <a:spAutoFit/>
          </a:bodyPr>
          <a:lstStyle/>
          <a:p>
            <a:pPr algn="ctr"/>
            <a:r>
              <a:rPr lang="en-US" sz="2706" dirty="0" err="1"/>
              <a:t>Covid</a:t>
            </a:r>
            <a:r>
              <a:rPr lang="en-US" sz="2706" dirty="0"/>
              <a:t> 19 PCR Test: Detection of the PCR Product.</a:t>
            </a:r>
          </a:p>
        </p:txBody>
      </p:sp>
      <p:sp>
        <p:nvSpPr>
          <p:cNvPr id="8" name="Rectangle 7">
            <a:extLst>
              <a:ext uri="{FF2B5EF4-FFF2-40B4-BE49-F238E27FC236}">
                <a16:creationId xmlns:a16="http://schemas.microsoft.com/office/drawing/2014/main" id="{51F667C3-35B0-4325-BD6F-FAB0FBCAEA6C}"/>
              </a:ext>
            </a:extLst>
          </p:cNvPr>
          <p:cNvSpPr/>
          <p:nvPr/>
        </p:nvSpPr>
        <p:spPr>
          <a:xfrm>
            <a:off x="6570643" y="563095"/>
            <a:ext cx="5167751" cy="300723"/>
          </a:xfrm>
          <a:prstGeom prst="rect">
            <a:avLst/>
          </a:prstGeom>
        </p:spPr>
        <p:txBody>
          <a:bodyPr>
            <a:spAutoFit/>
          </a:bodyPr>
          <a:lstStyle/>
          <a:p>
            <a:r>
              <a:rPr lang="en-US" sz="1354" dirty="0"/>
              <a:t>https://www.medrxiv.org/content/10.1101/2020.03.26.20039438v1</a:t>
            </a:r>
          </a:p>
        </p:txBody>
      </p:sp>
      <p:sp>
        <p:nvSpPr>
          <p:cNvPr id="9" name="TextBox 8">
            <a:extLst>
              <a:ext uri="{FF2B5EF4-FFF2-40B4-BE49-F238E27FC236}">
                <a16:creationId xmlns:a16="http://schemas.microsoft.com/office/drawing/2014/main" id="{018A6C7F-CD06-4E9E-8773-7091C0F5D041}"/>
              </a:ext>
            </a:extLst>
          </p:cNvPr>
          <p:cNvSpPr txBox="1"/>
          <p:nvPr/>
        </p:nvSpPr>
        <p:spPr>
          <a:xfrm>
            <a:off x="6320127" y="881507"/>
            <a:ext cx="5981344" cy="2533707"/>
          </a:xfrm>
          <a:prstGeom prst="rect">
            <a:avLst/>
          </a:prstGeom>
          <a:noFill/>
        </p:spPr>
        <p:txBody>
          <a:bodyPr wrap="square" rtlCol="0">
            <a:spAutoFit/>
          </a:bodyPr>
          <a:lstStyle/>
          <a:p>
            <a:pPr marL="276197" indent="-276197">
              <a:spcBef>
                <a:spcPts val="600"/>
              </a:spcBef>
              <a:buFont typeface="Arial" panose="020B0604020202020204" pitchFamily="34" charset="0"/>
              <a:buChar char="•"/>
            </a:pPr>
            <a:r>
              <a:rPr lang="en-US" sz="2052" dirty="0"/>
              <a:t>Production of PCR products (double stranded DNA) causes an increase in signal (fluorescence) </a:t>
            </a:r>
          </a:p>
          <a:p>
            <a:pPr marL="276197" indent="-276197">
              <a:spcBef>
                <a:spcPts val="600"/>
              </a:spcBef>
              <a:buFont typeface="Arial" panose="020B0604020202020204" pitchFamily="34" charset="0"/>
              <a:buChar char="•"/>
            </a:pPr>
            <a:r>
              <a:rPr lang="en-US" sz="2052" dirty="0"/>
              <a:t>Signal above 300 considered to be positive (dashed gray line)</a:t>
            </a:r>
          </a:p>
          <a:p>
            <a:pPr marL="276197" indent="-276197">
              <a:spcBef>
                <a:spcPts val="600"/>
              </a:spcBef>
              <a:buFont typeface="Arial" panose="020B0604020202020204" pitchFamily="34" charset="0"/>
              <a:buChar char="•"/>
            </a:pPr>
            <a:r>
              <a:rPr lang="en-US" sz="2052" dirty="0"/>
              <a:t>Dots represent when a sample crosses the fluorescence threshold.</a:t>
            </a:r>
          </a:p>
          <a:p>
            <a:pPr>
              <a:spcBef>
                <a:spcPts val="600"/>
              </a:spcBef>
            </a:pPr>
            <a:endParaRPr lang="en-US" sz="2052" dirty="0"/>
          </a:p>
        </p:txBody>
      </p:sp>
      <p:grpSp>
        <p:nvGrpSpPr>
          <p:cNvPr id="13" name="Group 12">
            <a:extLst>
              <a:ext uri="{FF2B5EF4-FFF2-40B4-BE49-F238E27FC236}">
                <a16:creationId xmlns:a16="http://schemas.microsoft.com/office/drawing/2014/main" id="{1987CA97-486A-44D3-9155-2FCC8D4DADF6}"/>
              </a:ext>
            </a:extLst>
          </p:cNvPr>
          <p:cNvGrpSpPr/>
          <p:nvPr/>
        </p:nvGrpSpPr>
        <p:grpSpPr>
          <a:xfrm>
            <a:off x="1589685" y="739289"/>
            <a:ext cx="4799905" cy="5600629"/>
            <a:chOff x="940747" y="882650"/>
            <a:chExt cx="4966114" cy="5794568"/>
          </a:xfrm>
        </p:grpSpPr>
        <p:pic>
          <p:nvPicPr>
            <p:cNvPr id="5" name="Picture 4">
              <a:extLst>
                <a:ext uri="{FF2B5EF4-FFF2-40B4-BE49-F238E27FC236}">
                  <a16:creationId xmlns:a16="http://schemas.microsoft.com/office/drawing/2014/main" id="{1F68B48C-6D3B-412D-AC29-D02D1EF26874}"/>
                </a:ext>
              </a:extLst>
            </p:cNvPr>
            <p:cNvPicPr>
              <a:picLocks noChangeAspect="1"/>
            </p:cNvPicPr>
            <p:nvPr/>
          </p:nvPicPr>
          <p:blipFill>
            <a:blip r:embed="rId3"/>
            <a:stretch>
              <a:fillRect/>
            </a:stretch>
          </p:blipFill>
          <p:spPr>
            <a:xfrm>
              <a:off x="1079500" y="882650"/>
              <a:ext cx="4827361" cy="5791200"/>
            </a:xfrm>
            <a:prstGeom prst="rect">
              <a:avLst/>
            </a:prstGeom>
          </p:spPr>
        </p:pic>
        <p:sp>
          <p:nvSpPr>
            <p:cNvPr id="11" name="TextBox 10">
              <a:extLst>
                <a:ext uri="{FF2B5EF4-FFF2-40B4-BE49-F238E27FC236}">
                  <a16:creationId xmlns:a16="http://schemas.microsoft.com/office/drawing/2014/main" id="{EED22651-C188-4367-AFE1-7988E7E2C2F3}"/>
                </a:ext>
              </a:extLst>
            </p:cNvPr>
            <p:cNvSpPr txBox="1"/>
            <p:nvPr/>
          </p:nvSpPr>
          <p:spPr>
            <a:xfrm rot="16200000">
              <a:off x="-72571" y="3494392"/>
              <a:ext cx="2399337" cy="372701"/>
            </a:xfrm>
            <a:prstGeom prst="rect">
              <a:avLst/>
            </a:prstGeom>
            <a:solidFill>
              <a:schemeClr val="bg1"/>
            </a:solidFill>
          </p:spPr>
          <p:txBody>
            <a:bodyPr wrap="none" rtlCol="0">
              <a:spAutoFit/>
            </a:bodyPr>
            <a:lstStyle/>
            <a:p>
              <a:r>
                <a:rPr lang="en-US" sz="1741" dirty="0"/>
                <a:t>Amount of PCR Product</a:t>
              </a:r>
            </a:p>
          </p:txBody>
        </p:sp>
        <p:sp>
          <p:nvSpPr>
            <p:cNvPr id="12" name="TextBox 11">
              <a:extLst>
                <a:ext uri="{FF2B5EF4-FFF2-40B4-BE49-F238E27FC236}">
                  <a16:creationId xmlns:a16="http://schemas.microsoft.com/office/drawing/2014/main" id="{7A415077-ED6C-4643-A30A-A816B9F36407}"/>
                </a:ext>
              </a:extLst>
            </p:cNvPr>
            <p:cNvSpPr txBox="1"/>
            <p:nvPr/>
          </p:nvSpPr>
          <p:spPr>
            <a:xfrm>
              <a:off x="2451099" y="6304517"/>
              <a:ext cx="2256305" cy="372701"/>
            </a:xfrm>
            <a:prstGeom prst="rect">
              <a:avLst/>
            </a:prstGeom>
            <a:solidFill>
              <a:schemeClr val="bg1"/>
            </a:solidFill>
          </p:spPr>
          <p:txBody>
            <a:bodyPr wrap="none" rtlCol="0">
              <a:spAutoFit/>
            </a:bodyPr>
            <a:lstStyle/>
            <a:p>
              <a:r>
                <a:rPr lang="en-US" sz="1741" dirty="0"/>
                <a:t>Number of PCR Cycles</a:t>
              </a:r>
            </a:p>
          </p:txBody>
        </p:sp>
      </p:grpSp>
      <p:sp>
        <p:nvSpPr>
          <p:cNvPr id="2" name="Date Placeholder 1">
            <a:extLst>
              <a:ext uri="{FF2B5EF4-FFF2-40B4-BE49-F238E27FC236}">
                <a16:creationId xmlns:a16="http://schemas.microsoft.com/office/drawing/2014/main" id="{4632443C-4A72-1772-4072-5A7DB99CB889}"/>
              </a:ext>
            </a:extLst>
          </p:cNvPr>
          <p:cNvSpPr>
            <a:spLocks noGrp="1"/>
          </p:cNvSpPr>
          <p:nvPr>
            <p:ph type="dt" sz="half" idx="10"/>
          </p:nvPr>
        </p:nvSpPr>
        <p:spPr/>
        <p:txBody>
          <a:bodyPr/>
          <a:lstStyle/>
          <a:p>
            <a:fld id="{4AC812F5-9DAA-4136-B0FF-9B469F66F815}" type="datetime1">
              <a:rPr lang="en-US" smtClean="0"/>
              <a:t>1/25/2025</a:t>
            </a:fld>
            <a:endParaRPr lang="en-US"/>
          </a:p>
        </p:txBody>
      </p:sp>
      <p:sp>
        <p:nvSpPr>
          <p:cNvPr id="3" name="Footer Placeholder 2">
            <a:extLst>
              <a:ext uri="{FF2B5EF4-FFF2-40B4-BE49-F238E27FC236}">
                <a16:creationId xmlns:a16="http://schemas.microsoft.com/office/drawing/2014/main" id="{3666D128-BCFD-E93D-EC81-5276215B1F9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F37D2B72-3770-EB2F-8D4D-E6A95C8EDCD1}"/>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3916014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4694485" y="4237672"/>
            <a:ext cx="3100650" cy="1671291"/>
          </a:xfrm>
          <a:prstGeom prst="rect">
            <a:avLst/>
          </a:prstGeom>
          <a:noFill/>
        </p:spPr>
        <p:txBody>
          <a:bodyPr wrap="square" rtlCol="0">
            <a:spAutoFit/>
          </a:bodyPr>
          <a:lstStyle/>
          <a:p>
            <a:r>
              <a:rPr lang="en-US" sz="2052" i="1" dirty="0">
                <a:solidFill>
                  <a:srgbClr val="0070C0"/>
                </a:solidFill>
              </a:rPr>
              <a:t>Which individual has the shortest PCR product?</a:t>
            </a:r>
          </a:p>
          <a:p>
            <a:endParaRPr lang="en-US" sz="2052" i="1" dirty="0">
              <a:solidFill>
                <a:srgbClr val="0070C0"/>
              </a:solidFill>
            </a:endParaRPr>
          </a:p>
          <a:p>
            <a:endParaRPr lang="en-US" sz="2052" i="1" dirty="0">
              <a:solidFill>
                <a:srgbClr val="0070C0"/>
              </a:solidFill>
            </a:endParaRPr>
          </a:p>
          <a:p>
            <a:r>
              <a:rPr lang="en-US" sz="2052" i="1" dirty="0">
                <a:solidFill>
                  <a:srgbClr val="0070C0"/>
                </a:solidFill>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75478" y="1507277"/>
            <a:ext cx="4411601" cy="5298886"/>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2052" dirty="0"/>
              <a:t>Individuals will inherit one copy of the repeat from each parent.  The length of the inherited DNA can be the same or different.</a:t>
            </a:r>
          </a:p>
          <a:p>
            <a:pPr marL="263843" indent="-263843">
              <a:spcBef>
                <a:spcPts val="600"/>
              </a:spcBef>
              <a:buFont typeface="Arial" panose="020B0604020202020204" pitchFamily="34" charset="0"/>
              <a:buChar char="•"/>
            </a:pPr>
            <a:r>
              <a:rPr lang="en-US" sz="2052" dirty="0"/>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2052" dirty="0"/>
              <a:t>PCR Product length = primer lengths + number of tandem repeats (+ any DNA between the primers and the repeats). </a:t>
            </a:r>
            <a:r>
              <a:rPr lang="en-US" sz="2052" i="1" dirty="0">
                <a:solidFill>
                  <a:srgbClr val="C00000"/>
                </a:solidFill>
              </a:rPr>
              <a:t>Individuals can be differentiated by the length of the PCR product if they have different numbers of STR</a:t>
            </a:r>
            <a:endParaRPr lang="en-US" sz="2052" dirty="0"/>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6316603" cy="1039708"/>
          </a:xfrm>
          <a:prstGeom prst="rect">
            <a:avLst/>
          </a:prstGeom>
        </p:spPr>
        <p:txBody>
          <a:bodyPr wrap="square">
            <a:spAutoFit/>
          </a:bodyPr>
          <a:lstStyle/>
          <a:p>
            <a:pPr marL="276197" indent="-276197">
              <a:buFont typeface="Arial" panose="020B0604020202020204" pitchFamily="34" charset="0"/>
              <a:buChar char="•"/>
            </a:pPr>
            <a:r>
              <a:rPr lang="en-US" sz="2052" dirty="0"/>
              <a:t>Regions of DNA have variable numbers of repeated DNA sequences (Short tandem repeats, STR). The number of STR can differ from one person to the next.</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443135" cy="300723"/>
          </a:xfrm>
          <a:prstGeom prst="rect">
            <a:avLst/>
          </a:prstGeom>
          <a:noFill/>
        </p:spPr>
        <p:txBody>
          <a:bodyPr wrap="none" rtlCol="0">
            <a:spAutoFit/>
          </a:bodyPr>
          <a:lstStyle/>
          <a:p>
            <a:r>
              <a:rPr lang="en-US" sz="1354" dirty="0"/>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2156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42396" y="951932"/>
            <a:ext cx="31317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563963" y="801571"/>
            <a:ext cx="65246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ECD16549-2236-4B71-9DF5-142F6BC75070}" type="datetime1">
              <a:rPr lang="en-US" smtClean="0"/>
              <a:t>1/25/2025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277308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74237" y="2600485"/>
            <a:ext cx="2035594" cy="1039708"/>
          </a:xfrm>
          <a:prstGeom prst="rect">
            <a:avLst/>
          </a:prstGeom>
          <a:noFill/>
        </p:spPr>
        <p:txBody>
          <a:bodyPr wrap="square" rtlCol="0">
            <a:spAutoFit/>
          </a:bodyPr>
          <a:lstStyle/>
          <a:p>
            <a:r>
              <a:rPr lang="en-US" sz="2052" i="1" dirty="0">
                <a:solidFill>
                  <a:srgbClr val="00B0F0"/>
                </a:solidFill>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5122B7A9-A77D-420D-A594-5407A0E88996}" type="datetime1">
              <a:rPr lang="en-US" smtClean="0"/>
              <a:t>1/25/2025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4</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1738581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377784" cy="1355499"/>
          </a:xfrm>
          <a:prstGeom prst="rect">
            <a:avLst/>
          </a:prstGeom>
          <a:noFill/>
        </p:spPr>
        <p:txBody>
          <a:bodyPr wrap="none" rtlCol="0">
            <a:spAutoFit/>
          </a:bodyPr>
          <a:lstStyle/>
          <a:p>
            <a:r>
              <a:rPr lang="en-US" sz="2052" dirty="0"/>
              <a:t>Lane 1: Child</a:t>
            </a:r>
          </a:p>
          <a:p>
            <a:r>
              <a:rPr lang="en-US" sz="2052" dirty="0"/>
              <a:t>Lane 2: Mother</a:t>
            </a:r>
          </a:p>
          <a:p>
            <a:endParaRPr lang="en-US" sz="2052" dirty="0"/>
          </a:p>
          <a:p>
            <a:r>
              <a:rPr lang="en-US" sz="2052" dirty="0"/>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2934458"/>
          </a:xfrm>
          <a:prstGeom prst="rect">
            <a:avLst/>
          </a:prstGeom>
          <a:noFill/>
        </p:spPr>
        <p:txBody>
          <a:bodyPr wrap="square" rtlCol="0">
            <a:spAutoFit/>
          </a:bodyPr>
          <a:lstStyle/>
          <a:p>
            <a:pPr marL="457200" indent="-457200">
              <a:buAutoNum type="arabicPeriod"/>
            </a:pPr>
            <a:r>
              <a:rPr lang="en-US" sz="2052" i="1" dirty="0">
                <a:solidFill>
                  <a:srgbClr val="00B0F0"/>
                </a:solidFill>
              </a:rPr>
              <a:t>Which PCR product is from the mother? From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is </a:t>
            </a:r>
            <a:r>
              <a:rPr lang="en-US" sz="2052" b="1" i="1" u="sng" dirty="0">
                <a:solidFill>
                  <a:srgbClr val="00B0F0"/>
                </a:solidFill>
              </a:rPr>
              <a:t>not</a:t>
            </a:r>
            <a:r>
              <a:rPr lang="en-US" sz="2052" i="1" dirty="0">
                <a:solidFill>
                  <a:srgbClr val="00B0F0"/>
                </a:solidFill>
              </a:rPr>
              <a:t> the father?</a:t>
            </a: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endParaRPr lang="en-US" sz="2052" i="1" dirty="0">
              <a:solidFill>
                <a:srgbClr val="00B0F0"/>
              </a:solidFill>
            </a:endParaRPr>
          </a:p>
          <a:p>
            <a:pPr marL="457200" indent="-457200">
              <a:buAutoNum type="arabicPeriod"/>
            </a:pPr>
            <a:r>
              <a:rPr lang="en-US" sz="2052" i="1" dirty="0">
                <a:solidFill>
                  <a:srgbClr val="00B0F0"/>
                </a:solidFill>
              </a:rPr>
              <a:t>Who </a:t>
            </a:r>
            <a:r>
              <a:rPr lang="en-US" sz="2052" b="1" i="1" dirty="0">
                <a:solidFill>
                  <a:srgbClr val="00B0F0"/>
                </a:solidFill>
              </a:rPr>
              <a:t>may</a:t>
            </a:r>
            <a:r>
              <a:rPr lang="en-US" sz="2052" i="1" dirty="0">
                <a:solidFill>
                  <a:srgbClr val="00B0F0"/>
                </a:solidFill>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555554" cy="408125"/>
          </a:xfrm>
          <a:prstGeom prst="rect">
            <a:avLst/>
          </a:prstGeom>
          <a:noFill/>
        </p:spPr>
        <p:txBody>
          <a:bodyPr wrap="none" rtlCol="0">
            <a:spAutoFit/>
          </a:bodyPr>
          <a:lstStyle/>
          <a:p>
            <a:r>
              <a:rPr lang="en-US" sz="2052" dirty="0"/>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08819" cy="397205"/>
              </a:xfrm>
              <a:prstGeom prst="rect">
                <a:avLst/>
              </a:prstGeom>
              <a:noFill/>
            </p:spPr>
            <p:txBody>
              <a:bodyPr wrap="none" rtlCol="0">
                <a:spAutoFit/>
              </a:bodyPr>
              <a:lstStyle/>
              <a:p>
                <a:r>
                  <a:rPr lang="en-US" sz="1386" dirty="0"/>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50764" cy="327141"/>
          </a:xfrm>
          <a:prstGeom prst="rect">
            <a:avLst/>
          </a:prstGeom>
          <a:noFill/>
        </p:spPr>
        <p:txBody>
          <a:bodyPr wrap="none" rtlCol="0">
            <a:spAutoFit/>
          </a:bodyPr>
          <a:lstStyle/>
          <a:p>
            <a:r>
              <a:rPr lang="en-US" sz="1526" dirty="0"/>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467051" cy="327141"/>
          </a:xfrm>
          <a:prstGeom prst="rect">
            <a:avLst/>
          </a:prstGeom>
          <a:noFill/>
        </p:spPr>
        <p:txBody>
          <a:bodyPr wrap="none" rtlCol="0">
            <a:spAutoFit/>
          </a:bodyPr>
          <a:lstStyle/>
          <a:p>
            <a:r>
              <a:rPr lang="en-US" sz="1526" dirty="0"/>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6408165"/>
          </a:xfrm>
          <a:prstGeom prst="rect">
            <a:avLst/>
          </a:prstGeom>
          <a:noFill/>
        </p:spPr>
        <p:txBody>
          <a:bodyPr wrap="square" rtlCol="0">
            <a:spAutoFit/>
          </a:bodyPr>
          <a:lstStyle/>
          <a:p>
            <a:pPr marL="246840" indent="-246840"/>
            <a:r>
              <a:rPr lang="en-US" sz="2052" dirty="0"/>
              <a:t>1. DNA samples (blood, cheek cells) would be obtained from:</a:t>
            </a:r>
          </a:p>
          <a:p>
            <a:pPr marL="791242" lvl="1" indent="-304324">
              <a:buFont typeface="Arial" panose="020B0604020202020204" pitchFamily="34" charset="0"/>
              <a:buChar char="•"/>
            </a:pPr>
            <a:r>
              <a:rPr lang="en-US" sz="2052" dirty="0"/>
              <a:t>Mother</a:t>
            </a:r>
          </a:p>
          <a:p>
            <a:pPr marL="791242" lvl="1" indent="-304324">
              <a:buFont typeface="Arial" panose="020B0604020202020204" pitchFamily="34" charset="0"/>
              <a:buChar char="•"/>
            </a:pPr>
            <a:r>
              <a:rPr lang="en-US" sz="2052" dirty="0"/>
              <a:t>Child</a:t>
            </a:r>
          </a:p>
          <a:p>
            <a:pPr marL="791242" lvl="1" indent="-304324">
              <a:buFont typeface="Arial" panose="020B0604020202020204" pitchFamily="34" charset="0"/>
              <a:buChar char="•"/>
            </a:pPr>
            <a:r>
              <a:rPr lang="en-US" sz="2052" dirty="0"/>
              <a:t>Candidate fathers.</a:t>
            </a:r>
          </a:p>
          <a:p>
            <a:pPr marL="246840" indent="-246840"/>
            <a:r>
              <a:rPr lang="en-US" sz="2052" dirty="0"/>
              <a:t>2. PCR would be preformed using primers that amplify a segment of the chromosome containing repeats.</a:t>
            </a:r>
          </a:p>
          <a:p>
            <a:pPr marL="246840" indent="-246840"/>
            <a:r>
              <a:rPr lang="en-US" sz="2052" dirty="0"/>
              <a:t>3. Each individual would show 2 bands on the gel, corresponding to the PCR product from each chromosome (we have two copies of each chromosome).</a:t>
            </a:r>
          </a:p>
          <a:p>
            <a:pPr marL="246840" indent="-246840"/>
            <a:r>
              <a:rPr lang="en-US" sz="2052" dirty="0"/>
              <a:t>4. The child would inherit one copy from the mother and the other from the father:</a:t>
            </a:r>
          </a:p>
          <a:p>
            <a:pPr marL="791242" lvl="1" indent="-304324">
              <a:buFont typeface="Arial" panose="020B0604020202020204" pitchFamily="34" charset="0"/>
              <a:buChar char="•"/>
            </a:pPr>
            <a:r>
              <a:rPr lang="en-US" sz="2052" dirty="0"/>
              <a:t>One of the child’s PCR product would match one of the mothers.</a:t>
            </a:r>
          </a:p>
          <a:p>
            <a:pPr marL="791242" lvl="1" indent="-304324">
              <a:buFont typeface="Arial" panose="020B0604020202020204" pitchFamily="34" charset="0"/>
              <a:buChar char="•"/>
            </a:pPr>
            <a:r>
              <a:rPr lang="en-US" sz="2052" dirty="0"/>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1EE83C18-28E2-4E6B-96BB-071FF9C86ED5}" type="datetime1">
              <a:rPr lang="en-US" smtClean="0"/>
              <a:t>1/25/2025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38</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p:spTree>
    <p:extLst>
      <p:ext uri="{BB962C8B-B14F-4D97-AF65-F5344CB8AC3E}">
        <p14:creationId xmlns:p14="http://schemas.microsoft.com/office/powerpoint/2010/main" val="1286186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196294" cy="616772"/>
          </a:xfrm>
          <a:prstGeom prst="rect">
            <a:avLst/>
          </a:prstGeom>
          <a:noFill/>
        </p:spPr>
        <p:txBody>
          <a:bodyPr wrap="none" rtlCol="0">
            <a:spAutoFit/>
          </a:bodyPr>
          <a:lstStyle/>
          <a:p>
            <a:r>
              <a:rPr lang="en-US" sz="3408" dirty="0"/>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8" y="1245460"/>
            <a:ext cx="6204286" cy="3042371"/>
          </a:xfrm>
          <a:prstGeom prst="rect">
            <a:avLst/>
          </a:prstGeom>
          <a:noFill/>
        </p:spPr>
        <p:txBody>
          <a:bodyPr wrap="square" rtlCol="0">
            <a:spAutoFit/>
          </a:bodyPr>
          <a:lstStyle/>
          <a:p>
            <a:pPr marL="365189" indent="-365189">
              <a:buFont typeface="+mj-lt"/>
              <a:buAutoNum type="arabicPeriod"/>
            </a:pPr>
            <a:r>
              <a:rPr lang="en-US" sz="2130" dirty="0"/>
              <a:t>Branches of the immune system (Innate and acquired)</a:t>
            </a:r>
          </a:p>
          <a:p>
            <a:pPr marL="365189" indent="-365189">
              <a:buFont typeface="+mj-lt"/>
              <a:buAutoNum type="arabicPeriod"/>
            </a:pPr>
            <a:r>
              <a:rPr lang="en-US" sz="2130" dirty="0"/>
              <a:t>Properties of antibodies (Quaternary structure, antigen recognition)</a:t>
            </a:r>
          </a:p>
          <a:p>
            <a:pPr marL="365189" indent="-365189">
              <a:buFont typeface="+mj-lt"/>
              <a:buAutoNum type="arabicPeriod"/>
            </a:pPr>
            <a:r>
              <a:rPr lang="en-US" sz="2130" dirty="0"/>
              <a:t>How antibodies are produced:</a:t>
            </a:r>
          </a:p>
          <a:p>
            <a:pPr marL="852107" lvl="1" indent="-365189">
              <a:buFont typeface="Arial" panose="020B0604020202020204" pitchFamily="34" charset="0"/>
              <a:buChar char="•"/>
            </a:pPr>
            <a:r>
              <a:rPr lang="en-US" sz="2130" dirty="0"/>
              <a:t>Genome DNA changes</a:t>
            </a:r>
          </a:p>
          <a:p>
            <a:pPr marL="852107" lvl="1" indent="-365189">
              <a:buFont typeface="Arial" panose="020B0604020202020204" pitchFamily="34" charset="0"/>
              <a:buChar char="•"/>
            </a:pPr>
            <a:r>
              <a:rPr lang="en-US" sz="2130" dirty="0"/>
              <a:t>mRNA splicing</a:t>
            </a:r>
          </a:p>
          <a:p>
            <a:pPr marL="852107" lvl="1" indent="-365189">
              <a:buFont typeface="Arial" panose="020B0604020202020204" pitchFamily="34" charset="0"/>
              <a:buChar char="•"/>
            </a:pPr>
            <a:endParaRPr lang="en-US" sz="2130" dirty="0"/>
          </a:p>
          <a:p>
            <a:r>
              <a:rPr lang="en-US" sz="2130" dirty="0"/>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48E8D864-4935-47B9-B95E-66115B1915E5}" type="datetime1">
              <a:rPr lang="en-US" smtClean="0"/>
              <a:t>1/25/2025</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39</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29539" y="4860844"/>
            <a:ext cx="9379999" cy="1403461"/>
          </a:xfrm>
          <a:prstGeom prst="rect">
            <a:avLst/>
          </a:prstGeom>
          <a:noFill/>
        </p:spPr>
        <p:txBody>
          <a:bodyPr wrap="square" rtlCol="0">
            <a:spAutoFit/>
          </a:bodyPr>
          <a:lstStyle/>
          <a:p>
            <a:r>
              <a:rPr lang="en-US" sz="2130" dirty="0">
                <a:solidFill>
                  <a:srgbClr val="C00000"/>
                </a:solidFill>
              </a:rPr>
              <a:t>Key Questions:</a:t>
            </a:r>
          </a:p>
          <a:p>
            <a:r>
              <a:rPr lang="en-US" sz="2130" dirty="0"/>
              <a:t>1. Why is the innate system important?</a:t>
            </a:r>
          </a:p>
          <a:p>
            <a:r>
              <a:rPr lang="en-US" sz="2130" dirty="0"/>
              <a:t>2. What is the origin of diversity in acquired immunity?</a:t>
            </a:r>
          </a:p>
          <a:p>
            <a:r>
              <a:rPr lang="en-US" sz="2130" dirty="0"/>
              <a:t>3. How are antibodies made.</a:t>
            </a:r>
          </a:p>
        </p:txBody>
      </p:sp>
    </p:spTree>
    <p:extLst>
      <p:ext uri="{BB962C8B-B14F-4D97-AF65-F5344CB8AC3E}">
        <p14:creationId xmlns:p14="http://schemas.microsoft.com/office/powerpoint/2010/main" val="240531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E04AE5-C45A-4E74-B2D5-31B2F6E2A896}"/>
              </a:ext>
            </a:extLst>
          </p:cNvPr>
          <p:cNvSpPr txBox="1"/>
          <p:nvPr/>
        </p:nvSpPr>
        <p:spPr>
          <a:xfrm>
            <a:off x="2072481" y="1265237"/>
            <a:ext cx="9494669" cy="4401205"/>
          </a:xfrm>
          <a:prstGeom prst="rect">
            <a:avLst/>
          </a:prstGeom>
          <a:noFill/>
        </p:spPr>
        <p:txBody>
          <a:bodyPr wrap="square" rtlCol="0">
            <a:spAutoFit/>
          </a:bodyPr>
          <a:lstStyle/>
          <a:p>
            <a:pPr defTabSz="883832">
              <a:spcBef>
                <a:spcPts val="600"/>
              </a:spcBef>
            </a:pPr>
            <a:r>
              <a:rPr lang="en-US" sz="2000" b="1" dirty="0">
                <a:solidFill>
                  <a:prstClr val="black"/>
                </a:solidFill>
                <a:latin typeface="Arial" panose="020B0604020202020204" pitchFamily="34" charset="0"/>
              </a:rPr>
              <a:t>Key Points: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General structure of monosaccharides - be able to distinguish between aldose and ketose (and identify compounds that are not sugars).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Know how to number carbons on aldoses and ketoses</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two monosaccharides (configuration at the anomeric carbon, atoms linked)</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Treatments for lactose intolerance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linkage between glucose molecules in:</a:t>
            </a:r>
          </a:p>
          <a:p>
            <a:pPr marL="472434" lvl="1"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Glycogen (glucose storage)</a:t>
            </a:r>
          </a:p>
          <a:p>
            <a:pPr marL="181706" indent="-181706" defTabSz="883832">
              <a:spcBef>
                <a:spcPts val="600"/>
              </a:spcBef>
              <a:buFont typeface="Arial" panose="020B0604020202020204" pitchFamily="34" charset="0"/>
              <a:buChar char="•"/>
            </a:pPr>
            <a:r>
              <a:rPr lang="en-US" sz="2000" dirty="0">
                <a:solidFill>
                  <a:prstClr val="black"/>
                </a:solidFill>
                <a:latin typeface="Arial" panose="020B0604020202020204" pitchFamily="34" charset="0"/>
              </a:rPr>
              <a:t>Be able to describe the overall structure of the peptidoglycan in bacterial cell walls.</a:t>
            </a:r>
          </a:p>
          <a:p>
            <a:pPr defTabSz="883832">
              <a:spcBef>
                <a:spcPts val="600"/>
              </a:spcBef>
            </a:pPr>
            <a:endParaRPr lang="en-US" sz="2000" dirty="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B3530EB4-48B0-475C-ABAD-10DBCB2A48B3}"/>
              </a:ext>
            </a:extLst>
          </p:cNvPr>
          <p:cNvSpPr txBox="1"/>
          <p:nvPr/>
        </p:nvSpPr>
        <p:spPr>
          <a:xfrm>
            <a:off x="2676986" y="21610"/>
            <a:ext cx="8028160" cy="551241"/>
          </a:xfrm>
          <a:prstGeom prst="rect">
            <a:avLst/>
          </a:prstGeom>
          <a:noFill/>
        </p:spPr>
        <p:txBody>
          <a:bodyPr wrap="none" rtlCol="0">
            <a:spAutoFit/>
          </a:bodyPr>
          <a:lstStyle/>
          <a:p>
            <a:pPr defTabSz="883832"/>
            <a:r>
              <a:rPr lang="en-US" sz="2982" dirty="0">
                <a:solidFill>
                  <a:prstClr val="black"/>
                </a:solidFill>
                <a:latin typeface="Arial" panose="020B0604020202020204" pitchFamily="34" charset="0"/>
              </a:rPr>
              <a:t>Summary and Expectations for Carbohydrates</a:t>
            </a:r>
          </a:p>
        </p:txBody>
      </p:sp>
      <p:sp>
        <p:nvSpPr>
          <p:cNvPr id="4" name="Date Placeholder 3">
            <a:extLst>
              <a:ext uri="{FF2B5EF4-FFF2-40B4-BE49-F238E27FC236}">
                <a16:creationId xmlns:a16="http://schemas.microsoft.com/office/drawing/2014/main" id="{1D8D26F3-78D9-7814-92EF-8E88F618C0E5}"/>
              </a:ext>
            </a:extLst>
          </p:cNvPr>
          <p:cNvSpPr>
            <a:spLocks noGrp="1"/>
          </p:cNvSpPr>
          <p:nvPr>
            <p:ph type="dt" sz="half" idx="10"/>
          </p:nvPr>
        </p:nvSpPr>
        <p:spPr/>
        <p:txBody>
          <a:bodyPr/>
          <a:lstStyle/>
          <a:p>
            <a:fld id="{64860C97-A43B-42A3-BDDB-C3F2AAF7CC35}" type="datetime1">
              <a:rPr lang="en-US" smtClean="0"/>
              <a:t>1/25/2025</a:t>
            </a:fld>
            <a:endParaRPr lang="en-US"/>
          </a:p>
        </p:txBody>
      </p:sp>
      <p:sp>
        <p:nvSpPr>
          <p:cNvPr id="5" name="Footer Placeholder 4">
            <a:extLst>
              <a:ext uri="{FF2B5EF4-FFF2-40B4-BE49-F238E27FC236}">
                <a16:creationId xmlns:a16="http://schemas.microsoft.com/office/drawing/2014/main" id="{ADE10A74-BA95-0448-56A2-C9509A808CED}"/>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29CC2E64-D13E-19A8-FB52-89EAEF1B58C1}"/>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3425888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510495" cy="7033336"/>
          </a:xfrm>
          <a:prstGeom prst="rect">
            <a:avLst/>
          </a:prstGeom>
        </p:spPr>
        <p:txBody>
          <a:bodyPr wrap="square">
            <a:spAutoFit/>
          </a:bodyPr>
          <a:lstStyle/>
          <a:p>
            <a:pPr>
              <a:spcBef>
                <a:spcPts val="200"/>
              </a:spcBef>
            </a:pPr>
            <a:r>
              <a:rPr lang="en-US" sz="1704" b="1" dirty="0">
                <a:ea typeface="Times New Roman" panose="02020603050405020304" pitchFamily="18" charset="0"/>
                <a:cs typeface="Times New Roman" panose="02020603050405020304" pitchFamily="18" charset="0"/>
              </a:rPr>
              <a:t>Some Important Definitions: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Antigen</a:t>
            </a:r>
            <a:r>
              <a:rPr lang="en-US" sz="1704" dirty="0">
                <a:latin typeface="Calibri" panose="020F0502020204030204" pitchFamily="34" charset="0"/>
                <a:ea typeface="Times New Roman" panose="02020603050405020304" pitchFamily="18" charset="0"/>
                <a:cs typeface="Times New Roman" panose="02020603050405020304" pitchFamily="18" charset="0"/>
              </a:rPr>
              <a:t> = something that is recognized by the immune system, e.g. bacteria, virus, pollen.</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Epitope</a:t>
            </a:r>
            <a:r>
              <a:rPr lang="en-US" sz="1704" dirty="0">
                <a:latin typeface="Calibri" panose="020F0502020204030204" pitchFamily="34" charset="0"/>
                <a:ea typeface="Times New Roman" panose="02020603050405020304" pitchFamily="18" charset="0"/>
                <a:cs typeface="Times New Roman" panose="02020603050405020304" pitchFamily="18" charset="0"/>
              </a:rPr>
              <a:t> = the part of the antigen that is contacted by the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Antibody</a:t>
            </a:r>
            <a:r>
              <a:rPr lang="en-US" sz="1704" dirty="0">
                <a:latin typeface="Calibri" panose="020F0502020204030204" pitchFamily="34" charset="0"/>
                <a:ea typeface="Times New Roman" panose="02020603050405020304" pitchFamily="18" charset="0"/>
                <a:cs typeface="Times New Roman" panose="02020603050405020304" pitchFamily="18" charset="0"/>
              </a:rPr>
              <a:t> (Ab)  = Y-shaped protein that recognizes antigens, found on the surface of B-cells or secreted by plasma cells. When bound to antigen, it can initiate a process that results in the destruction of the antigen. </a:t>
            </a:r>
            <a:r>
              <a:rPr lang="en-US" sz="1704" i="1" dirty="0">
                <a:latin typeface="Calibri" panose="020F0502020204030204" pitchFamily="34" charset="0"/>
                <a:ea typeface="Times New Roman" panose="02020603050405020304" pitchFamily="18" charset="0"/>
                <a:cs typeface="Times New Roman" panose="02020603050405020304" pitchFamily="18" charset="0"/>
              </a:rPr>
              <a:t>Specificity is high due to AA sequence in the variable segments.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Immunoglobulin (Ig) </a:t>
            </a:r>
            <a:r>
              <a:rPr lang="en-US" sz="1704" dirty="0">
                <a:latin typeface="Calibri" panose="020F0502020204030204" pitchFamily="34" charset="0"/>
                <a:ea typeface="Times New Roman" panose="02020603050405020304" pitchFamily="18" charset="0"/>
                <a:cs typeface="Times New Roman" panose="02020603050405020304" pitchFamily="18" charset="0"/>
              </a:rPr>
              <a:t>= antibody.</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B-cell</a:t>
            </a:r>
            <a:r>
              <a:rPr lang="en-US" sz="1704" dirty="0">
                <a:latin typeface="Calibri" panose="020F0502020204030204" pitchFamily="34" charset="0"/>
                <a:ea typeface="Times New Roman" panose="02020603050405020304" pitchFamily="18" charset="0"/>
                <a:cs typeface="Times New Roman" panose="02020603050405020304" pitchFamily="18" charset="0"/>
              </a:rPr>
              <a:t> = involved in antibody production and recognition of pathogen. Has antibody molecule on its surface (as part of the B-cell receptor). Develops into plasma cells after activation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Called B-cells because they are generated in the organ called the Bursa in birds.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Plasma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derived from B-cell after activation of the B-cell, produces secreted antibodies with the </a:t>
            </a:r>
            <a:r>
              <a:rPr lang="en-US" sz="1704" i="1" dirty="0">
                <a:latin typeface="Calibri" panose="020F0502020204030204" pitchFamily="34" charset="0"/>
                <a:ea typeface="Times New Roman" panose="02020603050405020304" pitchFamily="18" charset="0"/>
                <a:cs typeface="Times New Roman" panose="02020603050405020304" pitchFamily="18" charset="0"/>
              </a:rPr>
              <a:t>same specificity as the original B-cell.</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T-helper: </a:t>
            </a:r>
            <a:r>
              <a:rPr lang="en-US" sz="1704" i="1" dirty="0">
                <a:latin typeface="Calibri" panose="020F0502020204030204" pitchFamily="34" charset="0"/>
                <a:ea typeface="Times New Roman" panose="02020603050405020304" pitchFamily="18" charset="0"/>
                <a:cs typeface="Times New Roman" panose="02020603050405020304" pitchFamily="18" charset="0"/>
              </a:rPr>
              <a:t>Required</a:t>
            </a:r>
            <a:r>
              <a:rPr lang="en-US" sz="1704" dirty="0">
                <a:latin typeface="Calibri" panose="020F0502020204030204" pitchFamily="34" charset="0"/>
                <a:ea typeface="Times New Roman" panose="02020603050405020304" pitchFamily="18" charset="0"/>
                <a:cs typeface="Times New Roman" panose="02020603050405020304" pitchFamily="18" charset="0"/>
              </a:rPr>
              <a:t> to activate both B and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as well as other cells in the immune system. </a:t>
            </a:r>
          </a:p>
          <a:p>
            <a:pPr marL="681685" indent="-486918">
              <a:spcBef>
                <a:spcPts val="200"/>
              </a:spcBef>
            </a:pPr>
            <a:r>
              <a:rPr lang="en-US" sz="1704" dirty="0">
                <a:latin typeface="Calibri" panose="020F0502020204030204" pitchFamily="34" charset="0"/>
                <a:ea typeface="Times New Roman" panose="02020603050405020304" pitchFamily="18" charset="0"/>
                <a:cs typeface="Times New Roman" panose="02020603050405020304" pitchFamily="18" charset="0"/>
              </a:rPr>
              <a:t>               Called T-cells because they mature in the thymus.</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T-cellular: Involved in defense against viruses and cancer.</a:t>
            </a:r>
          </a:p>
          <a:p>
            <a:pPr marL="681685" indent="-486918">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TCR</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T</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ell </a:t>
            </a:r>
            <a:r>
              <a:rPr lang="en-US" sz="1704" u="sng" dirty="0">
                <a:latin typeface="Calibri" panose="020F0502020204030204" pitchFamily="34" charset="0"/>
                <a:ea typeface="Times New Roman" panose="02020603050405020304" pitchFamily="18" charset="0"/>
                <a:cs typeface="Times New Roman" panose="02020603050405020304" pitchFamily="18" charset="0"/>
              </a:rPr>
              <a:t>r</a:t>
            </a:r>
            <a:r>
              <a:rPr lang="en-US" sz="1704" dirty="0">
                <a:latin typeface="Calibri" panose="020F0502020204030204" pitchFamily="34" charset="0"/>
                <a:ea typeface="Times New Roman" panose="02020603050405020304" pitchFamily="18" charset="0"/>
                <a:cs typeface="Times New Roman" panose="02020603050405020304" pitchFamily="18"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 </a:t>
            </a:r>
            <a:r>
              <a:rPr lang="en-US" sz="1704" dirty="0">
                <a:latin typeface="Calibri" panose="020F0502020204030204" pitchFamily="34" charset="0"/>
                <a:ea typeface="Times New Roman" panose="02020603050405020304" pitchFamily="18" charset="0"/>
                <a:cs typeface="Times New Roman" panose="02020603050405020304" pitchFamily="18" charset="0"/>
              </a:rPr>
              <a:t>= recognizes MHC I + peptide</a:t>
            </a:r>
          </a:p>
          <a:p>
            <a:pPr marL="681685" indent="-486918">
              <a:spcBef>
                <a:spcPts val="200"/>
              </a:spcBef>
              <a:buFont typeface="Arial" panose="020B0604020202020204" pitchFamily="34" charset="0"/>
              <a:buChar char="•"/>
            </a:pPr>
            <a:r>
              <a:rPr lang="en-US" sz="1704" b="1" dirty="0">
                <a:latin typeface="Calibri" panose="020F0502020204030204" pitchFamily="34" charset="0"/>
                <a:ea typeface="Times New Roman" panose="02020603050405020304" pitchFamily="18" charset="0"/>
                <a:cs typeface="Times New Roman" panose="02020603050405020304" pitchFamily="18" charset="0"/>
              </a:rPr>
              <a:t>T</a:t>
            </a:r>
            <a:r>
              <a:rPr lang="en-US" sz="1704" b="1"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b="1" dirty="0">
                <a:latin typeface="Calibri" panose="020F0502020204030204" pitchFamily="34" charset="0"/>
                <a:ea typeface="Times New Roman" panose="02020603050405020304" pitchFamily="18" charset="0"/>
                <a:cs typeface="Times New Roman" panose="02020603050405020304" pitchFamily="18" charset="0"/>
              </a:rPr>
              <a:t> cell</a:t>
            </a:r>
            <a:r>
              <a:rPr lang="en-US" sz="1704" dirty="0">
                <a:latin typeface="Calibri" panose="020F0502020204030204" pitchFamily="34" charset="0"/>
                <a:ea typeface="Times New Roman" panose="02020603050405020304" pitchFamily="18" charset="0"/>
                <a:cs typeface="Times New Roman" panose="02020603050405020304" pitchFamily="18" charset="0"/>
              </a:rPr>
              <a:t> = recognizes MHC II + peptide</a:t>
            </a:r>
          </a:p>
          <a:p>
            <a:pPr marL="486918" indent="-292151">
              <a:spcBef>
                <a:spcPts val="200"/>
              </a:spcBef>
            </a:pPr>
            <a:r>
              <a:rPr lang="en-US" sz="1704" b="1" dirty="0">
                <a:latin typeface="Calibri" panose="020F0502020204030204" pitchFamily="34" charset="0"/>
                <a:ea typeface="Times New Roman" panose="02020603050405020304" pitchFamily="18" charset="0"/>
                <a:cs typeface="Times New Roman" panose="02020603050405020304" pitchFamily="18" charset="0"/>
              </a:rPr>
              <a:t>MHC</a:t>
            </a:r>
            <a:r>
              <a:rPr lang="en-US" sz="1704" dirty="0">
                <a:latin typeface="Calibri" panose="020F0502020204030204" pitchFamily="34" charset="0"/>
                <a:ea typeface="Times New Roman" panose="02020603050405020304" pitchFamily="18" charset="0"/>
                <a:cs typeface="Times New Roman" panose="02020603050405020304" pitchFamily="18" charset="0"/>
              </a:rPr>
              <a:t> = </a:t>
            </a:r>
            <a:r>
              <a:rPr lang="en-US" sz="1704" u="sng" dirty="0">
                <a:latin typeface="Calibri" panose="020F0502020204030204" pitchFamily="34" charset="0"/>
                <a:ea typeface="Times New Roman" panose="02020603050405020304" pitchFamily="18" charset="0"/>
                <a:cs typeface="Times New Roman" panose="02020603050405020304" pitchFamily="18" charset="0"/>
              </a:rPr>
              <a:t>m</a:t>
            </a:r>
            <a:r>
              <a:rPr lang="en-US" sz="1704" dirty="0">
                <a:latin typeface="Calibri" panose="020F0502020204030204" pitchFamily="34" charset="0"/>
                <a:ea typeface="Times New Roman" panose="02020603050405020304" pitchFamily="18" charset="0"/>
                <a:cs typeface="Times New Roman" panose="02020603050405020304" pitchFamily="18" charset="0"/>
              </a:rPr>
              <a:t>ajor </a:t>
            </a:r>
            <a:r>
              <a:rPr lang="en-US" sz="1704" u="sng"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istocompatibility </a:t>
            </a:r>
            <a:r>
              <a:rPr lang="en-US" sz="1704" u="sng"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omplex – required for acquired immunity (basis of transplant rejection)</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 = protein found on the surface of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all</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“presents” peptides derived from the proteins that were made by the cell.  The MHC-peptide complex is recognized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c</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a:p>
            <a:pPr marL="559956" indent="-365189">
              <a:spcBef>
                <a:spcPts val="200"/>
              </a:spcBef>
              <a:buFont typeface="Arial" panose="020B0604020202020204" pitchFamily="34" charset="0"/>
              <a:buChar char="•"/>
            </a:pPr>
            <a:r>
              <a:rPr lang="en-US" sz="1704" dirty="0">
                <a:latin typeface="Calibri" panose="020F0502020204030204" pitchFamily="34" charset="0"/>
                <a:ea typeface="Times New Roman" panose="02020603050405020304" pitchFamily="18" charset="0"/>
                <a:cs typeface="Times New Roman" panose="02020603050405020304" pitchFamily="18" charset="0"/>
              </a:rPr>
              <a:t>MHC II = on the surface of B-cells, macrophages, and dendritic cells. Presents external peptides to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leading to activation of the cell by T</a:t>
            </a:r>
            <a:r>
              <a:rPr lang="en-US" sz="1704" baseline="-25000" dirty="0">
                <a:latin typeface="Calibri" panose="020F0502020204030204" pitchFamily="34" charset="0"/>
                <a:ea typeface="Times New Roman" panose="02020603050405020304" pitchFamily="18" charset="0"/>
                <a:cs typeface="Times New Roman" panose="02020603050405020304" pitchFamily="18" charset="0"/>
              </a:rPr>
              <a:t>H</a:t>
            </a:r>
            <a:r>
              <a:rPr lang="en-US" sz="1704" dirty="0">
                <a:latin typeface="Calibri" panose="020F0502020204030204" pitchFamily="34" charset="0"/>
                <a:ea typeface="Times New Roman" panose="02020603050405020304" pitchFamily="18" charset="0"/>
                <a:cs typeface="Times New Roman" panose="02020603050405020304" pitchFamily="18" charset="0"/>
              </a:rPr>
              <a:t> cells. </a:t>
            </a:r>
            <a:r>
              <a:rPr lang="en-US" sz="1704" b="1" i="1" dirty="0">
                <a:latin typeface="Calibri" panose="020F0502020204030204" pitchFamily="34" charset="0"/>
                <a:ea typeface="Times New Roman" panose="02020603050405020304" pitchFamily="18" charset="0"/>
                <a:cs typeface="Times New Roman" panose="02020603050405020304" pitchFamily="18" charset="0"/>
              </a:rPr>
              <a:t>Only foreign peptides produce a response</a:t>
            </a:r>
            <a:r>
              <a:rPr lang="en-US" sz="1704" dirty="0">
                <a:latin typeface="Calibri" panose="020F0502020204030204" pitchFamily="34" charset="0"/>
                <a:ea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BB5F3569-394F-452A-8C2A-621D121E8B9F}" type="datetime1">
              <a:rPr lang="en-US" smtClean="0"/>
              <a:t>1/25/2025</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40</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p:spTree>
    <p:extLst>
      <p:ext uri="{BB962C8B-B14F-4D97-AF65-F5344CB8AC3E}">
        <p14:creationId xmlns:p14="http://schemas.microsoft.com/office/powerpoint/2010/main" val="588460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260549" y="-7627"/>
            <a:ext cx="5297861" cy="551241"/>
          </a:xfrm>
          <a:prstGeom prst="rect">
            <a:avLst/>
          </a:prstGeom>
          <a:noFill/>
        </p:spPr>
        <p:txBody>
          <a:bodyPr wrap="none" rtlCol="0">
            <a:spAutoFit/>
          </a:bodyPr>
          <a:lstStyle/>
          <a:p>
            <a:r>
              <a:rPr lang="en-US" sz="2982" dirty="0"/>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38BD26C0-1740-48BA-AC83-D7BF53CD8AE0}" type="datetime1">
              <a:rPr lang="en-US" smtClean="0"/>
              <a:t>1/25/2025</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Spring 2025 - Lecture 4</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41</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041567" cy="321755"/>
          </a:xfrm>
          <a:prstGeom prst="rect">
            <a:avLst/>
          </a:prstGeom>
          <a:noFill/>
        </p:spPr>
        <p:txBody>
          <a:bodyPr wrap="none" rtlCol="0">
            <a:spAutoFit/>
          </a:bodyPr>
          <a:lstStyle/>
          <a:p>
            <a:r>
              <a:rPr lang="en-US" sz="1491" b="1" dirty="0">
                <a:solidFill>
                  <a:srgbClr val="C00000"/>
                </a:solidFill>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16117" y="5591196"/>
            <a:ext cx="7315200" cy="1323439"/>
          </a:xfrm>
          <a:prstGeom prst="rect">
            <a:avLst/>
          </a:prstGeom>
          <a:noFill/>
        </p:spPr>
        <p:txBody>
          <a:bodyPr wrap="square" rtlCol="0">
            <a:spAutoFit/>
          </a:bodyPr>
          <a:lstStyle/>
          <a:p>
            <a:r>
              <a:rPr lang="en-US" sz="2000" dirty="0"/>
              <a:t>Important </a:t>
            </a:r>
            <a:r>
              <a:rPr lang="en-US" sz="2000" b="1" dirty="0"/>
              <a:t>primary</a:t>
            </a:r>
            <a:r>
              <a:rPr lang="en-US" sz="2000" dirty="0"/>
              <a:t> lymphatic organs: bone marrow (B), thymus (T)-Generate all immune cell.</a:t>
            </a:r>
          </a:p>
          <a:p>
            <a:r>
              <a:rPr lang="en-US" sz="2000" dirty="0"/>
              <a:t>Important </a:t>
            </a:r>
            <a:r>
              <a:rPr lang="en-US" sz="2000" b="1" dirty="0"/>
              <a:t>secondary</a:t>
            </a:r>
            <a:r>
              <a:rPr lang="en-US" sz="2000" dirty="0"/>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rPr>
              <a:t>Macrophage</a:t>
            </a:r>
          </a:p>
          <a:p>
            <a:r>
              <a:rPr lang="en-US" sz="1491" b="1" dirty="0">
                <a:solidFill>
                  <a:srgbClr val="C00000"/>
                </a:solidFill>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24923" y="4302068"/>
            <a:ext cx="9122565" cy="1200329"/>
          </a:xfrm>
          <a:prstGeom prst="rect">
            <a:avLst/>
          </a:prstGeom>
          <a:noFill/>
        </p:spPr>
        <p:txBody>
          <a:bodyPr wrap="square" rtlCol="0">
            <a:spAutoFit/>
          </a:bodyPr>
          <a:lstStyle/>
          <a:p>
            <a:r>
              <a:rPr lang="en-US" sz="1800" b="1" i="1" dirty="0">
                <a:solidFill>
                  <a:srgbClr val="C00000"/>
                </a:solidFill>
              </a:rPr>
              <a:t>Why is the innate system essential?</a:t>
            </a:r>
          </a:p>
          <a:p>
            <a:pPr marL="304324" indent="-304324">
              <a:buFont typeface="Arial" panose="020B0604020202020204" pitchFamily="34" charset="0"/>
              <a:buChar char="•"/>
            </a:pPr>
            <a:r>
              <a:rPr lang="en-US" sz="1800" i="1" dirty="0">
                <a:solidFill>
                  <a:srgbClr val="C00000"/>
                </a:solidFill>
              </a:rPr>
              <a:t>A pathogen doubles every hour.</a:t>
            </a:r>
          </a:p>
          <a:p>
            <a:pPr marL="304324" indent="-304324">
              <a:buFont typeface="Arial" panose="020B0604020202020204" pitchFamily="34" charset="0"/>
              <a:buChar char="•"/>
            </a:pPr>
            <a:r>
              <a:rPr lang="en-US" sz="1800" i="1" dirty="0">
                <a:solidFill>
                  <a:srgbClr val="C00000"/>
                </a:solidFill>
              </a:rPr>
              <a:t>It takes 7 days to produce antibody (after 1</a:t>
            </a:r>
            <a:r>
              <a:rPr lang="en-US" sz="1800" i="1" baseline="30000" dirty="0">
                <a:solidFill>
                  <a:srgbClr val="C00000"/>
                </a:solidFill>
              </a:rPr>
              <a:t>st</a:t>
            </a:r>
            <a:r>
              <a:rPr lang="en-US" sz="1800" i="1" dirty="0">
                <a:solidFill>
                  <a:srgbClr val="C00000"/>
                </a:solidFill>
              </a:rPr>
              <a:t> exposure)</a:t>
            </a:r>
          </a:p>
          <a:p>
            <a:pPr marL="304324" indent="-304324">
              <a:buFont typeface="Arial" panose="020B0604020202020204" pitchFamily="34" charset="0"/>
              <a:buChar char="•"/>
            </a:pPr>
            <a:r>
              <a:rPr lang="en-US" sz="1800" i="1" dirty="0">
                <a:solidFill>
                  <a:srgbClr val="C00000"/>
                </a:solidFill>
              </a:rPr>
              <a:t>Uncontrolled growth would produce many bacteria: 2 </a:t>
            </a:r>
            <a:r>
              <a:rPr lang="en-US" sz="1800" i="1" baseline="30000" dirty="0">
                <a:solidFill>
                  <a:srgbClr val="C00000"/>
                </a:solidFill>
              </a:rPr>
              <a:t>24 x 7</a:t>
            </a:r>
            <a:r>
              <a:rPr lang="en-US" sz="1800" i="1" dirty="0">
                <a:solidFill>
                  <a:srgbClr val="C00000"/>
                </a:solidFill>
              </a:rPr>
              <a:t> = 3.7 x 10</a:t>
            </a:r>
            <a:r>
              <a:rPr lang="en-US" sz="1800" i="1" baseline="30000" dirty="0">
                <a:solidFill>
                  <a:srgbClr val="C00000"/>
                </a:solidFill>
              </a:rPr>
              <a:t>50</a:t>
            </a:r>
            <a:r>
              <a:rPr lang="en-US" sz="1800" i="1" dirty="0">
                <a:solidFill>
                  <a:srgbClr val="C00000"/>
                </a:solidFill>
              </a:rPr>
              <a:t> (~10</a:t>
            </a:r>
            <a:r>
              <a:rPr lang="en-US" sz="1800" i="1" baseline="30000" dirty="0">
                <a:solidFill>
                  <a:srgbClr val="C00000"/>
                </a:solidFill>
              </a:rPr>
              <a:t>30 </a:t>
            </a:r>
            <a:r>
              <a:rPr lang="en-US" sz="1800" i="1" dirty="0">
                <a:solidFill>
                  <a:srgbClr val="C00000"/>
                </a:solidFill>
              </a:rPr>
              <a:t>kg)</a:t>
            </a:r>
          </a:p>
        </p:txBody>
      </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BF189DE1-F14C-423B-8380-3F746477EB7D}" type="datetime1">
              <a:rPr lang="en-US" smtClean="0"/>
              <a:t>1/25/2025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42</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2824793" y="2609370"/>
            <a:ext cx="2336986" cy="408125"/>
          </a:xfrm>
          <a:prstGeom prst="rect">
            <a:avLst/>
          </a:prstGeom>
          <a:noFill/>
        </p:spPr>
        <p:txBody>
          <a:bodyPr wrap="none" rtlCol="0">
            <a:spAutoFit/>
          </a:bodyPr>
          <a:lstStyle/>
          <a:p>
            <a:r>
              <a:rPr lang="en-US" sz="2052" dirty="0"/>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955047" cy="6408165"/>
          </a:xfrm>
          <a:prstGeom prst="rect">
            <a:avLst/>
          </a:prstGeom>
          <a:noFill/>
        </p:spPr>
        <p:txBody>
          <a:bodyPr wrap="square" rtlCol="0">
            <a:spAutoFit/>
          </a:bodyPr>
          <a:lstStyle/>
          <a:p>
            <a:r>
              <a:rPr lang="en-US" sz="2052" dirty="0"/>
              <a:t>Each Antibody:</a:t>
            </a:r>
          </a:p>
          <a:p>
            <a:pPr marL="304324" indent="-304324">
              <a:buFont typeface="Wingdings" panose="05000000000000000000" pitchFamily="2" charset="2"/>
              <a:buChar char="§"/>
            </a:pPr>
            <a:r>
              <a:rPr lang="en-US" sz="2052" dirty="0"/>
              <a:t>Two identical light chains</a:t>
            </a:r>
          </a:p>
          <a:p>
            <a:pPr marL="304324" indent="-304324">
              <a:buFont typeface="Wingdings" panose="05000000000000000000" pitchFamily="2" charset="2"/>
              <a:buChar char="§"/>
            </a:pPr>
            <a:r>
              <a:rPr lang="en-US" sz="2052" dirty="0"/>
              <a:t>Two identical heavy chains</a:t>
            </a:r>
          </a:p>
          <a:p>
            <a:pPr marL="304324" indent="-304324">
              <a:buFont typeface="Wingdings" panose="05000000000000000000" pitchFamily="2" charset="2"/>
              <a:buChar char="§"/>
            </a:pPr>
            <a:r>
              <a:rPr lang="en-US" sz="2052" dirty="0"/>
              <a:t>First ~100 Amino acids on each chain are called the variable region and differ from antibody to antibody.</a:t>
            </a:r>
          </a:p>
          <a:p>
            <a:pPr marL="304324" indent="-304324">
              <a:buFont typeface="Wingdings" panose="05000000000000000000" pitchFamily="2" charset="2"/>
              <a:buChar char="§"/>
            </a:pPr>
            <a:r>
              <a:rPr lang="en-US" sz="2052" dirty="0"/>
              <a:t>Unique sequence for variable region of both heavy and light chains </a:t>
            </a:r>
            <a:r>
              <a:rPr lang="en-US" sz="2052" b="1" i="1" dirty="0"/>
              <a:t>– defines specificity – different antibodies bind different antigens.</a:t>
            </a:r>
          </a:p>
          <a:p>
            <a:pPr marL="304324" indent="-304324">
              <a:buFont typeface="Wingdings" panose="05000000000000000000" pitchFamily="2" charset="2"/>
              <a:buChar char="§"/>
            </a:pPr>
            <a:r>
              <a:rPr lang="en-US" sz="2052" dirty="0"/>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234510" cy="551241"/>
          </a:xfrm>
          <a:prstGeom prst="rect">
            <a:avLst/>
          </a:prstGeom>
          <a:noFill/>
        </p:spPr>
        <p:txBody>
          <a:bodyPr wrap="none" rtlCol="0">
            <a:spAutoFit/>
          </a:bodyPr>
          <a:lstStyle/>
          <a:p>
            <a:r>
              <a:rPr lang="en-US" sz="2982" dirty="0"/>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06081" y="2305886"/>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406481" y="3733932"/>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847271" y="43894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7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2059025"/>
          </a:xfrm>
          <a:prstGeom prst="rect">
            <a:avLst/>
          </a:prstGeom>
        </p:spPr>
        <p:txBody>
          <a:bodyPr wrap="square">
            <a:spAutoFit/>
          </a:bodyPr>
          <a:lstStyle/>
          <a:p>
            <a:r>
              <a:rPr lang="en-US" sz="2130" b="1" dirty="0"/>
              <a:t>B- Cells &amp; B-cell Receptor (BCR)</a:t>
            </a:r>
          </a:p>
          <a:p>
            <a:pPr marL="304324" indent="-304324">
              <a:buFont typeface="Wingdings" panose="05000000000000000000" pitchFamily="2" charset="2"/>
              <a:buChar char="§"/>
            </a:pPr>
            <a:r>
              <a:rPr lang="en-US" sz="2130" dirty="0"/>
              <a:t>Each B-cell has only one type of antibody as part of its BCR (B-cell receptor), i.e. the 10</a:t>
            </a:r>
            <a:r>
              <a:rPr lang="en-US" sz="2130" baseline="30000" dirty="0"/>
              <a:t>5</a:t>
            </a:r>
            <a:r>
              <a:rPr lang="en-US" sz="2130" dirty="0"/>
              <a:t> BCRs are </a:t>
            </a:r>
            <a:r>
              <a:rPr lang="en-US" sz="2130" i="1" dirty="0"/>
              <a:t>homogeneous</a:t>
            </a:r>
            <a:r>
              <a:rPr lang="en-US" sz="2130" dirty="0"/>
              <a:t> on the same cell.</a:t>
            </a:r>
          </a:p>
          <a:p>
            <a:pPr marL="304324" indent="-304324">
              <a:buFont typeface="Wingdings" panose="05000000000000000000" pitchFamily="2" charset="2"/>
              <a:buChar char="§"/>
            </a:pPr>
            <a:r>
              <a:rPr lang="en-US" sz="2130" dirty="0"/>
              <a:t>Approximately 10</a:t>
            </a:r>
            <a:r>
              <a:rPr lang="en-US" sz="2130" baseline="30000" dirty="0"/>
              <a:t>8</a:t>
            </a:r>
            <a:r>
              <a:rPr lang="en-US" sz="2130" dirty="0"/>
              <a:t> different specificities at any one time. i.e. </a:t>
            </a:r>
            <a:r>
              <a:rPr lang="en-US" sz="2130" i="1" dirty="0"/>
              <a:t>10</a:t>
            </a:r>
            <a:r>
              <a:rPr lang="en-US" sz="2130" i="1" baseline="30000" dirty="0"/>
              <a:t>8</a:t>
            </a:r>
            <a:r>
              <a:rPr lang="en-US" sz="2130" i="1" dirty="0"/>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1DA3CEC8-11F7-4B48-9F19-1B4A23007802}" type="datetime1">
              <a:rPr lang="en-US" smtClean="0"/>
              <a:t>1/25/2025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4</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43</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7" y="2956885"/>
            <a:ext cx="5641014" cy="3832161"/>
            <a:chOff x="6556910" y="3278456"/>
            <a:chExt cx="5296856" cy="3598361"/>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72664" cy="3094605"/>
              <a:chOff x="1586819" y="477413"/>
              <a:chExt cx="4872664"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0009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976275"/>
            </a:xfrm>
            <a:prstGeom prst="rect">
              <a:avLst/>
            </a:prstGeom>
            <a:noFill/>
          </p:spPr>
          <p:txBody>
            <a:bodyPr wrap="square" rtlCol="0">
              <a:spAutoFit/>
            </a:bodyPr>
            <a:lstStyle/>
            <a:p>
              <a:r>
                <a:rPr lang="en-US" sz="2052" dirty="0"/>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7944483" cy="551241"/>
          </a:xfrm>
          <a:prstGeom prst="rect">
            <a:avLst/>
          </a:prstGeom>
          <a:noFill/>
        </p:spPr>
        <p:txBody>
          <a:bodyPr wrap="none" rtlCol="0">
            <a:spAutoFit/>
          </a:bodyPr>
          <a:lstStyle/>
          <a:p>
            <a:r>
              <a:rPr lang="en-US" sz="2982" dirty="0"/>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2059025"/>
          </a:xfrm>
          <a:prstGeom prst="rect">
            <a:avLst/>
          </a:prstGeom>
          <a:noFill/>
        </p:spPr>
        <p:txBody>
          <a:bodyPr wrap="square" rtlCol="0">
            <a:spAutoFit/>
          </a:bodyPr>
          <a:lstStyle/>
          <a:p>
            <a:r>
              <a:rPr lang="en-US" sz="2130" b="1" dirty="0"/>
              <a:t>Plasma Cells:</a:t>
            </a:r>
          </a:p>
          <a:p>
            <a:pPr marL="365189" indent="-365189">
              <a:buFont typeface="Arial" panose="020B0604020202020204" pitchFamily="34" charset="0"/>
              <a:buChar char="•"/>
            </a:pPr>
            <a:r>
              <a:rPr lang="en-US" sz="2130" dirty="0"/>
              <a:t>After activation, a B-cell develops into a plasma cell.</a:t>
            </a:r>
          </a:p>
          <a:p>
            <a:pPr marL="365189" indent="-365189">
              <a:buFont typeface="Arial" panose="020B0604020202020204" pitchFamily="34" charset="0"/>
              <a:buChar char="•"/>
            </a:pPr>
            <a:r>
              <a:rPr lang="en-US" sz="2130" dirty="0"/>
              <a:t>The antibody is secreted.</a:t>
            </a:r>
          </a:p>
          <a:p>
            <a:pPr marL="365189" indent="-365189">
              <a:buFont typeface="Arial" panose="020B0604020202020204" pitchFamily="34" charset="0"/>
              <a:buChar char="•"/>
            </a:pPr>
            <a:r>
              <a:rPr lang="en-US" sz="2130" dirty="0"/>
              <a:t>The same light chains are produced.</a:t>
            </a:r>
          </a:p>
          <a:p>
            <a:pPr marL="365189" indent="-365189">
              <a:buFont typeface="Arial" panose="020B0604020202020204" pitchFamily="34" charset="0"/>
              <a:buChar char="•"/>
            </a:pPr>
            <a:r>
              <a:rPr lang="en-US" sz="2130" dirty="0"/>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308813" cy="2564358"/>
            <a:chOff x="1586819" y="477414"/>
            <a:chExt cx="4872664" cy="2161451"/>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648744"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Heavy</a:t>
              </a:r>
            </a:p>
            <a:p>
              <a:pPr eaLnBrk="0" hangingPunct="0"/>
              <a:r>
                <a:rPr lang="en-US" sz="2052" b="1" dirty="0">
                  <a:solidFill>
                    <a:srgbClr val="000000"/>
                  </a:solidFill>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18911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Antigen-</a:t>
              </a:r>
            </a:p>
            <a:p>
              <a:pPr eaLnBrk="0" hangingPunct="0"/>
              <a:r>
                <a:rPr lang="en-US" sz="2052" b="1" dirty="0">
                  <a:solidFill>
                    <a:srgbClr val="000000"/>
                  </a:solidFill>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10403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487142"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a:solidFill>
                  <a:srgbClr val="000000"/>
                </a:solidFill>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a:solidFill>
                    <a:srgbClr val="FFFFFF"/>
                  </a:solidFill>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5966959" y="5055885"/>
            <a:ext cx="5508776"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Introns – removed before translation</a:t>
            </a:r>
          </a:p>
          <a:p>
            <a:r>
              <a:rPr lang="en-US" sz="2000" dirty="0">
                <a:latin typeface="Arial" panose="020B0604020202020204" pitchFamily="34" charset="0"/>
                <a:cs typeface="Arial" panose="020B0604020202020204" pitchFamily="34" charset="0"/>
              </a:rPr>
              <a:t>Different exons are used to produce membrane bound or soluble antibodies.</a:t>
            </a:r>
          </a:p>
        </p:txBody>
      </p:sp>
    </p:spTree>
    <p:extLst>
      <p:ext uri="{BB962C8B-B14F-4D97-AF65-F5344CB8AC3E}">
        <p14:creationId xmlns:p14="http://schemas.microsoft.com/office/powerpoint/2010/main" val="3612373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4027" y="0"/>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606647"/>
            <a:ext cx="5437118"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extLst>
              <p:ext uri="{D42A27DB-BD31-4B8C-83A1-F6EECF244321}">
                <p14:modId xmlns:p14="http://schemas.microsoft.com/office/powerpoint/2010/main" val="702163557"/>
              </p:ext>
            </p:extLst>
          </p:nvPr>
        </p:nvGraphicFramePr>
        <p:xfrm>
          <a:off x="5518269" y="462669"/>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518269" y="462669"/>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0BC54D18-4D11-43FE-9DAD-A1D8706A59D1}" type="datetime1">
              <a:rPr lang="en-US" smtClean="0"/>
              <a:t>1/25/2025</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Spring 2025 - Lecture 4</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44</a:t>
            </a:fld>
            <a:endParaRPr lang="en-US"/>
          </a:p>
        </p:txBody>
      </p:sp>
    </p:spTree>
    <p:extLst>
      <p:ext uri="{BB962C8B-B14F-4D97-AF65-F5344CB8AC3E}">
        <p14:creationId xmlns:p14="http://schemas.microsoft.com/office/powerpoint/2010/main" val="3330867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2460" y="50479"/>
            <a:ext cx="12796585"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12410" y="5182963"/>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37800"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046667"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71758" y="495898"/>
            <a:ext cx="5861659" cy="723916"/>
          </a:xfrm>
          <a:prstGeom prst="rect">
            <a:avLst/>
          </a:prstGeom>
          <a:solidFill>
            <a:schemeClr val="bg1"/>
          </a:solidFill>
        </p:spPr>
        <p:txBody>
          <a:bodyPr wrap="square" rtlCol="0">
            <a:spAutoFit/>
          </a:bodyPr>
          <a:lstStyle/>
          <a:p>
            <a:r>
              <a:rPr lang="en-US" sz="2052" dirty="0">
                <a:solidFill>
                  <a:srgbClr val="C00000"/>
                </a:solidFill>
                <a:latin typeface="Arial" panose="020B0604020202020204" pitchFamily="34" charset="0"/>
              </a:rPr>
              <a:t>Production of Heavy Chain Gene:</a:t>
            </a:r>
          </a:p>
          <a:p>
            <a:r>
              <a:rPr lang="en-US" sz="2052" dirty="0">
                <a:solidFill>
                  <a:srgbClr val="C00000"/>
                </a:solidFill>
                <a:latin typeface="Arial" panose="020B0604020202020204" pitchFamily="34" charset="0"/>
              </a:rPr>
              <a:t>V</a:t>
            </a:r>
            <a:r>
              <a:rPr lang="en-US" sz="2052" baseline="-25000" dirty="0">
                <a:solidFill>
                  <a:srgbClr val="C00000"/>
                </a:solidFill>
                <a:latin typeface="Arial" panose="020B0604020202020204" pitchFamily="34" charset="0"/>
              </a:rPr>
              <a:t>H</a:t>
            </a:r>
            <a:r>
              <a:rPr lang="en-US" sz="2052"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267501" y="523170"/>
            <a:ext cx="3624317" cy="723916"/>
          </a:xfrm>
          <a:prstGeom prst="rect">
            <a:avLst/>
          </a:prstGeom>
          <a:noFill/>
        </p:spPr>
        <p:txBody>
          <a:bodyPr wrap="square" rtlCol="0">
            <a:spAutoFit/>
          </a:bodyPr>
          <a:lstStyle/>
          <a:p>
            <a:r>
              <a:rPr lang="en-US" sz="2052"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4391C1BF-74D1-4CDF-B0A3-AC0D1E538F4C}" type="datetime1">
              <a:rPr lang="en-US" smtClean="0"/>
              <a:t>1/25/2025</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45</a:t>
            </a:fld>
            <a:endParaRPr lang="en-US"/>
          </a:p>
        </p:txBody>
      </p:sp>
    </p:spTree>
    <p:extLst>
      <p:ext uri="{BB962C8B-B14F-4D97-AF65-F5344CB8AC3E}">
        <p14:creationId xmlns:p14="http://schemas.microsoft.com/office/powerpoint/2010/main" val="3601230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90" y="4046183"/>
            <a:ext cx="3324240" cy="1141338"/>
          </a:xfrm>
          <a:prstGeom prst="rect">
            <a:avLst/>
          </a:prstGeom>
          <a:noFill/>
        </p:spPr>
        <p:txBody>
          <a:bodyPr wrap="square" rtlCol="0">
            <a:spAutoFit/>
          </a:bodyPr>
          <a:lstStyle/>
          <a:p>
            <a:r>
              <a:rPr lang="en-US" sz="1704"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7191" y="5211707"/>
            <a:ext cx="3515271" cy="1665841"/>
          </a:xfrm>
          <a:prstGeom prst="rect">
            <a:avLst/>
          </a:prstGeom>
          <a:noFill/>
        </p:spPr>
        <p:txBody>
          <a:bodyPr wrap="square" rtlCol="0">
            <a:spAutoFit/>
          </a:bodyPr>
          <a:lstStyle/>
          <a:p>
            <a:r>
              <a:rPr lang="en-US" sz="1704"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987082"/>
          </a:xfrm>
          <a:prstGeom prst="rect">
            <a:avLst/>
          </a:prstGeom>
          <a:noFill/>
        </p:spPr>
        <p:txBody>
          <a:bodyPr wrap="square" rtlCol="0">
            <a:spAutoFit/>
          </a:bodyPr>
          <a:lstStyle/>
          <a:p>
            <a:pPr marL="304324" indent="-304324">
              <a:buFont typeface="Arial" panose="020B0604020202020204" pitchFamily="34" charset="0"/>
              <a:buChar char="•"/>
            </a:pPr>
            <a:r>
              <a:rPr lang="en-US" sz="20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20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2000" dirty="0">
                <a:latin typeface="Arial" panose="020B0604020202020204" pitchFamily="34" charset="0"/>
              </a:rPr>
              <a:t>This is a permanent change to the DNA (</a:t>
            </a:r>
            <a:r>
              <a:rPr lang="en-US" sz="2000" b="1" i="1" dirty="0">
                <a:latin typeface="Arial" panose="020B0604020202020204" pitchFamily="34" charset="0"/>
              </a:rPr>
              <a:t>genome)</a:t>
            </a:r>
            <a:r>
              <a:rPr lang="en-US" sz="20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739853" cy="408125"/>
          </a:xfrm>
          <a:prstGeom prst="rect">
            <a:avLst/>
          </a:prstGeom>
          <a:noFill/>
        </p:spPr>
        <p:txBody>
          <a:bodyPr wrap="none" rtlCol="0">
            <a:spAutoFit/>
          </a:bodyPr>
          <a:lstStyle/>
          <a:p>
            <a:r>
              <a:rPr lang="en-US" sz="2052"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287806"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487B4A82-ADFA-4D25-B6BB-0885E313AC08}" type="datetime1">
              <a:rPr lang="en-US" smtClean="0"/>
              <a:t>1/25/2025</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Spring 2025 - Lecture 4</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46</a:t>
            </a:fld>
            <a:endParaRPr lang="en-US"/>
          </a:p>
        </p:txBody>
      </p:sp>
    </p:spTree>
    <p:extLst>
      <p:ext uri="{BB962C8B-B14F-4D97-AF65-F5344CB8AC3E}">
        <p14:creationId xmlns:p14="http://schemas.microsoft.com/office/powerpoint/2010/main" val="2149307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95730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981758" y="2983309"/>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981758" y="3770905"/>
            <a:ext cx="1496629" cy="616836"/>
          </a:xfrm>
          <a:prstGeom prst="rect">
            <a:avLst/>
          </a:prstGeom>
          <a:noFill/>
        </p:spPr>
        <p:txBody>
          <a:bodyPr wrap="square" rtlCol="0">
            <a:spAutoFit/>
          </a:bodyPr>
          <a:lstStyle/>
          <a:p>
            <a:r>
              <a:rPr lang="en-US" sz="1704" dirty="0">
                <a:latin typeface="Arial" panose="020B0604020202020204" pitchFamily="34" charset="0"/>
              </a:rPr>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083060" y="4550362"/>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4048" y="5681041"/>
            <a:ext cx="4947188" cy="354584"/>
          </a:xfrm>
          <a:prstGeom prst="rect">
            <a:avLst/>
          </a:prstGeom>
          <a:noFill/>
        </p:spPr>
        <p:txBody>
          <a:bodyPr wrap="non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22849" y="3687660"/>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2849" y="4521959"/>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44554" y="5650451"/>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80729" y="4127310"/>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1133373" y="1624330"/>
            <a:ext cx="1810826" cy="1039708"/>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993627" y="4910913"/>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269" y="5004732"/>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8A546BCF-F610-4EE3-BAE3-F132DFC94807}" type="datetime1">
              <a:rPr lang="en-US" smtClean="0"/>
              <a:t>1/25/2025</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Spring 2025 - Lecture 4</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47</a:t>
            </a:fld>
            <a:endParaRPr lang="en-US"/>
          </a:p>
        </p:txBody>
      </p:sp>
    </p:spTree>
    <p:extLst>
      <p:ext uri="{BB962C8B-B14F-4D97-AF65-F5344CB8AC3E}">
        <p14:creationId xmlns:p14="http://schemas.microsoft.com/office/powerpoint/2010/main" val="3504491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New picture">
            <a:extLst>
              <a:ext uri="{FF2B5EF4-FFF2-40B4-BE49-F238E27FC236}">
                <a16:creationId xmlns:a16="http://schemas.microsoft.com/office/drawing/2014/main" id="{30A8609F-4E69-8FCD-5B90-4AABED719E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851" y="2027237"/>
            <a:ext cx="8416193" cy="463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Rectangle 4"/>
          <p:cNvSpPr/>
          <p:nvPr/>
        </p:nvSpPr>
        <p:spPr>
          <a:xfrm>
            <a:off x="3513484" y="656278"/>
            <a:ext cx="4296880" cy="354584"/>
          </a:xfrm>
          <a:prstGeom prst="rect">
            <a:avLst/>
          </a:prstGeom>
        </p:spPr>
        <p:txBody>
          <a:bodyPr wrap="square">
            <a:spAutoFit/>
          </a:bodyPr>
          <a:lstStyle/>
          <a:p>
            <a:r>
              <a:rPr lang="en-US" sz="1704"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1081881" y="137471"/>
            <a:ext cx="7746185" cy="485646"/>
          </a:xfrm>
          <a:prstGeom prst="rect">
            <a:avLst/>
          </a:prstGeom>
        </p:spPr>
        <p:txBody>
          <a:bodyPr wrap="square">
            <a:spAutoFit/>
          </a:bodyPr>
          <a:lstStyle/>
          <a:p>
            <a:r>
              <a:rPr lang="en-US" sz="2556" dirty="0">
                <a:latin typeface="Arial" panose="020B0604020202020204" pitchFamily="34" charset="0"/>
                <a:ea typeface="Comic Sans MS" charset="0"/>
                <a:cs typeface="Arial" panose="020B0604020202020204" pitchFamily="34" charset="0"/>
              </a:rPr>
              <a:t>Antigen Capture by B-Cells - Endocytic Pathways</a:t>
            </a:r>
          </a:p>
        </p:txBody>
      </p:sp>
      <p:sp>
        <p:nvSpPr>
          <p:cNvPr id="9" name="TextBox 8">
            <a:extLst>
              <a:ext uri="{FF2B5EF4-FFF2-40B4-BE49-F238E27FC236}">
                <a16:creationId xmlns:a16="http://schemas.microsoft.com/office/drawing/2014/main" id="{86EC75E0-CF8C-4991-9C3C-3417C7758AC0}"/>
              </a:ext>
            </a:extLst>
          </p:cNvPr>
          <p:cNvSpPr txBox="1"/>
          <p:nvPr/>
        </p:nvSpPr>
        <p:spPr>
          <a:xfrm>
            <a:off x="63116" y="3602609"/>
            <a:ext cx="3727600" cy="3400931"/>
          </a:xfrm>
          <a:prstGeom prst="rect">
            <a:avLst/>
          </a:prstGeom>
          <a:noFill/>
        </p:spPr>
        <p:txBody>
          <a:bodyPr wrap="square" rtlCol="0">
            <a:spAutoFit/>
          </a:bodyPr>
          <a:lstStyle/>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binds to variable domains of antibody on the BCR (B-cell receptor)</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Antigen is internalized and digested into peptides</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Peptides are loaded on to class II MHC</a:t>
            </a:r>
          </a:p>
          <a:p>
            <a:pPr marL="365189" indent="-365189">
              <a:spcBef>
                <a:spcPts val="600"/>
              </a:spcBef>
              <a:buFont typeface="+mj-lt"/>
              <a:buAutoNum type="arabicPeriod"/>
            </a:pPr>
            <a:r>
              <a:rPr lang="en-US" sz="2000" dirty="0">
                <a:latin typeface="Arial" panose="020B0604020202020204" pitchFamily="34" charset="0"/>
                <a:cs typeface="Arial" panose="020B0604020202020204" pitchFamily="34" charset="0"/>
              </a:rPr>
              <a:t>Peptide-MHC displayed on membrane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26612" y="205411"/>
            <a:ext cx="3869919" cy="2823041"/>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5394479" y="6622251"/>
            <a:ext cx="6492081" cy="338554"/>
          </a:xfrm>
          <a:prstGeom prst="rect">
            <a:avLst/>
          </a:prstGeom>
          <a:noFill/>
        </p:spPr>
        <p:txBody>
          <a:bodyPr wrap="square">
            <a:spAutoFit/>
          </a:bodyPr>
          <a:lstStyle/>
          <a:p>
            <a:r>
              <a:rPr lang="en-US" sz="1600" i="1" dirty="0">
                <a:latin typeface="Arial" panose="020B0604020202020204" pitchFamily="34" charset="0"/>
              </a:rPr>
              <a:t>Journal of Cell Science</a:t>
            </a:r>
            <a:r>
              <a:rPr lang="en-US" sz="1600" dirty="0">
                <a:latin typeface="Arial" panose="020B0604020202020204" pitchFamily="34" charset="0"/>
              </a:rPr>
              <a:t> </a:t>
            </a:r>
            <a:r>
              <a:rPr lang="en-US" sz="1600" dirty="0" err="1">
                <a:latin typeface="Arial" panose="020B0604020202020204" pitchFamily="34" charset="0"/>
              </a:rPr>
              <a:t>doi</a:t>
            </a:r>
            <a:r>
              <a:rPr lang="en-US" sz="1600" dirty="0">
                <a:latin typeface="Arial" panose="020B0604020202020204" pitchFamily="34" charset="0"/>
              </a:rPr>
              <a:t>: </a:t>
            </a:r>
            <a:r>
              <a:rPr lang="en-US" sz="1600" dirty="0">
                <a:solidFill>
                  <a:srgbClr val="BC2635"/>
                </a:solidFill>
                <a:latin typeface="Arial" panose="020B0604020202020204" pitchFamily="34" charset="0"/>
                <a:hlinkClick r:id="rId7"/>
              </a:rPr>
              <a:t>10.1242/jcs.235192</a:t>
            </a:r>
            <a:endParaRPr lang="en-US" sz="1600" dirty="0">
              <a:latin typeface="Arial" panose="020B0604020202020204" pitchFamily="34" charset="0"/>
            </a:endParaRPr>
          </a:p>
        </p:txBody>
      </p:sp>
      <p:sp>
        <p:nvSpPr>
          <p:cNvPr id="4" name="TextBox 3">
            <a:extLst>
              <a:ext uri="{FF2B5EF4-FFF2-40B4-BE49-F238E27FC236}">
                <a16:creationId xmlns:a16="http://schemas.microsoft.com/office/drawing/2014/main" id="{06D12E8F-9FA6-5B57-2443-C99BFA6E9158}"/>
              </a:ext>
            </a:extLst>
          </p:cNvPr>
          <p:cNvSpPr txBox="1"/>
          <p:nvPr/>
        </p:nvSpPr>
        <p:spPr>
          <a:xfrm>
            <a:off x="10062726" y="3135580"/>
            <a:ext cx="2733805" cy="3566041"/>
          </a:xfrm>
          <a:prstGeom prst="rect">
            <a:avLst/>
          </a:prstGeom>
          <a:noFill/>
        </p:spPr>
        <p:txBody>
          <a:bodyPr wrap="square" rtlCol="0">
            <a:spAutoFit/>
          </a:bodyPr>
          <a:lstStyle/>
          <a:p>
            <a:r>
              <a:rPr lang="en-US" sz="2052" dirty="0"/>
              <a:t>Bacteria labeled with Green fluorescent protein. </a:t>
            </a:r>
          </a:p>
          <a:p>
            <a:pPr marL="514350" indent="-514350">
              <a:buFont typeface="+mj-lt"/>
              <a:buAutoNum type="romanUcPeriod"/>
            </a:pPr>
            <a:r>
              <a:rPr lang="en-US" sz="2052" dirty="0"/>
              <a:t>Capture of the bacteria</a:t>
            </a:r>
          </a:p>
          <a:p>
            <a:pPr marL="514350" indent="-514350">
              <a:buFont typeface="+mj-lt"/>
              <a:buAutoNum type="romanUcPeriod"/>
            </a:pPr>
            <a:r>
              <a:rPr lang="en-US" sz="2052" dirty="0"/>
              <a:t>Internalization (endocytosis)</a:t>
            </a:r>
          </a:p>
          <a:p>
            <a:pPr marL="514350" indent="-514350">
              <a:buFont typeface="+mj-lt"/>
              <a:buAutoNum type="romanUcPeriod"/>
            </a:pPr>
            <a:r>
              <a:rPr lang="en-US" sz="2052" dirty="0"/>
              <a:t>Degradation of the bacterial proteins, producing peptides.</a:t>
            </a:r>
          </a:p>
        </p:txBody>
      </p:sp>
      <p:sp>
        <p:nvSpPr>
          <p:cNvPr id="12" name="Date Placeholder 11">
            <a:extLst>
              <a:ext uri="{FF2B5EF4-FFF2-40B4-BE49-F238E27FC236}">
                <a16:creationId xmlns:a16="http://schemas.microsoft.com/office/drawing/2014/main" id="{64B48C6F-963C-7B06-AF22-6D8E75F8F0BC}"/>
              </a:ext>
            </a:extLst>
          </p:cNvPr>
          <p:cNvSpPr>
            <a:spLocks noGrp="1"/>
          </p:cNvSpPr>
          <p:nvPr>
            <p:ph type="dt" sz="half" idx="10"/>
          </p:nvPr>
        </p:nvSpPr>
        <p:spPr/>
        <p:txBody>
          <a:bodyPr/>
          <a:lstStyle/>
          <a:p>
            <a:fld id="{D38BFF34-D63F-4C73-B4B9-CBC1F9B4D092}" type="datetime1">
              <a:rPr lang="en-US" smtClean="0"/>
              <a:t>1/25/2025</a:t>
            </a:fld>
            <a:endParaRPr lang="en-US"/>
          </a:p>
        </p:txBody>
      </p:sp>
      <p:sp>
        <p:nvSpPr>
          <p:cNvPr id="13" name="Footer Placeholder 12">
            <a:extLst>
              <a:ext uri="{FF2B5EF4-FFF2-40B4-BE49-F238E27FC236}">
                <a16:creationId xmlns:a16="http://schemas.microsoft.com/office/drawing/2014/main" id="{3A87A716-8608-C304-D910-7CDFF89CCE67}"/>
              </a:ext>
            </a:extLst>
          </p:cNvPr>
          <p:cNvSpPr>
            <a:spLocks noGrp="1"/>
          </p:cNvSpPr>
          <p:nvPr>
            <p:ph type="ftr" sz="quarter" idx="11"/>
          </p:nvPr>
        </p:nvSpPr>
        <p:spPr/>
        <p:txBody>
          <a:bodyPr/>
          <a:lstStyle/>
          <a:p>
            <a:r>
              <a:rPr lang="en-US"/>
              <a:t>Drugs and Disease Spring 2025 - Lecture 4</a:t>
            </a:r>
          </a:p>
        </p:txBody>
      </p:sp>
      <p:sp>
        <p:nvSpPr>
          <p:cNvPr id="14" name="Slide Number Placeholder 13">
            <a:extLst>
              <a:ext uri="{FF2B5EF4-FFF2-40B4-BE49-F238E27FC236}">
                <a16:creationId xmlns:a16="http://schemas.microsoft.com/office/drawing/2014/main" id="{795986DE-05B1-3DA3-22AD-E996BDC8B15F}"/>
              </a:ext>
            </a:extLst>
          </p:cNvPr>
          <p:cNvSpPr>
            <a:spLocks noGrp="1"/>
          </p:cNvSpPr>
          <p:nvPr>
            <p:ph type="sldNum" sz="quarter" idx="12"/>
          </p:nvPr>
        </p:nvSpPr>
        <p:spPr/>
        <p:txBody>
          <a:bodyPr/>
          <a:lstStyle/>
          <a:p>
            <a:fld id="{DC3BB032-4020-48F4-953B-341806DC4A2B}" type="slidenum">
              <a:rPr lang="en-US" smtClean="0"/>
              <a:t>48</a:t>
            </a:fld>
            <a:endParaRPr lang="en-US"/>
          </a:p>
        </p:txBody>
      </p:sp>
      <p:graphicFrame>
        <p:nvGraphicFramePr>
          <p:cNvPr id="6" name="Object 5">
            <a:extLst>
              <a:ext uri="{FF2B5EF4-FFF2-40B4-BE49-F238E27FC236}">
                <a16:creationId xmlns:a16="http://schemas.microsoft.com/office/drawing/2014/main" id="{E634150A-1782-5118-1532-246D3E175743}"/>
              </a:ext>
            </a:extLst>
          </p:cNvPr>
          <p:cNvGraphicFramePr>
            <a:graphicFrameLocks noChangeAspect="1"/>
          </p:cNvGraphicFramePr>
          <p:nvPr/>
        </p:nvGraphicFramePr>
        <p:xfrm>
          <a:off x="487363" y="674688"/>
          <a:ext cx="1355725" cy="2884487"/>
        </p:xfrm>
        <a:graphic>
          <a:graphicData uri="http://schemas.openxmlformats.org/presentationml/2006/ole">
            <mc:AlternateContent xmlns:mc="http://schemas.openxmlformats.org/markup-compatibility/2006">
              <mc:Choice xmlns:v="urn:schemas-microsoft-com:vml" Requires="v">
                <p:oleObj name="MDLDrawObject Class" r:id="rId8" imgW="2227703" imgH="4733202" progId="MDLDrawOLE.MDLDrawObject.1">
                  <p:embed/>
                </p:oleObj>
              </mc:Choice>
              <mc:Fallback>
                <p:oleObj name="MDLDrawObject Class" r:id="rId8" imgW="2227703" imgH="4733202" progId="MDLDrawOLE.MDLDrawObject.1">
                  <p:embed/>
                  <p:pic>
                    <p:nvPicPr>
                      <p:cNvPr id="6" name="Object 5">
                        <a:extLst>
                          <a:ext uri="{FF2B5EF4-FFF2-40B4-BE49-F238E27FC236}">
                            <a16:creationId xmlns:a16="http://schemas.microsoft.com/office/drawing/2014/main" id="{E634150A-1782-5118-1532-246D3E175743}"/>
                          </a:ext>
                        </a:extLst>
                      </p:cNvPr>
                      <p:cNvPicPr/>
                      <p:nvPr/>
                    </p:nvPicPr>
                    <p:blipFill>
                      <a:blip r:embed="rId9"/>
                      <a:stretch>
                        <a:fillRect/>
                      </a:stretch>
                    </p:blipFill>
                    <p:spPr>
                      <a:xfrm>
                        <a:off x="487363" y="674688"/>
                        <a:ext cx="1355725" cy="2884487"/>
                      </a:xfrm>
                      <a:prstGeom prst="rect">
                        <a:avLst/>
                      </a:prstGeom>
                    </p:spPr>
                  </p:pic>
                </p:oleObj>
              </mc:Fallback>
            </mc:AlternateContent>
          </a:graphicData>
        </a:graphic>
      </p:graphicFrame>
      <p:grpSp>
        <p:nvGrpSpPr>
          <p:cNvPr id="16" name="Group 15">
            <a:extLst>
              <a:ext uri="{FF2B5EF4-FFF2-40B4-BE49-F238E27FC236}">
                <a16:creationId xmlns:a16="http://schemas.microsoft.com/office/drawing/2014/main" id="{97A3A62C-2A7C-8BBF-0804-068ACC101422}"/>
              </a:ext>
            </a:extLst>
          </p:cNvPr>
          <p:cNvGrpSpPr/>
          <p:nvPr/>
        </p:nvGrpSpPr>
        <p:grpSpPr>
          <a:xfrm>
            <a:off x="6100606" y="2241196"/>
            <a:ext cx="391475" cy="407895"/>
            <a:chOff x="7804382" y="1486052"/>
            <a:chExt cx="391475" cy="407895"/>
          </a:xfrm>
        </p:grpSpPr>
        <p:sp>
          <p:nvSpPr>
            <p:cNvPr id="11" name="Oval 10">
              <a:extLst>
                <a:ext uri="{FF2B5EF4-FFF2-40B4-BE49-F238E27FC236}">
                  <a16:creationId xmlns:a16="http://schemas.microsoft.com/office/drawing/2014/main" id="{1E989616-C42B-18AF-B922-0E83497C04A7}"/>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4AAFE7-A9E0-A766-B546-9DEF646123CC}"/>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A49D8E38-902B-FCBE-ABD0-07B5D04B4281}"/>
              </a:ext>
            </a:extLst>
          </p:cNvPr>
          <p:cNvGrpSpPr/>
          <p:nvPr/>
        </p:nvGrpSpPr>
        <p:grpSpPr>
          <a:xfrm>
            <a:off x="5349081" y="3816958"/>
            <a:ext cx="391475" cy="407895"/>
            <a:chOff x="7804382" y="1486052"/>
            <a:chExt cx="391475" cy="407895"/>
          </a:xfrm>
        </p:grpSpPr>
        <p:sp>
          <p:nvSpPr>
            <p:cNvPr id="18" name="Oval 17">
              <a:extLst>
                <a:ext uri="{FF2B5EF4-FFF2-40B4-BE49-F238E27FC236}">
                  <a16:creationId xmlns:a16="http://schemas.microsoft.com/office/drawing/2014/main" id="{7F8661F1-CE9B-C064-CC6E-717B346C3A06}"/>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9F6941-CB11-1ED1-A4DC-9B1804EFDFF4}"/>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9577B28D-83AF-3E31-9A7D-14211F3FAD1F}"/>
              </a:ext>
            </a:extLst>
          </p:cNvPr>
          <p:cNvGrpSpPr/>
          <p:nvPr/>
        </p:nvGrpSpPr>
        <p:grpSpPr>
          <a:xfrm>
            <a:off x="6226881" y="5371766"/>
            <a:ext cx="391475" cy="407895"/>
            <a:chOff x="7804382" y="1486052"/>
            <a:chExt cx="391475" cy="407895"/>
          </a:xfrm>
        </p:grpSpPr>
        <p:sp>
          <p:nvSpPr>
            <p:cNvPr id="21" name="Oval 20">
              <a:extLst>
                <a:ext uri="{FF2B5EF4-FFF2-40B4-BE49-F238E27FC236}">
                  <a16:creationId xmlns:a16="http://schemas.microsoft.com/office/drawing/2014/main" id="{E6D7B439-90A5-9A6F-CC5B-F3DE80DECA83}"/>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61B0515-78CF-AA30-ABFE-CCC6ED85FB0A}"/>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3</a:t>
              </a:r>
            </a:p>
          </p:txBody>
        </p:sp>
      </p:grpSp>
      <p:grpSp>
        <p:nvGrpSpPr>
          <p:cNvPr id="23" name="Group 22">
            <a:extLst>
              <a:ext uri="{FF2B5EF4-FFF2-40B4-BE49-F238E27FC236}">
                <a16:creationId xmlns:a16="http://schemas.microsoft.com/office/drawing/2014/main" id="{FA483620-C609-3C53-8604-80FE57FA7341}"/>
              </a:ext>
            </a:extLst>
          </p:cNvPr>
          <p:cNvGrpSpPr/>
          <p:nvPr/>
        </p:nvGrpSpPr>
        <p:grpSpPr>
          <a:xfrm>
            <a:off x="7916096" y="2449036"/>
            <a:ext cx="391475" cy="407895"/>
            <a:chOff x="7804382" y="1486052"/>
            <a:chExt cx="391475" cy="407895"/>
          </a:xfrm>
        </p:grpSpPr>
        <p:sp>
          <p:nvSpPr>
            <p:cNvPr id="24" name="Oval 23">
              <a:extLst>
                <a:ext uri="{FF2B5EF4-FFF2-40B4-BE49-F238E27FC236}">
                  <a16:creationId xmlns:a16="http://schemas.microsoft.com/office/drawing/2014/main" id="{197B3EC5-AE9B-584C-D1AC-1D884477519F}"/>
                </a:ext>
              </a:extLst>
            </p:cNvPr>
            <p:cNvSpPr/>
            <p:nvPr/>
          </p:nvSpPr>
          <p:spPr>
            <a:xfrm>
              <a:off x="7804382" y="1486052"/>
              <a:ext cx="391475" cy="387471"/>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A782A4-DDC9-9358-0CB2-4CEB5E8BBD92}"/>
                </a:ext>
              </a:extLst>
            </p:cNvPr>
            <p:cNvSpPr txBox="1"/>
            <p:nvPr/>
          </p:nvSpPr>
          <p:spPr>
            <a:xfrm>
              <a:off x="7836453" y="1493837"/>
              <a:ext cx="327334"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4</a:t>
              </a:r>
            </a:p>
          </p:txBody>
        </p:sp>
      </p:gr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5297663" y="505955"/>
            <a:ext cx="3067092" cy="3139321"/>
          </a:xfrm>
          <a:prstGeom prst="rect">
            <a:avLst/>
          </a:prstGeom>
        </p:spPr>
        <p:txBody>
          <a:bodyPr wrap="square">
            <a:spAutoFit/>
          </a:bodyPr>
          <a:lstStyle/>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sz="1800"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sz="1800" dirty="0">
                <a:latin typeface="Arial" panose="020B0604020202020204" pitchFamily="34" charset="0"/>
                <a:ea typeface="Times New Roman" panose="02020603050405020304" pitchFamily="18" charset="0"/>
                <a:cs typeface="Arial" panose="020B0604020202020204" pitchFamily="34" charset="0"/>
              </a:rPr>
              <a:t>. </a:t>
            </a:r>
          </a:p>
          <a:p>
            <a:pPr marL="499091" indent="-304324">
              <a:buFont typeface="Arial" panose="020B0604020202020204" pitchFamily="34" charset="0"/>
              <a:buChar char="•"/>
            </a:pP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499091" indent="-304324">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sz="1800" b="1" dirty="0">
                <a:latin typeface="Arial" panose="020B0604020202020204" pitchFamily="34" charset="0"/>
                <a:ea typeface="Times New Roman" panose="02020603050405020304" pitchFamily="18" charset="0"/>
                <a:cs typeface="Arial" panose="020B0604020202020204" pitchFamily="34" charset="0"/>
              </a:rPr>
              <a:t> memory</a:t>
            </a:r>
            <a:r>
              <a:rPr lang="en-US" sz="1800"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sz="1800" b="1" i="1" dirty="0">
                <a:latin typeface="Arial" panose="020B0604020202020204" pitchFamily="34" charset="0"/>
                <a:ea typeface="Times New Roman" panose="02020603050405020304" pitchFamily="18" charset="0"/>
                <a:cs typeface="Arial" panose="020B0604020202020204" pitchFamily="34" charset="0"/>
              </a:rPr>
              <a:t>This is the basis of vaccination.</a:t>
            </a:r>
          </a:p>
        </p:txBody>
      </p:sp>
      <p:sp>
        <p:nvSpPr>
          <p:cNvPr id="7" name="TextBox 6">
            <a:extLst>
              <a:ext uri="{FF2B5EF4-FFF2-40B4-BE49-F238E27FC236}">
                <a16:creationId xmlns:a16="http://schemas.microsoft.com/office/drawing/2014/main" id="{B837A72B-DAC9-4604-879B-8D7DAEFF51F6}"/>
              </a:ext>
            </a:extLst>
          </p:cNvPr>
          <p:cNvSpPr txBox="1"/>
          <p:nvPr/>
        </p:nvSpPr>
        <p:spPr>
          <a:xfrm>
            <a:off x="3291681" y="38473"/>
            <a:ext cx="7620000" cy="485646"/>
          </a:xfrm>
          <a:prstGeom prst="rect">
            <a:avLst/>
          </a:prstGeom>
          <a:noFill/>
        </p:spPr>
        <p:txBody>
          <a:bodyPr wrap="square" rtlCol="0">
            <a:spAutoFit/>
          </a:bodyPr>
          <a:lstStyle/>
          <a:p>
            <a:r>
              <a:rPr lang="en-US" sz="2556" dirty="0">
                <a:latin typeface="Arial" panose="020B0604020202020204" pitchFamily="34" charset="0"/>
              </a:rPr>
              <a:t>Activation of B cells by Antigen - Lymph Node</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72281" y="735667"/>
            <a:ext cx="4625739" cy="3284654"/>
            <a:chOff x="4888352" y="2597264"/>
            <a:chExt cx="4343524"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15273" cy="346799"/>
            </a:xfrm>
            <a:prstGeom prst="rect">
              <a:avLst/>
            </a:prstGeom>
            <a:noFill/>
          </p:spPr>
          <p:txBody>
            <a:bodyPr wrap="none" rtlCol="0">
              <a:spAutoFit/>
            </a:bodyPr>
            <a:lstStyle/>
            <a:p>
              <a:r>
                <a:rPr lang="en-US" sz="1800"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413143" cy="606898"/>
            </a:xfrm>
            <a:prstGeom prst="rect">
              <a:avLst/>
            </a:prstGeom>
            <a:noFill/>
          </p:spPr>
          <p:txBody>
            <a:bodyPr wrap="none" rtlCol="0">
              <a:spAutoFit/>
            </a:bodyPr>
            <a:lstStyle/>
            <a:p>
              <a:r>
                <a:rPr lang="en-US" sz="1800" b="1" dirty="0">
                  <a:latin typeface="Arial" panose="020B0604020202020204" pitchFamily="34" charset="0"/>
                </a:rPr>
                <a:t>Peptide</a:t>
              </a:r>
              <a:r>
                <a:rPr lang="en-US" sz="1800" dirty="0">
                  <a:latin typeface="Arial" panose="020B0604020202020204" pitchFamily="34" charset="0"/>
                </a:rPr>
                <a:t> from pathogen</a:t>
              </a:r>
            </a:p>
            <a:p>
              <a:r>
                <a:rPr lang="en-US" sz="1800"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46799"/>
            </a:xfrm>
            <a:prstGeom prst="rect">
              <a:avLst/>
            </a:prstGeom>
            <a:solidFill>
              <a:schemeClr val="bg1"/>
            </a:solidFill>
          </p:spPr>
          <p:txBody>
            <a:bodyPr wrap="square" rtlCol="0">
              <a:spAutoFit/>
            </a:bodyPr>
            <a:lstStyle/>
            <a:p>
              <a:r>
                <a:rPr lang="en-US" sz="1800" dirty="0">
                  <a:latin typeface="Arial" panose="020B0604020202020204" pitchFamily="34" charset="0"/>
                </a:rPr>
                <a:t>T</a:t>
              </a:r>
              <a:r>
                <a:rPr lang="en-US" sz="1800" baseline="-25000" dirty="0">
                  <a:latin typeface="Arial" panose="020B0604020202020204" pitchFamily="34" charset="0"/>
                </a:rPr>
                <a:t>H </a:t>
              </a:r>
              <a:r>
                <a:rPr lang="en-US" sz="1800"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70664"/>
              <a:ext cx="326711"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280746" cy="346799"/>
            </a:xfrm>
            <a:prstGeom prst="rect">
              <a:avLst/>
            </a:prstGeom>
            <a:noFill/>
          </p:spPr>
          <p:txBody>
            <a:bodyPr wrap="none" rtlCol="0">
              <a:spAutoFit/>
            </a:bodyPr>
            <a:lstStyle/>
            <a:p>
              <a:r>
                <a:rPr lang="en-US" sz="1800"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691004"/>
              <a:ext cx="823525" cy="11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 name="TextBox 4">
            <a:extLst>
              <a:ext uri="{FF2B5EF4-FFF2-40B4-BE49-F238E27FC236}">
                <a16:creationId xmlns:a16="http://schemas.microsoft.com/office/drawing/2014/main" id="{436141B8-D36B-4937-BC23-EBB73140BD64}"/>
              </a:ext>
            </a:extLst>
          </p:cNvPr>
          <p:cNvSpPr txBox="1"/>
          <p:nvPr/>
        </p:nvSpPr>
        <p:spPr>
          <a:xfrm>
            <a:off x="283664" y="4095698"/>
            <a:ext cx="4876800" cy="1477328"/>
          </a:xfrm>
          <a:prstGeom prst="rect">
            <a:avLst/>
          </a:prstGeom>
          <a:noFill/>
        </p:spPr>
        <p:txBody>
          <a:bodyPr wrap="square" rtlCol="0">
            <a:spAutoFit/>
          </a:bodyPr>
          <a:lstStyle/>
          <a:p>
            <a:r>
              <a:rPr lang="en-US" sz="1800" dirty="0">
                <a:solidFill>
                  <a:srgbClr val="C00000"/>
                </a:solidFill>
                <a:latin typeface="Arial" panose="020B0604020202020204" pitchFamily="34" charset="0"/>
              </a:rPr>
              <a:t>Events:</a:t>
            </a:r>
          </a:p>
          <a:p>
            <a:pPr marL="365189" indent="-365189">
              <a:buFont typeface="+mj-lt"/>
              <a:buAutoNum type="arabicPeriod"/>
            </a:pPr>
            <a:r>
              <a:rPr lang="en-US" sz="1800" dirty="0">
                <a:latin typeface="Arial" panose="020B0604020202020204" pitchFamily="34" charset="0"/>
              </a:rPr>
              <a:t>Recognition of MHC II-peptide by TCR</a:t>
            </a:r>
          </a:p>
          <a:p>
            <a:pPr marL="365189" indent="-365189">
              <a:buFont typeface="+mj-lt"/>
              <a:buAutoNum type="arabicPeriod"/>
            </a:pPr>
            <a:r>
              <a:rPr lang="en-US" sz="1800" dirty="0">
                <a:latin typeface="Arial" panose="020B0604020202020204" pitchFamily="34" charset="0"/>
              </a:rPr>
              <a:t>Tyrosine kinase signaling in T</a:t>
            </a:r>
            <a:r>
              <a:rPr lang="en-US" sz="1800" baseline="-25000" dirty="0">
                <a:latin typeface="Arial" panose="020B0604020202020204" pitchFamily="34" charset="0"/>
              </a:rPr>
              <a:t>H</a:t>
            </a:r>
            <a:r>
              <a:rPr lang="en-US" sz="1800" dirty="0">
                <a:latin typeface="Arial" panose="020B0604020202020204" pitchFamily="34" charset="0"/>
              </a:rPr>
              <a:t> cell</a:t>
            </a:r>
          </a:p>
          <a:p>
            <a:pPr marL="365189" indent="-365189">
              <a:buFont typeface="+mj-lt"/>
              <a:buAutoNum type="arabicPeriod"/>
            </a:pPr>
            <a:r>
              <a:rPr lang="en-US" sz="1800" dirty="0">
                <a:latin typeface="Arial" panose="020B0604020202020204" pitchFamily="34" charset="0"/>
              </a:rPr>
              <a:t>Cytokines (protein messengers) produced.</a:t>
            </a:r>
          </a:p>
          <a:p>
            <a:pPr marL="365189" indent="-365189">
              <a:buFont typeface="+mj-lt"/>
              <a:buAutoNum type="arabicPeriod"/>
            </a:pPr>
            <a:r>
              <a:rPr lang="en-US" sz="1800" dirty="0">
                <a:latin typeface="Arial" panose="020B0604020202020204" pitchFamily="34" charset="0"/>
              </a:rPr>
              <a:t>Cytokines activate B-cells.</a:t>
            </a:r>
          </a:p>
        </p:txBody>
      </p:sp>
      <p:grpSp>
        <p:nvGrpSpPr>
          <p:cNvPr id="20" name="Group 19">
            <a:extLst>
              <a:ext uri="{FF2B5EF4-FFF2-40B4-BE49-F238E27FC236}">
                <a16:creationId xmlns:a16="http://schemas.microsoft.com/office/drawing/2014/main" id="{6CA69BAF-2BA8-4718-D66E-1E237635DA9A}"/>
              </a:ext>
            </a:extLst>
          </p:cNvPr>
          <p:cNvGrpSpPr/>
          <p:nvPr/>
        </p:nvGrpSpPr>
        <p:grpSpPr>
          <a:xfrm>
            <a:off x="282760" y="524119"/>
            <a:ext cx="5142520" cy="5259081"/>
            <a:chOff x="282760" y="524119"/>
            <a:chExt cx="5572473" cy="5259081"/>
          </a:xfrm>
        </p:grpSpPr>
        <p:sp>
          <p:nvSpPr>
            <p:cNvPr id="11" name="TextBox 10">
              <a:extLst>
                <a:ext uri="{FF2B5EF4-FFF2-40B4-BE49-F238E27FC236}">
                  <a16:creationId xmlns:a16="http://schemas.microsoft.com/office/drawing/2014/main" id="{A04A1A5C-D7A1-4B2B-9F0C-0765AE6E68E8}"/>
                </a:ext>
              </a:extLst>
            </p:cNvPr>
            <p:cNvSpPr txBox="1"/>
            <p:nvPr/>
          </p:nvSpPr>
          <p:spPr>
            <a:xfrm>
              <a:off x="2528085" y="1278202"/>
              <a:ext cx="3327148" cy="646331"/>
            </a:xfrm>
            <a:prstGeom prst="rect">
              <a:avLst/>
            </a:prstGeom>
            <a:noFill/>
          </p:spPr>
          <p:txBody>
            <a:bodyPr wrap="square" rtlCol="0">
              <a:spAutoFit/>
            </a:bodyPr>
            <a:lstStyle/>
            <a:p>
              <a:r>
                <a:rPr lang="en-US" sz="1800" dirty="0">
                  <a:latin typeface="Arial" panose="020B0604020202020204" pitchFamily="34" charset="0"/>
                </a:rPr>
                <a:t>MHC II - Major histocompatibility complex</a:t>
              </a:r>
            </a:p>
          </p:txBody>
        </p:sp>
        <p:sp>
          <p:nvSpPr>
            <p:cNvPr id="22" name="Rectangle 21">
              <a:extLst>
                <a:ext uri="{FF2B5EF4-FFF2-40B4-BE49-F238E27FC236}">
                  <a16:creationId xmlns:a16="http://schemas.microsoft.com/office/drawing/2014/main" id="{2990B3D1-59AD-45E2-9D48-364CB7D2C8AC}"/>
                </a:ext>
              </a:extLst>
            </p:cNvPr>
            <p:cNvSpPr/>
            <p:nvPr/>
          </p:nvSpPr>
          <p:spPr>
            <a:xfrm>
              <a:off x="282760" y="524119"/>
              <a:ext cx="5489903" cy="52590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TextBox 13">
            <a:extLst>
              <a:ext uri="{FF2B5EF4-FFF2-40B4-BE49-F238E27FC236}">
                <a16:creationId xmlns:a16="http://schemas.microsoft.com/office/drawing/2014/main" id="{94398B9F-3250-75AE-D98D-07C0EDA7DF8F}"/>
              </a:ext>
            </a:extLst>
          </p:cNvPr>
          <p:cNvSpPr txBox="1"/>
          <p:nvPr/>
        </p:nvSpPr>
        <p:spPr>
          <a:xfrm>
            <a:off x="319881" y="6054061"/>
            <a:ext cx="11721398" cy="723916"/>
          </a:xfrm>
          <a:prstGeom prst="rect">
            <a:avLst/>
          </a:prstGeom>
          <a:noFill/>
        </p:spPr>
        <p:txBody>
          <a:bodyPr wrap="square" rtlCol="0">
            <a:spAutoFit/>
          </a:bodyPr>
          <a:lstStyle/>
          <a:p>
            <a:pPr marL="342900" indent="-342900">
              <a:buFont typeface="Arial" panose="020B0604020202020204" pitchFamily="34" charset="0"/>
              <a:buChar char="•"/>
            </a:pPr>
            <a:r>
              <a:rPr lang="en-US" sz="2052" dirty="0">
                <a:latin typeface="Arial" panose="020B0604020202020204" pitchFamily="34" charset="0"/>
              </a:rPr>
              <a:t>Soluble antibody from plasma cells has the same light and heavy chains as the original B-cell.</a:t>
            </a:r>
          </a:p>
          <a:p>
            <a:pPr marL="342900" indent="-342900">
              <a:buFont typeface="Arial" panose="020B0604020202020204" pitchFamily="34" charset="0"/>
              <a:buChar char="•"/>
            </a:pPr>
            <a:r>
              <a:rPr lang="en-US" sz="2052" dirty="0">
                <a:latin typeface="Arial" panose="020B0604020202020204" pitchFamily="34" charset="0"/>
              </a:rPr>
              <a:t>Membrane anchors are missing, so antibody is secreted outside the cell.</a:t>
            </a:r>
          </a:p>
        </p:txBody>
      </p:sp>
      <p:sp>
        <p:nvSpPr>
          <p:cNvPr id="16" name="Date Placeholder 15">
            <a:extLst>
              <a:ext uri="{FF2B5EF4-FFF2-40B4-BE49-F238E27FC236}">
                <a16:creationId xmlns:a16="http://schemas.microsoft.com/office/drawing/2014/main" id="{9B2BEB86-498B-B609-887D-4DC9E8D68875}"/>
              </a:ext>
            </a:extLst>
          </p:cNvPr>
          <p:cNvSpPr>
            <a:spLocks noGrp="1"/>
          </p:cNvSpPr>
          <p:nvPr>
            <p:ph type="dt" sz="half" idx="10"/>
          </p:nvPr>
        </p:nvSpPr>
        <p:spPr/>
        <p:txBody>
          <a:bodyPr/>
          <a:lstStyle/>
          <a:p>
            <a:fld id="{D74C068C-C984-4D07-8CDF-B432F0696B08}" type="datetime1">
              <a:rPr lang="en-US" smtClean="0"/>
              <a:t>1/25/2025</a:t>
            </a:fld>
            <a:endParaRPr lang="en-US"/>
          </a:p>
        </p:txBody>
      </p:sp>
      <p:sp>
        <p:nvSpPr>
          <p:cNvPr id="17" name="Footer Placeholder 16">
            <a:extLst>
              <a:ext uri="{FF2B5EF4-FFF2-40B4-BE49-F238E27FC236}">
                <a16:creationId xmlns:a16="http://schemas.microsoft.com/office/drawing/2014/main" id="{1953DBA3-7D47-29E4-C09F-C6F6D837EC1F}"/>
              </a:ext>
            </a:extLst>
          </p:cNvPr>
          <p:cNvSpPr>
            <a:spLocks noGrp="1"/>
          </p:cNvSpPr>
          <p:nvPr>
            <p:ph type="ftr" sz="quarter" idx="11"/>
          </p:nvPr>
        </p:nvSpPr>
        <p:spPr/>
        <p:txBody>
          <a:bodyPr/>
          <a:lstStyle/>
          <a:p>
            <a:r>
              <a:rPr lang="en-US"/>
              <a:t>Drugs and Disease Spring 2025 - Lecture 4</a:t>
            </a:r>
          </a:p>
        </p:txBody>
      </p:sp>
      <p:sp>
        <p:nvSpPr>
          <p:cNvPr id="18" name="Slide Number Placeholder 17">
            <a:extLst>
              <a:ext uri="{FF2B5EF4-FFF2-40B4-BE49-F238E27FC236}">
                <a16:creationId xmlns:a16="http://schemas.microsoft.com/office/drawing/2014/main" id="{1E06F0FF-7226-8942-E2FD-E295ADC9A302}"/>
              </a:ext>
            </a:extLst>
          </p:cNvPr>
          <p:cNvSpPr>
            <a:spLocks noGrp="1"/>
          </p:cNvSpPr>
          <p:nvPr>
            <p:ph type="sldNum" sz="quarter" idx="12"/>
          </p:nvPr>
        </p:nvSpPr>
        <p:spPr/>
        <p:txBody>
          <a:bodyPr/>
          <a:lstStyle/>
          <a:p>
            <a:fld id="{DC3BB032-4020-48F4-953B-341806DC4A2B}" type="slidenum">
              <a:rPr lang="en-US" smtClean="0"/>
              <a:t>49</a:t>
            </a:fld>
            <a:endParaRPr lang="en-US"/>
          </a:p>
        </p:txBody>
      </p:sp>
      <p:graphicFrame>
        <p:nvGraphicFramePr>
          <p:cNvPr id="25" name="Object 24">
            <a:extLst>
              <a:ext uri="{FF2B5EF4-FFF2-40B4-BE49-F238E27FC236}">
                <a16:creationId xmlns:a16="http://schemas.microsoft.com/office/drawing/2014/main" id="{395C6420-4A45-0BBD-731B-0F9F9D6648CD}"/>
              </a:ext>
            </a:extLst>
          </p:cNvPr>
          <p:cNvGraphicFramePr>
            <a:graphicFrameLocks noChangeAspect="1"/>
          </p:cNvGraphicFramePr>
          <p:nvPr/>
        </p:nvGraphicFramePr>
        <p:xfrm>
          <a:off x="5574540" y="1417637"/>
          <a:ext cx="7267524" cy="4182174"/>
        </p:xfrm>
        <a:graphic>
          <a:graphicData uri="http://schemas.openxmlformats.org/presentationml/2006/ole">
            <mc:AlternateContent xmlns:mc="http://schemas.openxmlformats.org/markup-compatibility/2006">
              <mc:Choice xmlns:v="urn:schemas-microsoft-com:vml" Requires="v">
                <p:oleObj name="MDLDrawObject Class" r:id="rId3" imgW="8610156" imgH="4951949" progId="MDLDrawOLE.MDLDrawObject.1">
                  <p:embed/>
                </p:oleObj>
              </mc:Choice>
              <mc:Fallback>
                <p:oleObj name="MDLDrawObject Class" r:id="rId3" imgW="8610156" imgH="4951949" progId="MDLDrawOLE.MDLDrawObject.1">
                  <p:embed/>
                  <p:pic>
                    <p:nvPicPr>
                      <p:cNvPr id="25" name="Object 24">
                        <a:extLst>
                          <a:ext uri="{FF2B5EF4-FFF2-40B4-BE49-F238E27FC236}">
                            <a16:creationId xmlns:a16="http://schemas.microsoft.com/office/drawing/2014/main" id="{395C6420-4A45-0BBD-731B-0F9F9D6648CD}"/>
                          </a:ext>
                        </a:extLst>
                      </p:cNvPr>
                      <p:cNvPicPr/>
                      <p:nvPr/>
                    </p:nvPicPr>
                    <p:blipFill>
                      <a:blip r:embed="rId4"/>
                      <a:stretch>
                        <a:fillRect/>
                      </a:stretch>
                    </p:blipFill>
                    <p:spPr>
                      <a:xfrm>
                        <a:off x="5574540" y="1417637"/>
                        <a:ext cx="7267524" cy="4182174"/>
                      </a:xfrm>
                      <a:prstGeom prst="rect">
                        <a:avLst/>
                      </a:prstGeom>
                    </p:spPr>
                  </p:pic>
                </p:oleObj>
              </mc:Fallback>
            </mc:AlternateContent>
          </a:graphicData>
        </a:graphic>
      </p:graphicFrame>
    </p:spTree>
    <p:extLst>
      <p:ext uri="{BB962C8B-B14F-4D97-AF65-F5344CB8AC3E}">
        <p14:creationId xmlns:p14="http://schemas.microsoft.com/office/powerpoint/2010/main" val="1884734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348080" y="302505"/>
            <a:ext cx="8526156" cy="1565538"/>
          </a:xfrm>
          <a:prstGeom prst="rect">
            <a:avLst/>
          </a:prstGeom>
        </p:spPr>
        <p:txBody>
          <a:bodyPr vert="horz" lIns="97381" tIns="48691" rIns="97381" bIns="486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sz="3834" b="1" dirty="0">
                <a:latin typeface="Calibri" panose="020F0502020204030204" pitchFamily="34" charset="0"/>
              </a:rPr>
            </a:br>
            <a:r>
              <a:rPr lang="en-US" sz="3834" b="1" dirty="0">
                <a:latin typeface="Calibri" panose="020F0502020204030204" pitchFamily="34" charset="0"/>
              </a:rPr>
              <a:t>Nucleic Acid Technologies</a:t>
            </a:r>
          </a:p>
        </p:txBody>
      </p:sp>
      <p:sp>
        <p:nvSpPr>
          <p:cNvPr id="2" name="TextBox 1">
            <a:extLst>
              <a:ext uri="{FF2B5EF4-FFF2-40B4-BE49-F238E27FC236}">
                <a16:creationId xmlns:a16="http://schemas.microsoft.com/office/drawing/2014/main" id="{654A98A5-84A1-4394-BEC3-0E5E7644FB7C}"/>
              </a:ext>
            </a:extLst>
          </p:cNvPr>
          <p:cNvSpPr txBox="1"/>
          <p:nvPr/>
        </p:nvSpPr>
        <p:spPr>
          <a:xfrm>
            <a:off x="3588813" y="1915192"/>
            <a:ext cx="6614599" cy="1075679"/>
          </a:xfrm>
          <a:prstGeom prst="rect">
            <a:avLst/>
          </a:prstGeom>
          <a:noFill/>
        </p:spPr>
        <p:txBody>
          <a:bodyPr wrap="square" rtlCol="0">
            <a:spAutoFit/>
          </a:bodyPr>
          <a:lstStyle/>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Structure</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Review of DNA Polymerase activity</a:t>
            </a:r>
          </a:p>
          <a:p>
            <a:pPr marL="304310" indent="-304310">
              <a:buFont typeface="Arial" panose="020B0604020202020204" pitchFamily="34" charset="0"/>
              <a:buChar char="•"/>
            </a:pPr>
            <a:r>
              <a:rPr lang="en-US" sz="2130" dirty="0">
                <a:latin typeface="Arial" panose="020B0604020202020204" pitchFamily="34" charset="0"/>
                <a:cs typeface="Arial" panose="020B0604020202020204" pitchFamily="34" charset="0"/>
              </a:rPr>
              <a:t>Nucleic Acid Technologies – PCR &amp; Sequencing</a:t>
            </a:r>
          </a:p>
        </p:txBody>
      </p:sp>
      <p:sp>
        <p:nvSpPr>
          <p:cNvPr id="3" name="Date Placeholder 2">
            <a:extLst>
              <a:ext uri="{FF2B5EF4-FFF2-40B4-BE49-F238E27FC236}">
                <a16:creationId xmlns:a16="http://schemas.microsoft.com/office/drawing/2014/main" id="{3FAE4586-9F32-F25A-A09E-690B72C6E790}"/>
              </a:ext>
            </a:extLst>
          </p:cNvPr>
          <p:cNvSpPr>
            <a:spLocks noGrp="1"/>
          </p:cNvSpPr>
          <p:nvPr>
            <p:ph type="dt" sz="half" idx="10"/>
          </p:nvPr>
        </p:nvSpPr>
        <p:spPr/>
        <p:txBody>
          <a:bodyPr/>
          <a:lstStyle/>
          <a:p>
            <a:fld id="{AE47B9EB-9E83-4F2A-8E4B-5BD1777C4257}" type="datetime1">
              <a:rPr lang="en-US" smtClean="0"/>
              <a:t>1/25/2025</a:t>
            </a:fld>
            <a:endParaRPr lang="en-US"/>
          </a:p>
        </p:txBody>
      </p:sp>
      <p:sp>
        <p:nvSpPr>
          <p:cNvPr id="4" name="Footer Placeholder 3">
            <a:extLst>
              <a:ext uri="{FF2B5EF4-FFF2-40B4-BE49-F238E27FC236}">
                <a16:creationId xmlns:a16="http://schemas.microsoft.com/office/drawing/2014/main" id="{EEE8D4CF-61F7-16AA-0F9B-20CF71663738}"/>
              </a:ext>
            </a:extLst>
          </p:cNvPr>
          <p:cNvSpPr>
            <a:spLocks noGrp="1"/>
          </p:cNvSpPr>
          <p:nvPr>
            <p:ph type="ftr" sz="quarter" idx="11"/>
          </p:nvPr>
        </p:nvSpPr>
        <p:spPr/>
        <p:txBody>
          <a:bodyPr/>
          <a:lstStyle/>
          <a:p>
            <a:r>
              <a:rPr lang="en-US"/>
              <a:t>Drugs and Disease Spring 2025 - Lecture 4</a:t>
            </a:r>
          </a:p>
        </p:txBody>
      </p:sp>
      <p:sp>
        <p:nvSpPr>
          <p:cNvPr id="5" name="Slide Number Placeholder 4">
            <a:extLst>
              <a:ext uri="{FF2B5EF4-FFF2-40B4-BE49-F238E27FC236}">
                <a16:creationId xmlns:a16="http://schemas.microsoft.com/office/drawing/2014/main" id="{E636336F-1886-2BA1-33E9-7DAA4D7A3E24}"/>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3189904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80673" y="704505"/>
            <a:ext cx="3595727" cy="6092373"/>
          </a:xfrm>
          <a:prstGeom prst="rect">
            <a:avLst/>
          </a:prstGeom>
          <a:noFill/>
        </p:spPr>
        <p:txBody>
          <a:bodyPr wrap="square" rtlCol="0">
            <a:spAutoFit/>
          </a:bodyPr>
          <a:lstStyle/>
          <a:p>
            <a:r>
              <a:rPr lang="en-US" sz="2052" b="1" dirty="0">
                <a:latin typeface="Arial" panose="020B0604020202020204" pitchFamily="34" charset="0"/>
              </a:rPr>
              <a:t>Can you:</a:t>
            </a:r>
          </a:p>
          <a:p>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the genes for the heavy and light chain are generated, and how this give rise to many different antibodies?</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Do you understand the process of B-cell activation, including presentation of foreign peptides on MHC II and the role of the T-helper cell.</a:t>
            </a:r>
          </a:p>
          <a:p>
            <a:pPr marL="304324" indent="-304324">
              <a:buFont typeface="Arial" panose="020B0604020202020204" pitchFamily="34" charset="0"/>
              <a:buChar char="•"/>
            </a:pP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Describe how antibodies inactivate pathogens?</a:t>
            </a:r>
          </a:p>
          <a:p>
            <a:endParaRPr lang="en-US" sz="2052" dirty="0">
              <a:latin typeface="Arial" panose="020B0604020202020204" pitchFamily="34" charset="0"/>
            </a:endParaRPr>
          </a:p>
        </p:txBody>
      </p:sp>
      <p:sp>
        <p:nvSpPr>
          <p:cNvPr id="5" name="Date Placeholder 4">
            <a:extLst>
              <a:ext uri="{FF2B5EF4-FFF2-40B4-BE49-F238E27FC236}">
                <a16:creationId xmlns:a16="http://schemas.microsoft.com/office/drawing/2014/main" id="{ADF93935-8903-B1E9-16A3-1CBBEBEBEF21}"/>
              </a:ext>
            </a:extLst>
          </p:cNvPr>
          <p:cNvSpPr>
            <a:spLocks noGrp="1"/>
          </p:cNvSpPr>
          <p:nvPr>
            <p:ph type="dt" sz="half" idx="10"/>
          </p:nvPr>
        </p:nvSpPr>
        <p:spPr/>
        <p:txBody>
          <a:bodyPr/>
          <a:lstStyle/>
          <a:p>
            <a:fld id="{CC58D73C-99A9-453A-B944-D97417D2485D}" type="datetime1">
              <a:rPr lang="en-US" smtClean="0"/>
              <a:t>1/25/2025</a:t>
            </a:fld>
            <a:endParaRPr lang="en-US"/>
          </a:p>
        </p:txBody>
      </p:sp>
      <p:sp>
        <p:nvSpPr>
          <p:cNvPr id="8" name="Footer Placeholder 7">
            <a:extLst>
              <a:ext uri="{FF2B5EF4-FFF2-40B4-BE49-F238E27FC236}">
                <a16:creationId xmlns:a16="http://schemas.microsoft.com/office/drawing/2014/main" id="{C3190FEC-C85E-6EC9-B503-D9CFA080F4D2}"/>
              </a:ext>
            </a:extLst>
          </p:cNvPr>
          <p:cNvSpPr>
            <a:spLocks noGrp="1"/>
          </p:cNvSpPr>
          <p:nvPr>
            <p:ph type="ftr" sz="quarter" idx="11"/>
          </p:nvPr>
        </p:nvSpPr>
        <p:spPr/>
        <p:txBody>
          <a:bodyPr/>
          <a:lstStyle/>
          <a:p>
            <a:r>
              <a:rPr lang="en-US"/>
              <a:t>Drugs and Disease Spring 2025 - Lecture 4</a:t>
            </a:r>
          </a:p>
        </p:txBody>
      </p:sp>
      <p:sp>
        <p:nvSpPr>
          <p:cNvPr id="9" name="Slide Number Placeholder 8">
            <a:extLst>
              <a:ext uri="{FF2B5EF4-FFF2-40B4-BE49-F238E27FC236}">
                <a16:creationId xmlns:a16="http://schemas.microsoft.com/office/drawing/2014/main" id="{9C0F6777-B33B-0F74-5800-537572A132F0}"/>
              </a:ext>
            </a:extLst>
          </p:cNvPr>
          <p:cNvSpPr>
            <a:spLocks noGrp="1"/>
          </p:cNvSpPr>
          <p:nvPr>
            <p:ph type="sldNum" sz="quarter" idx="12"/>
          </p:nvPr>
        </p:nvSpPr>
        <p:spPr/>
        <p:txBody>
          <a:bodyPr/>
          <a:lstStyle/>
          <a:p>
            <a:fld id="{DC3BB032-4020-48F4-953B-341806DC4A2B}" type="slidenum">
              <a:rPr lang="en-US" smtClean="0"/>
              <a:t>50</a:t>
            </a:fld>
            <a:endParaRPr lang="en-US"/>
          </a:p>
        </p:txBody>
      </p:sp>
      <p:graphicFrame>
        <p:nvGraphicFramePr>
          <p:cNvPr id="2" name="Object 1">
            <a:extLst>
              <a:ext uri="{FF2B5EF4-FFF2-40B4-BE49-F238E27FC236}">
                <a16:creationId xmlns:a16="http://schemas.microsoft.com/office/drawing/2014/main" id="{A199F6C4-1B35-54DA-5180-7151EBD84F81}"/>
              </a:ext>
            </a:extLst>
          </p:cNvPr>
          <p:cNvGraphicFramePr>
            <a:graphicFrameLocks noChangeAspect="1"/>
          </p:cNvGraphicFramePr>
          <p:nvPr>
            <p:extLst>
              <p:ext uri="{D42A27DB-BD31-4B8C-83A1-F6EECF244321}">
                <p14:modId xmlns:p14="http://schemas.microsoft.com/office/powerpoint/2010/main" val="3956672133"/>
              </p:ext>
            </p:extLst>
          </p:nvPr>
        </p:nvGraphicFramePr>
        <p:xfrm>
          <a:off x="5349706" y="147456"/>
          <a:ext cx="7080426" cy="6828519"/>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3"/>
                      <a:stretch>
                        <a:fillRect/>
                      </a:stretch>
                    </p:blipFill>
                    <p:spPr>
                      <a:xfrm>
                        <a:off x="5349706" y="147456"/>
                        <a:ext cx="7080426" cy="6828519"/>
                      </a:xfrm>
                      <a:prstGeom prst="rect">
                        <a:avLst/>
                      </a:prstGeom>
                    </p:spPr>
                  </p:pic>
                </p:oleObj>
              </mc:Fallback>
            </mc:AlternateContent>
          </a:graphicData>
        </a:graphic>
      </p:graphicFrame>
    </p:spTree>
    <p:extLst>
      <p:ext uri="{BB962C8B-B14F-4D97-AF65-F5344CB8AC3E}">
        <p14:creationId xmlns:p14="http://schemas.microsoft.com/office/powerpoint/2010/main" val="2543686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18679" y="1099786"/>
            <a:ext cx="4312768" cy="2031325"/>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r>
              <a:rPr lang="en-US" sz="1800" dirty="0">
                <a:latin typeface="Arial" panose="020B0604020202020204" pitchFamily="34" charset="0"/>
              </a:rPr>
              <a:t>1. How does your immune system fight viruses?</a:t>
            </a:r>
          </a:p>
          <a:p>
            <a:r>
              <a:rPr lang="en-US" sz="1800" dirty="0">
                <a:latin typeface="Arial" panose="020B0604020202020204" pitchFamily="34" charset="0"/>
              </a:rPr>
              <a:t>2. How does your immune system detect and destroy cancer cells?</a:t>
            </a:r>
          </a:p>
          <a:p>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320914" y="3511679"/>
            <a:ext cx="2675646" cy="2934458"/>
          </a:xfrm>
          <a:prstGeom prst="rect">
            <a:avLst/>
          </a:prstGeom>
          <a:noFill/>
        </p:spPr>
        <p:txBody>
          <a:bodyPr wrap="square" rtlCol="0">
            <a:spAutoFit/>
          </a:bodyPr>
          <a:lstStyle/>
          <a:p>
            <a:r>
              <a:rPr lang="en-US" sz="2052" b="1" dirty="0">
                <a:latin typeface="Arial" panose="020B0604020202020204" pitchFamily="34" charset="0"/>
              </a:rPr>
              <a:t>Cell Types:</a:t>
            </a:r>
          </a:p>
          <a:p>
            <a:endParaRPr lang="en-US" sz="2052" b="1" dirty="0">
              <a:latin typeface="Arial" panose="020B0604020202020204" pitchFamily="34" charset="0"/>
            </a:endParaRPr>
          </a:p>
          <a:p>
            <a:r>
              <a:rPr lang="en-US" sz="2052" b="1" dirty="0">
                <a:latin typeface="Arial" panose="020B0604020202020204" pitchFamily="34" charset="0"/>
              </a:rPr>
              <a:t>Innate</a:t>
            </a:r>
          </a:p>
          <a:p>
            <a:pPr marL="304324" indent="-304324">
              <a:buFont typeface="Arial" panose="020B0604020202020204" pitchFamily="34" charset="0"/>
              <a:buChar char="•"/>
            </a:pPr>
            <a:r>
              <a:rPr lang="en-US" sz="2052" dirty="0">
                <a:latin typeface="Arial" panose="020B0604020202020204" pitchFamily="34" charset="0"/>
              </a:rPr>
              <a:t>Natural Killer (NK) cell</a:t>
            </a:r>
          </a:p>
          <a:p>
            <a:endParaRPr lang="en-US" sz="2052" b="1" dirty="0">
              <a:latin typeface="Arial" panose="020B0604020202020204" pitchFamily="34" charset="0"/>
            </a:endParaRPr>
          </a:p>
          <a:p>
            <a:r>
              <a:rPr lang="en-US" sz="2052" b="1" dirty="0">
                <a:latin typeface="Arial" panose="020B0604020202020204" pitchFamily="34" charset="0"/>
              </a:rPr>
              <a:t>Acquired</a:t>
            </a: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H</a:t>
            </a:r>
            <a:endParaRPr lang="en-US" sz="2052" dirty="0">
              <a:latin typeface="Arial" panose="020B0604020202020204" pitchFamily="34" charset="0"/>
            </a:endParaRPr>
          </a:p>
          <a:p>
            <a:pPr marL="304324" indent="-304324">
              <a:buFont typeface="Arial" panose="020B0604020202020204" pitchFamily="34" charset="0"/>
              <a:buChar char="•"/>
            </a:pPr>
            <a:r>
              <a:rPr lang="en-US" sz="2052" dirty="0">
                <a:latin typeface="Arial" panose="020B0604020202020204" pitchFamily="34" charset="0"/>
              </a:rPr>
              <a:t>T</a:t>
            </a:r>
            <a:r>
              <a:rPr lang="en-US" sz="2052" baseline="-25000" dirty="0">
                <a:latin typeface="Arial" panose="020B0604020202020204" pitchFamily="34" charset="0"/>
              </a:rPr>
              <a:t>C</a:t>
            </a:r>
            <a:r>
              <a:rPr lang="en-US" sz="2052" dirty="0">
                <a:latin typeface="Arial" panose="020B0604020202020204" pitchFamily="34" charset="0"/>
              </a:rPr>
              <a:t>, T</a:t>
            </a:r>
            <a:r>
              <a:rPr lang="en-US" sz="2052"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933461" y="3280764"/>
            <a:ext cx="2802148" cy="2711163"/>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MHC I.</a:t>
            </a:r>
          </a:p>
          <a:p>
            <a:pPr marL="365189" indent="-365189">
              <a:buAutoNum type="arabicPeriod"/>
            </a:pPr>
            <a:r>
              <a:rPr lang="en-US" sz="1800" dirty="0">
                <a:latin typeface="Arial" panose="020B0604020202020204" pitchFamily="34" charset="0"/>
              </a:rPr>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996559" y="5879884"/>
            <a:ext cx="3285836" cy="1075679"/>
          </a:xfrm>
          <a:prstGeom prst="rect">
            <a:avLst/>
          </a:prstGeom>
          <a:noFill/>
        </p:spPr>
        <p:txBody>
          <a:bodyPr wrap="none" rtlCol="0">
            <a:spAutoFit/>
          </a:bodyPr>
          <a:lstStyle/>
          <a:p>
            <a:r>
              <a:rPr lang="en-US" sz="2130" dirty="0">
                <a:latin typeface="Arial" panose="020B0604020202020204" pitchFamily="34" charset="0"/>
              </a:rPr>
              <a:t>NK: Innate</a:t>
            </a:r>
          </a:p>
          <a:p>
            <a:pPr marL="304324" indent="-304324">
              <a:buFont typeface="Arial" panose="020B0604020202020204" pitchFamily="34" charset="0"/>
              <a:buChar char="•"/>
            </a:pPr>
            <a:r>
              <a:rPr lang="en-US" sz="2130" dirty="0">
                <a:latin typeface="Arial" panose="020B0604020202020204" pitchFamily="34" charset="0"/>
              </a:rPr>
              <a:t>Kill virally infected cells</a:t>
            </a:r>
          </a:p>
          <a:p>
            <a:pPr marL="304324" indent="-304324">
              <a:buFont typeface="Arial" panose="020B0604020202020204" pitchFamily="34" charset="0"/>
              <a:buChar char="•"/>
            </a:pPr>
            <a:r>
              <a:rPr lang="en-US" sz="2130" dirty="0">
                <a:latin typeface="Arial" panose="020B0604020202020204" pitchFamily="34" charset="0"/>
              </a:rPr>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9516" y="4100087"/>
            <a:ext cx="2642033" cy="2215991"/>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5743124" cy="551241"/>
          </a:xfrm>
          <a:prstGeom prst="rect">
            <a:avLst/>
          </a:prstGeom>
          <a:noFill/>
        </p:spPr>
        <p:txBody>
          <a:bodyPr wrap="square">
            <a:spAutoFit/>
          </a:bodyPr>
          <a:lstStyle/>
          <a:p>
            <a:r>
              <a:rPr lang="en-US" sz="2982" dirty="0">
                <a:latin typeface="Arial" panose="020B0604020202020204" pitchFamily="34" charset="0"/>
              </a:rPr>
              <a:t>Cell Based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B91E5EC5-300B-4D6F-9B92-98C4D6E478AC}" type="datetime1">
              <a:rPr lang="en-US" smtClean="0"/>
              <a:t>1/25/2025</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Spring 2025 - Lecture 4</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3327238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70210" y="798140"/>
            <a:ext cx="4954880" cy="6223753"/>
            <a:chOff x="4244979" y="213360"/>
            <a:chExt cx="5016525" cy="6301185"/>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821210"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Antigen</a:t>
              </a:r>
            </a:p>
          </p:txBody>
        </p:sp>
        <p:sp>
          <p:nvSpPr>
            <p:cNvPr id="11" name="TextBox 12"/>
            <p:cNvSpPr txBox="1">
              <a:spLocks noChangeArrowheads="1"/>
            </p:cNvSpPr>
            <p:nvPr/>
          </p:nvSpPr>
          <p:spPr bwMode="auto">
            <a:xfrm>
              <a:off x="6358881" y="2224316"/>
              <a:ext cx="944555" cy="44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Peptide</a:t>
              </a:r>
            </a:p>
            <a:p>
              <a:pPr eaLnBrk="0" hangingPunct="0">
                <a:lnSpc>
                  <a:spcPts val="1704"/>
                </a:lnSpc>
              </a:pPr>
              <a:r>
                <a:rPr lang="en-US" sz="1704" b="1" dirty="0">
                  <a:solidFill>
                    <a:srgbClr val="000000"/>
                  </a:solidFill>
                  <a:latin typeface="Arial" panose="020B0604020202020204" pitchFamily="34" charset="0"/>
                </a:rPr>
                <a:t>fragment</a:t>
              </a:r>
            </a:p>
          </p:txBody>
        </p:sp>
        <p:sp>
          <p:nvSpPr>
            <p:cNvPr id="12" name="TextBox 14"/>
            <p:cNvSpPr txBox="1">
              <a:spLocks noChangeArrowheads="1"/>
            </p:cNvSpPr>
            <p:nvPr/>
          </p:nvSpPr>
          <p:spPr bwMode="auto">
            <a:xfrm>
              <a:off x="4320531" y="3316515"/>
              <a:ext cx="1129571"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Endosome</a:t>
              </a:r>
            </a:p>
          </p:txBody>
        </p:sp>
        <p:sp>
          <p:nvSpPr>
            <p:cNvPr id="13" name="TextBox 15"/>
            <p:cNvSpPr txBox="1">
              <a:spLocks noChangeArrowheads="1"/>
            </p:cNvSpPr>
            <p:nvPr/>
          </p:nvSpPr>
          <p:spPr bwMode="auto">
            <a:xfrm>
              <a:off x="5652443" y="3108553"/>
              <a:ext cx="1890733" cy="6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704"/>
                </a:lnSpc>
              </a:pPr>
              <a:r>
                <a:rPr lang="en-US" sz="1704" b="1" dirty="0">
                  <a:solidFill>
                    <a:srgbClr val="000000"/>
                  </a:solidFill>
                  <a:latin typeface="Arial" panose="020B0604020202020204" pitchFamily="34" charset="0"/>
                </a:rPr>
                <a:t>Major</a:t>
              </a:r>
            </a:p>
            <a:p>
              <a:pPr eaLnBrk="0" hangingPunct="0">
                <a:lnSpc>
                  <a:spcPts val="1704"/>
                </a:lnSpc>
              </a:pPr>
              <a:r>
                <a:rPr lang="en-US" sz="1704" b="1" dirty="0">
                  <a:solidFill>
                    <a:srgbClr val="000000"/>
                  </a:solidFill>
                  <a:latin typeface="Arial" panose="020B0604020202020204" pitchFamily="34" charset="0"/>
                </a:rPr>
                <a:t>histocompatibility</a:t>
              </a:r>
            </a:p>
            <a:p>
              <a:pPr eaLnBrk="0" hangingPunct="0">
                <a:lnSpc>
                  <a:spcPts val="1704"/>
                </a:lnSpc>
              </a:pPr>
              <a:r>
                <a:rPr lang="en-US" sz="1704" b="1" dirty="0">
                  <a:solidFill>
                    <a:srgbClr val="000000"/>
                  </a:solidFill>
                  <a:latin typeface="Arial" panose="020B0604020202020204" pitchFamily="34" charset="0"/>
                </a:rPr>
                <a:t>(MHC) protein</a:t>
              </a:r>
            </a:p>
          </p:txBody>
        </p:sp>
        <p:sp>
          <p:nvSpPr>
            <p:cNvPr id="16" name="TextBox 25"/>
            <p:cNvSpPr txBox="1">
              <a:spLocks noChangeArrowheads="1"/>
            </p:cNvSpPr>
            <p:nvPr/>
          </p:nvSpPr>
          <p:spPr bwMode="auto">
            <a:xfrm>
              <a:off x="4320530" y="5078640"/>
              <a:ext cx="1389243"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Dendritic cell</a:t>
              </a:r>
            </a:p>
          </p:txBody>
        </p:sp>
        <p:sp>
          <p:nvSpPr>
            <p:cNvPr id="17" name="TextBox 26"/>
            <p:cNvSpPr txBox="1">
              <a:spLocks noChangeArrowheads="1"/>
            </p:cNvSpPr>
            <p:nvPr/>
          </p:nvSpPr>
          <p:spPr bwMode="auto">
            <a:xfrm>
              <a:off x="6358880" y="5664428"/>
              <a:ext cx="1312964" cy="2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MHC protein</a:t>
              </a:r>
            </a:p>
          </p:txBody>
        </p:sp>
        <p:sp>
          <p:nvSpPr>
            <p:cNvPr id="19" name="TextBox 28"/>
            <p:cNvSpPr txBox="1">
              <a:spLocks noChangeArrowheads="1"/>
            </p:cNvSpPr>
            <p:nvPr/>
          </p:nvSpPr>
          <p:spPr bwMode="auto">
            <a:xfrm>
              <a:off x="6358881" y="5983516"/>
              <a:ext cx="944555" cy="53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04" b="1" dirty="0">
                  <a:solidFill>
                    <a:srgbClr val="000000"/>
                  </a:solidFill>
                  <a:latin typeface="Arial" panose="020B0604020202020204" pitchFamily="34" charset="0"/>
                </a:rPr>
                <a:t>Peptide</a:t>
              </a:r>
            </a:p>
            <a:p>
              <a:pPr eaLnBrk="0" hangingPunct="0"/>
              <a:r>
                <a:rPr lang="en-US" sz="1704" b="1" dirty="0">
                  <a:solidFill>
                    <a:srgbClr val="000000"/>
                  </a:solidFill>
                  <a:latin typeface="Arial" panose="020B0604020202020204" pitchFamily="34" charset="0"/>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grpSp>
      <p:sp>
        <p:nvSpPr>
          <p:cNvPr id="6" name="Title 5"/>
          <p:cNvSpPr>
            <a:spLocks noGrp="1"/>
          </p:cNvSpPr>
          <p:nvPr>
            <p:ph type="title" idx="4294967295"/>
          </p:nvPr>
        </p:nvSpPr>
        <p:spPr>
          <a:xfrm>
            <a:off x="867812" y="92229"/>
            <a:ext cx="11734800" cy="684213"/>
          </a:xfrm>
        </p:spPr>
        <p:txBody>
          <a:bodyPr>
            <a:noAutofit/>
          </a:bodyPr>
          <a:lstStyle/>
          <a:p>
            <a:pPr>
              <a:spcBef>
                <a:spcPts val="1172"/>
              </a:spcBef>
              <a:spcAft>
                <a:spcPts val="426"/>
              </a:spcAft>
              <a:defRPr/>
            </a:pPr>
            <a:r>
              <a:rPr lang="en-US" altLang="en-US" sz="2400" dirty="0"/>
              <a:t>Activation of Tc-Cells</a:t>
            </a:r>
            <a:br>
              <a:rPr lang="en-US" altLang="en-US" sz="2400" dirty="0"/>
            </a:br>
            <a:r>
              <a:rPr lang="en-US" altLang="en-US" sz="2400" dirty="0"/>
              <a:t>A. Dendritic Cells Acquire Antigen from Viruses and Cancerous Cells</a:t>
            </a:r>
          </a:p>
        </p:txBody>
      </p:sp>
      <p:sp>
        <p:nvSpPr>
          <p:cNvPr id="8" name="TextBox 4"/>
          <p:cNvSpPr txBox="1">
            <a:spLocks noChangeArrowheads="1"/>
          </p:cNvSpPr>
          <p:nvPr/>
        </p:nvSpPr>
        <p:spPr bwMode="auto">
          <a:xfrm>
            <a:off x="3818335" y="1362858"/>
            <a:ext cx="43969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1. Dendritic cell ingests antigen via </a:t>
            </a:r>
            <a:r>
              <a:rPr lang="en-US" sz="1800" b="1" i="1" dirty="0">
                <a:solidFill>
                  <a:srgbClr val="000000"/>
                </a:solidFill>
                <a:latin typeface="Arial" panose="020B0604020202020204" pitchFamily="34" charset="0"/>
              </a:rPr>
              <a:t>phagocytosis</a:t>
            </a:r>
            <a:r>
              <a:rPr lang="en-US" sz="1800" dirty="0">
                <a:solidFill>
                  <a:srgbClr val="000000"/>
                </a:solidFill>
                <a:latin typeface="Arial" panose="020B0604020202020204" pitchFamily="34" charset="0"/>
              </a:rPr>
              <a:t> (intact virus, cell debris from cancer cell).</a:t>
            </a:r>
          </a:p>
        </p:txBody>
      </p:sp>
      <p:sp>
        <p:nvSpPr>
          <p:cNvPr id="9" name="TextBox 7"/>
          <p:cNvSpPr txBox="1">
            <a:spLocks noChangeArrowheads="1"/>
          </p:cNvSpPr>
          <p:nvPr/>
        </p:nvSpPr>
        <p:spPr bwMode="auto">
          <a:xfrm>
            <a:off x="3663028" y="2802730"/>
            <a:ext cx="3911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2. Enzymes break antigen proteins into peptide fragments.</a:t>
            </a:r>
          </a:p>
        </p:txBody>
      </p:sp>
      <p:sp>
        <p:nvSpPr>
          <p:cNvPr id="14" name="TextBox 18"/>
          <p:cNvSpPr txBox="1">
            <a:spLocks noChangeArrowheads="1"/>
          </p:cNvSpPr>
          <p:nvPr/>
        </p:nvSpPr>
        <p:spPr bwMode="auto">
          <a:xfrm>
            <a:off x="3706653" y="4024526"/>
            <a:ext cx="49952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3. Peptide fragments are loaded onto </a:t>
            </a:r>
            <a:r>
              <a:rPr lang="en-US" sz="1800" b="1" i="1" dirty="0">
                <a:solidFill>
                  <a:srgbClr val="000000"/>
                </a:solidFill>
                <a:latin typeface="Arial" panose="020B0604020202020204" pitchFamily="34" charset="0"/>
              </a:rPr>
              <a:t>both</a:t>
            </a:r>
            <a:r>
              <a:rPr lang="en-US" sz="1800" dirty="0">
                <a:solidFill>
                  <a:srgbClr val="000000"/>
                </a:solidFill>
                <a:latin typeface="Arial" panose="020B0604020202020204" pitchFamily="34" charset="0"/>
              </a:rPr>
              <a:t> class I and class II MHC proteins in endosomes.</a:t>
            </a:r>
          </a:p>
        </p:txBody>
      </p:sp>
      <p:sp>
        <p:nvSpPr>
          <p:cNvPr id="15" name="TextBox 22"/>
          <p:cNvSpPr txBox="1">
            <a:spLocks noChangeArrowheads="1"/>
          </p:cNvSpPr>
          <p:nvPr/>
        </p:nvSpPr>
        <p:spPr bwMode="auto">
          <a:xfrm>
            <a:off x="3892749" y="5383956"/>
            <a:ext cx="4288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dirty="0">
                <a:solidFill>
                  <a:srgbClr val="000000"/>
                </a:solidFill>
                <a:latin typeface="Arial" panose="020B0604020202020204" pitchFamily="34" charset="0"/>
              </a:rPr>
              <a:t>4. MHC I &amp; II –peptide complex is transported to cell surface.</a:t>
            </a:r>
          </a:p>
        </p:txBody>
      </p:sp>
      <p:sp>
        <p:nvSpPr>
          <p:cNvPr id="18" name="TextBox 27"/>
          <p:cNvSpPr txBox="1">
            <a:spLocks noChangeArrowheads="1"/>
          </p:cNvSpPr>
          <p:nvPr/>
        </p:nvSpPr>
        <p:spPr bwMode="auto">
          <a:xfrm>
            <a:off x="3848651" y="6298894"/>
            <a:ext cx="56914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sz="1800" dirty="0">
                <a:solidFill>
                  <a:srgbClr val="000000"/>
                </a:solidFill>
                <a:latin typeface="Arial" panose="020B0604020202020204" pitchFamily="34" charset="0"/>
              </a:rPr>
              <a:t>5. MHC </a:t>
            </a:r>
            <a:r>
              <a:rPr lang="fr-FR" sz="1800" dirty="0" err="1">
                <a:solidFill>
                  <a:srgbClr val="000000"/>
                </a:solidFill>
                <a:latin typeface="Arial" panose="020B0604020202020204" pitchFamily="34" charset="0"/>
              </a:rPr>
              <a:t>protein</a:t>
            </a:r>
            <a:r>
              <a:rPr lang="fr-FR" sz="1800" dirty="0">
                <a:solidFill>
                  <a:srgbClr val="000000"/>
                </a:solidFill>
                <a:latin typeface="Arial" panose="020B0604020202020204" pitchFamily="34" charset="0"/>
              </a:rPr>
              <a:t> </a:t>
            </a:r>
            <a:r>
              <a:rPr lang="fr-FR" sz="1800" dirty="0" err="1">
                <a:solidFill>
                  <a:srgbClr val="000000"/>
                </a:solidFill>
                <a:latin typeface="Arial" panose="020B0604020202020204" pitchFamily="34" charset="0"/>
              </a:rPr>
              <a:t>presents</a:t>
            </a:r>
            <a:r>
              <a:rPr lang="fr-FR" sz="1800" dirty="0">
                <a:solidFill>
                  <a:srgbClr val="000000"/>
                </a:solidFill>
                <a:latin typeface="Arial" panose="020B0604020202020204" pitchFamily="34" charset="0"/>
              </a:rPr>
              <a:t> peptide fragment on </a:t>
            </a:r>
            <a:r>
              <a:rPr lang="fr-FR" sz="1800" dirty="0" err="1">
                <a:solidFill>
                  <a:srgbClr val="000000"/>
                </a:solidFill>
                <a:latin typeface="Arial" panose="020B0604020202020204" pitchFamily="34" charset="0"/>
              </a:rPr>
              <a:t>cell</a:t>
            </a:r>
            <a:endParaRPr lang="fr-FR" sz="1800" dirty="0">
              <a:solidFill>
                <a:srgbClr val="000000"/>
              </a:solidFill>
              <a:latin typeface="Arial" panose="020B0604020202020204" pitchFamily="34" charset="0"/>
            </a:endParaRPr>
          </a:p>
          <a:p>
            <a:pPr eaLnBrk="0" hangingPunct="0"/>
            <a:r>
              <a:rPr lang="fr-FR" sz="1800" dirty="0">
                <a:solidFill>
                  <a:srgbClr val="000000"/>
                </a:solidFill>
                <a:latin typeface="Arial" panose="020B0604020202020204" pitchFamily="34" charset="0"/>
              </a:rPr>
              <a:t>Surface to T-H and T-C </a:t>
            </a:r>
            <a:r>
              <a:rPr lang="fr-FR" sz="1800" dirty="0" err="1">
                <a:solidFill>
                  <a:srgbClr val="000000"/>
                </a:solidFill>
                <a:latin typeface="Arial" panose="020B0604020202020204" pitchFamily="34" charset="0"/>
              </a:rPr>
              <a:t>cells</a:t>
            </a:r>
            <a:r>
              <a:rPr lang="fr-FR" sz="1800" dirty="0">
                <a:solidFill>
                  <a:srgbClr val="000000"/>
                </a:solidFill>
                <a:latin typeface="Arial" panose="020B0604020202020204" pitchFamily="34" charset="0"/>
              </a:rPr>
              <a:t>.</a:t>
            </a:r>
            <a:endParaRPr lang="en-US" sz="1800" dirty="0">
              <a:solidFill>
                <a:srgbClr val="000000"/>
              </a:solidFill>
              <a:latin typeface="Arial" panose="020B0604020202020204" pitchFamily="34" charset="0"/>
            </a:endParaRPr>
          </a:p>
        </p:txBody>
      </p:sp>
      <p:sp>
        <p:nvSpPr>
          <p:cNvPr id="23" name="Freeform 3"/>
          <p:cNvSpPr/>
          <p:nvPr/>
        </p:nvSpPr>
        <p:spPr>
          <a:xfrm>
            <a:off x="1737699" y="2879665"/>
            <a:ext cx="729710" cy="284515"/>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130" b="1" dirty="0">
              <a:solidFill>
                <a:srgbClr val="000000"/>
              </a:solidFill>
              <a:latin typeface="Arial" panose="020B0604020202020204" pitchFamily="34" charset="0"/>
            </a:endParaRPr>
          </a:p>
        </p:txBody>
      </p:sp>
      <p:sp>
        <p:nvSpPr>
          <p:cNvPr id="5" name="Date Placeholder 4">
            <a:extLst>
              <a:ext uri="{FF2B5EF4-FFF2-40B4-BE49-F238E27FC236}">
                <a16:creationId xmlns:a16="http://schemas.microsoft.com/office/drawing/2014/main" id="{9FA87FFA-B6AE-6827-0C74-EAABBF0F169F}"/>
              </a:ext>
            </a:extLst>
          </p:cNvPr>
          <p:cNvSpPr>
            <a:spLocks noGrp="1"/>
          </p:cNvSpPr>
          <p:nvPr>
            <p:ph type="dt" sz="half" idx="10"/>
          </p:nvPr>
        </p:nvSpPr>
        <p:spPr/>
        <p:txBody>
          <a:bodyPr/>
          <a:lstStyle/>
          <a:p>
            <a:fld id="{817CE6A2-6FC2-4D18-B745-E55D9D087132}" type="datetime1">
              <a:rPr lang="en-US" smtClean="0"/>
              <a:t>1/25/2025</a:t>
            </a:fld>
            <a:endParaRPr lang="en-US"/>
          </a:p>
        </p:txBody>
      </p:sp>
      <p:sp>
        <p:nvSpPr>
          <p:cNvPr id="25" name="Footer Placeholder 24">
            <a:extLst>
              <a:ext uri="{FF2B5EF4-FFF2-40B4-BE49-F238E27FC236}">
                <a16:creationId xmlns:a16="http://schemas.microsoft.com/office/drawing/2014/main" id="{93D29B50-0D46-F47A-E854-46ADEA15677D}"/>
              </a:ext>
            </a:extLst>
          </p:cNvPr>
          <p:cNvSpPr>
            <a:spLocks noGrp="1"/>
          </p:cNvSpPr>
          <p:nvPr>
            <p:ph type="ftr" sz="quarter" idx="11"/>
          </p:nvPr>
        </p:nvSpPr>
        <p:spPr/>
        <p:txBody>
          <a:bodyPr/>
          <a:lstStyle/>
          <a:p>
            <a:r>
              <a:rPr lang="en-US"/>
              <a:t>Drugs and Disease Spring 2025 - Lecture 4</a:t>
            </a:r>
          </a:p>
        </p:txBody>
      </p:sp>
      <p:sp>
        <p:nvSpPr>
          <p:cNvPr id="27" name="Slide Number Placeholder 26">
            <a:extLst>
              <a:ext uri="{FF2B5EF4-FFF2-40B4-BE49-F238E27FC236}">
                <a16:creationId xmlns:a16="http://schemas.microsoft.com/office/drawing/2014/main" id="{BA1E357D-C9FA-63B5-72EB-D3DA30FFB059}"/>
              </a:ext>
            </a:extLst>
          </p:cNvPr>
          <p:cNvSpPr>
            <a:spLocks noGrp="1"/>
          </p:cNvSpPr>
          <p:nvPr>
            <p:ph type="sldNum" sz="quarter" idx="12"/>
          </p:nvPr>
        </p:nvSpPr>
        <p:spPr/>
        <p:txBody>
          <a:bodyPr/>
          <a:lstStyle/>
          <a:p>
            <a:fld id="{DC3BB032-4020-48F4-953B-341806DC4A2B}" type="slidenum">
              <a:rPr lang="en-US" smtClean="0"/>
              <a:t>52</a:t>
            </a:fld>
            <a:endParaRPr lang="en-US"/>
          </a:p>
        </p:txBody>
      </p:sp>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36CDB85-DFFB-B022-321F-8E7C040DB93F}"/>
              </a:ext>
            </a:extLst>
          </p:cNvPr>
          <p:cNvGrpSpPr/>
          <p:nvPr/>
        </p:nvGrpSpPr>
        <p:grpSpPr>
          <a:xfrm>
            <a:off x="6429277" y="862941"/>
            <a:ext cx="6376601" cy="5319282"/>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553370"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431449"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 MHC</a:t>
              </a:r>
            </a:p>
            <a:p>
              <a:pPr eaLnBrk="0" hangingPunct="0"/>
              <a:r>
                <a:rPr lang="en-US" sz="2000" b="1" dirty="0">
                  <a:solidFill>
                    <a:srgbClr val="000000"/>
                  </a:solidFill>
                  <a:latin typeface="Arial" panose="020B0604020202020204" pitchFamily="34" charset="0"/>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444996"/>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Class II MHC + peptide</a:t>
              </a:r>
            </a:p>
            <a:p>
              <a:pPr eaLnBrk="0" hangingPunct="0"/>
              <a:endParaRPr lang="en-US" sz="2000" b="1" dirty="0">
                <a:solidFill>
                  <a:srgbClr val="000000"/>
                </a:solidFill>
                <a:latin typeface="Arial" panose="020B0604020202020204" pitchFamily="34" charset="0"/>
              </a:endParaRP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478392" y="2419218"/>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a:t>
              </a:r>
              <a:r>
                <a:rPr lang="en-US" sz="2000" b="1" dirty="0">
                  <a:solidFill>
                    <a:srgbClr val="000000"/>
                  </a:solidFill>
                  <a:latin typeface="Arial" panose="020B0604020202020204" pitchFamily="34" charset="0"/>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751097" cy="29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H</a:t>
              </a:r>
              <a:r>
                <a:rPr lang="en-US" sz="2000" b="1" dirty="0">
                  <a:solidFill>
                    <a:srgbClr val="000000"/>
                  </a:solidFill>
                  <a:latin typeface="Arial" panose="020B0604020202020204" pitchFamily="34" charset="0"/>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964291" cy="59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panose="020B0604020202020204" pitchFamily="34" charset="0"/>
                </a:rPr>
                <a:t>Cytotoxic T cells</a:t>
              </a:r>
            </a:p>
            <a:p>
              <a:pPr eaLnBrk="0" hangingPunct="0"/>
              <a:r>
                <a:rPr lang="en-US" sz="2000" b="1" dirty="0">
                  <a:solidFill>
                    <a:srgbClr val="000000"/>
                  </a:solidFill>
                  <a:latin typeface="Arial" panose="020B0604020202020204" pitchFamily="34" charset="0"/>
                </a:rPr>
                <a:t>=T</a:t>
              </a:r>
              <a:r>
                <a:rPr lang="en-US" sz="2000" b="1" baseline="-25000" dirty="0">
                  <a:solidFill>
                    <a:srgbClr val="000000"/>
                  </a:solidFill>
                  <a:latin typeface="Arial" panose="020B0604020202020204" pitchFamily="34" charset="0"/>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626363"/>
              <a:ext cx="141396" cy="289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531696"/>
            </a:xfrm>
            <a:prstGeom prst="rect">
              <a:avLst/>
            </a:prstGeom>
            <a:noFill/>
            <a:ln>
              <a:solidFill>
                <a:srgbClr val="C00000"/>
              </a:solidFill>
            </a:ln>
          </p:spPr>
          <p:txBody>
            <a:bodyPr wrap="square" rtlCol="0">
              <a:spAutoFit/>
            </a:bodyPr>
            <a:lstStyle/>
            <a:p>
              <a:r>
                <a:rPr lang="en-US" sz="2000" i="1" dirty="0">
                  <a:solidFill>
                    <a:srgbClr val="C00000"/>
                  </a:solidFill>
                  <a:latin typeface="Arial" panose="020B0604020202020204" pitchFamily="34" charset="0"/>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281053" y="1084250"/>
            <a:ext cx="5523769" cy="2246769"/>
          </a:xfrm>
          <a:prstGeom prst="rect">
            <a:avLst/>
          </a:prstGeom>
          <a:solidFill>
            <a:schemeClr val="bg1">
              <a:alpha val="85000"/>
            </a:schemeClr>
          </a:solidFill>
        </p:spPr>
        <p:txBody>
          <a:bodyPr wrap="square" rtlCol="0">
            <a:spAutoFit/>
          </a:bodyPr>
          <a:lstStyle/>
          <a:p>
            <a:r>
              <a:rPr lang="en-US" sz="2000" dirty="0">
                <a:latin typeface="Arial" panose="020B0604020202020204" pitchFamily="34" charset="0"/>
              </a:rPr>
              <a:t>Activation of Tc cells requires:</a:t>
            </a:r>
          </a:p>
          <a:p>
            <a:pPr marL="365189" indent="-365189">
              <a:buAutoNum type="arabicPeriod"/>
            </a:pPr>
            <a:r>
              <a:rPr lang="en-US" sz="2000" dirty="0">
                <a:latin typeface="Arial" panose="020B0604020202020204" pitchFamily="34" charset="0"/>
              </a:rPr>
              <a:t>Recognition of foreign peptide on MHC I by TCR on Tc cell</a:t>
            </a:r>
          </a:p>
          <a:p>
            <a:pPr marL="365189" indent="-365189">
              <a:buAutoNum type="arabicPeriod"/>
            </a:pPr>
            <a:endParaRPr lang="en-US" sz="2000" dirty="0">
              <a:latin typeface="Arial" panose="020B0604020202020204" pitchFamily="34" charset="0"/>
            </a:endParaRPr>
          </a:p>
          <a:p>
            <a:pPr marL="365189" indent="-365189">
              <a:buAutoNum type="arabicPeriod"/>
            </a:pPr>
            <a:r>
              <a:rPr lang="en-US" sz="2000" dirty="0">
                <a:latin typeface="Arial" panose="020B0604020202020204" pitchFamily="34" charset="0"/>
              </a:rPr>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8487919" y="2711456"/>
            <a:ext cx="360525" cy="408125"/>
            <a:chOff x="3459161" y="1449056"/>
            <a:chExt cx="338529" cy="383226"/>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9246618" y="4625715"/>
            <a:ext cx="360525" cy="408125"/>
            <a:chOff x="3459161" y="1449056"/>
            <a:chExt cx="338529" cy="383226"/>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9458567" y="4013850"/>
            <a:ext cx="419241" cy="122372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9BBE4BA0-6DC4-55A2-6A05-19BC4EFC8D0F}"/>
              </a:ext>
            </a:extLst>
          </p:cNvPr>
          <p:cNvSpPr>
            <a:spLocks noGrp="1"/>
          </p:cNvSpPr>
          <p:nvPr>
            <p:ph type="dt" sz="half" idx="10"/>
          </p:nvPr>
        </p:nvSpPr>
        <p:spPr/>
        <p:txBody>
          <a:bodyPr/>
          <a:lstStyle/>
          <a:p>
            <a:fld id="{F16C53C4-56FF-4258-932F-0721D056ACBC}" type="datetime1">
              <a:rPr lang="en-US" smtClean="0"/>
              <a:t>1/25/2025</a:t>
            </a:fld>
            <a:endParaRPr lang="en-US"/>
          </a:p>
        </p:txBody>
      </p:sp>
      <p:sp>
        <p:nvSpPr>
          <p:cNvPr id="4" name="Footer Placeholder 3">
            <a:extLst>
              <a:ext uri="{FF2B5EF4-FFF2-40B4-BE49-F238E27FC236}">
                <a16:creationId xmlns:a16="http://schemas.microsoft.com/office/drawing/2014/main" id="{1A87038B-479F-CDDD-FCB5-5B82DC097B2B}"/>
              </a:ext>
            </a:extLst>
          </p:cNvPr>
          <p:cNvSpPr>
            <a:spLocks noGrp="1"/>
          </p:cNvSpPr>
          <p:nvPr>
            <p:ph type="ftr" sz="quarter" idx="11"/>
          </p:nvPr>
        </p:nvSpPr>
        <p:spPr/>
        <p:txBody>
          <a:bodyPr/>
          <a:lstStyle/>
          <a:p>
            <a:r>
              <a:rPr lang="en-US"/>
              <a:t>Drugs and Disease Spring 2025 - Lecture 4</a:t>
            </a:r>
          </a:p>
        </p:txBody>
      </p:sp>
      <p:sp>
        <p:nvSpPr>
          <p:cNvPr id="7" name="Slide Number Placeholder 6">
            <a:extLst>
              <a:ext uri="{FF2B5EF4-FFF2-40B4-BE49-F238E27FC236}">
                <a16:creationId xmlns:a16="http://schemas.microsoft.com/office/drawing/2014/main" id="{B6530AC7-5D10-49C7-AC9F-5187900FA2F8}"/>
              </a:ext>
            </a:extLst>
          </p:cNvPr>
          <p:cNvSpPr>
            <a:spLocks noGrp="1"/>
          </p:cNvSpPr>
          <p:nvPr>
            <p:ph type="sldNum" sz="quarter" idx="12"/>
          </p:nvPr>
        </p:nvSpPr>
        <p:spPr/>
        <p:txBody>
          <a:bodyPr/>
          <a:lstStyle/>
          <a:p>
            <a:fld id="{DC3BB032-4020-48F4-953B-341806DC4A2B}" type="slidenum">
              <a:rPr lang="en-US" smtClean="0"/>
              <a:t>53</a:t>
            </a:fld>
            <a:endParaRPr lang="en-US"/>
          </a:p>
        </p:txBody>
      </p:sp>
      <p:sp>
        <p:nvSpPr>
          <p:cNvPr id="3" name="Title 5">
            <a:extLst>
              <a:ext uri="{FF2B5EF4-FFF2-40B4-BE49-F238E27FC236}">
                <a16:creationId xmlns:a16="http://schemas.microsoft.com/office/drawing/2014/main" id="{DDAE4545-9A90-4E9F-5854-68FCE64823A1}"/>
              </a:ext>
            </a:extLst>
          </p:cNvPr>
          <p:cNvSpPr txBox="1">
            <a:spLocks/>
          </p:cNvSpPr>
          <p:nvPr/>
        </p:nvSpPr>
        <p:spPr>
          <a:xfrm>
            <a:off x="867812" y="92229"/>
            <a:ext cx="11734800" cy="684213"/>
          </a:xfrm>
          <a:prstGeom prst="rect">
            <a:avLst/>
          </a:prstGeom>
        </p:spPr>
        <p:txBody>
          <a:bodyPr vert="horz" lIns="91440" tIns="45720" rIns="91440" bIns="45720" rtlCol="0" anchor="ctr">
            <a:noAutofit/>
          </a:bodyPr>
          <a:lst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spcBef>
                <a:spcPts val="1172"/>
              </a:spcBef>
              <a:spcAft>
                <a:spcPts val="426"/>
              </a:spcAft>
              <a:defRPr/>
            </a:pPr>
            <a:r>
              <a:rPr lang="en-US" altLang="en-US" sz="2400" dirty="0"/>
              <a:t>Activation of Tc-Cells</a:t>
            </a:r>
            <a:br>
              <a:rPr lang="en-US" altLang="en-US" sz="2400" dirty="0"/>
            </a:br>
            <a:r>
              <a:rPr lang="en-US" altLang="en-US" sz="2400" dirty="0"/>
              <a:t>B. Dendritic Cells Activate T</a:t>
            </a:r>
            <a:r>
              <a:rPr lang="en-US" altLang="en-US" sz="2400" baseline="-25000" dirty="0"/>
              <a:t>H</a:t>
            </a:r>
            <a:r>
              <a:rPr lang="en-US" altLang="en-US" sz="2400" dirty="0"/>
              <a:t> and T</a:t>
            </a:r>
            <a:r>
              <a:rPr lang="en-US" altLang="en-US" sz="2400" baseline="-25000" dirty="0"/>
              <a:t>C</a:t>
            </a:r>
            <a:r>
              <a:rPr lang="en-US" altLang="en-US" sz="2400" dirty="0"/>
              <a:t> cells.</a:t>
            </a:r>
          </a:p>
        </p:txBody>
      </p:sp>
    </p:spTree>
    <p:extLst>
      <p:ext uri="{BB962C8B-B14F-4D97-AF65-F5344CB8AC3E}">
        <p14:creationId xmlns:p14="http://schemas.microsoft.com/office/powerpoint/2010/main" val="3804638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454453" y="515468"/>
            <a:ext cx="5512324" cy="1754326"/>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1714" y="66564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6708" y="623132"/>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70578" y="765642"/>
            <a:ext cx="2889560" cy="723916"/>
          </a:xfrm>
          <a:prstGeom prst="rect">
            <a:avLst/>
          </a:prstGeom>
          <a:noFill/>
        </p:spPr>
        <p:txBody>
          <a:bodyPr wrap="square" rtlCol="0">
            <a:spAutoFit/>
          </a:bodyPr>
          <a:lstStyle/>
          <a:p>
            <a:r>
              <a:rPr lang="en-US" sz="2052"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7E4302A7-44B0-4D1C-9FBA-DA2E87416307}" type="datetime1">
              <a:rPr lang="en-US" smtClean="0"/>
              <a:t>1/25/2025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54</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89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3087395" y="498654"/>
            <a:ext cx="5269866" cy="5939449"/>
          </a:xfrm>
          <a:prstGeom prst="rect">
            <a:avLst/>
          </a:prstGeom>
        </p:spPr>
      </p:pic>
      <p:sp>
        <p:nvSpPr>
          <p:cNvPr id="5" name="TextBox 4">
            <a:extLst>
              <a:ext uri="{FF2B5EF4-FFF2-40B4-BE49-F238E27FC236}">
                <a16:creationId xmlns:a16="http://schemas.microsoft.com/office/drawing/2014/main" id="{2CBD8CAD-E78E-47F3-983E-0E0CA97D2BF8}"/>
              </a:ext>
            </a:extLst>
          </p:cNvPr>
          <p:cNvSpPr txBox="1"/>
          <p:nvPr/>
        </p:nvSpPr>
        <p:spPr>
          <a:xfrm>
            <a:off x="7633946" y="372503"/>
            <a:ext cx="5350216" cy="2031325"/>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From replication of intracellular bacteria (e.g. TB)</a:t>
            </a:r>
          </a:p>
          <a:p>
            <a:pPr marL="179213" indent="-179213"/>
            <a:r>
              <a:rPr lang="en-US" sz="1800" dirty="0">
                <a:latin typeface="Arial" panose="020B0604020202020204" pitchFamily="34" charset="0"/>
              </a:rPr>
              <a:t>3.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6616" y="1272801"/>
            <a:ext cx="2889560" cy="5257850"/>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a:t>
            </a:r>
          </a:p>
          <a:p>
            <a:pPr marL="304324" indent="-304324">
              <a:spcBef>
                <a:spcPts val="200"/>
              </a:spcBef>
              <a:buFont typeface="Arial" panose="020B0604020202020204" pitchFamily="34" charset="0"/>
              <a:buChar char="•"/>
            </a:pPr>
            <a:r>
              <a:rPr lang="en-US" sz="1800" dirty="0">
                <a:latin typeface="Arial" panose="020B0604020202020204" pitchFamily="34" charset="0"/>
              </a:rPr>
              <a:t>Steps:</a:t>
            </a: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970964" y="604304"/>
            <a:ext cx="1735130" cy="13369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8A0ED1A9-7676-4FA2-B195-D03AFBCB86DE}" type="datetime1">
              <a:rPr lang="en-US" smtClean="0"/>
              <a:t>1/25/2025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4</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55</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Tree>
    <p:extLst>
      <p:ext uri="{BB962C8B-B14F-4D97-AF65-F5344CB8AC3E}">
        <p14:creationId xmlns:p14="http://schemas.microsoft.com/office/powerpoint/2010/main" val="1391971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381857" y="5733666"/>
            <a:ext cx="4966346" cy="1039708"/>
          </a:xfrm>
          <a:prstGeom prst="rect">
            <a:avLst/>
          </a:prstGeom>
          <a:noFill/>
        </p:spPr>
        <p:txBody>
          <a:bodyPr wrap="square" rtlCol="0">
            <a:spAutoFit/>
          </a:bodyPr>
          <a:lstStyle/>
          <a:p>
            <a:pPr marL="304324" indent="-304324">
              <a:buFont typeface="Arial" panose="020B0604020202020204" pitchFamily="34" charset="0"/>
              <a:buChar char="•"/>
            </a:pPr>
            <a:r>
              <a:rPr lang="en-US" sz="2052"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2D75F847-1644-4A55-8840-E531312D7DBB}" type="datetime1">
              <a:rPr lang="en-US" smtClean="0"/>
              <a:t>1/25/2025</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Spring 2025 - Lecture 4</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56</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848080"/>
            <a:ext cx="12280911" cy="2585323"/>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What are the two major branches of the immune system?  Why are both important?</a:t>
            </a:r>
          </a:p>
          <a:p>
            <a:pPr marL="365189" indent="-365189">
              <a:buFont typeface="+mj-lt"/>
              <a:buAutoNum type="arabicPeriod"/>
            </a:pPr>
            <a:r>
              <a:rPr lang="en-US" sz="1800" dirty="0">
                <a:latin typeface="Arial" panose="020B0604020202020204" pitchFamily="34" charset="0"/>
              </a:rPr>
              <a:t>What are the roles of different cell types in each system, e.g. what would happen if T</a:t>
            </a:r>
            <a:r>
              <a:rPr lang="en-US" sz="1800" baseline="-25000" dirty="0">
                <a:latin typeface="Arial" panose="020B0604020202020204" pitchFamily="34" charset="0"/>
              </a:rPr>
              <a:t>H</a:t>
            </a:r>
            <a:r>
              <a:rPr lang="en-US" sz="1800" dirty="0">
                <a:latin typeface="Arial" panose="020B0604020202020204" pitchFamily="34" charset="0"/>
              </a:rPr>
              <a:t>-cells disappeared?</a:t>
            </a:r>
          </a:p>
          <a:p>
            <a:pPr marL="365189" indent="-365189">
              <a:buFont typeface="+mj-lt"/>
              <a:buAutoNum type="arabicPeriod"/>
            </a:pPr>
            <a:r>
              <a:rPr lang="en-US" sz="18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1800" dirty="0">
                <a:latin typeface="Arial" panose="020B0604020202020204" pitchFamily="34" charset="0"/>
              </a:rPr>
              <a:t>What defines the specificity of antibodies?</a:t>
            </a:r>
          </a:p>
          <a:p>
            <a:pPr marL="365189" indent="-365189">
              <a:buFont typeface="+mj-lt"/>
              <a:buAutoNum type="arabicPeriod"/>
            </a:pPr>
            <a:r>
              <a:rPr lang="en-US" sz="18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18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1800" dirty="0">
                <a:latin typeface="Arial" panose="020B0604020202020204" pitchFamily="34" charset="0"/>
              </a:rPr>
              <a:t>How are is the mature mRNA generated in B-cells and Plasma cells.</a:t>
            </a:r>
          </a:p>
          <a:p>
            <a:pPr marL="852107" lvl="1" indent="-365189">
              <a:buFont typeface="+mj-lt"/>
              <a:buAutoNum type="alphaLcParenR"/>
            </a:pPr>
            <a:r>
              <a:rPr lang="en-US" sz="1800" dirty="0">
                <a:latin typeface="Arial" panose="020B0604020202020204" pitchFamily="34" charset="0"/>
              </a:rPr>
              <a:t>What is the difference between the heavy chain export process for B-cells and plasma cells.</a:t>
            </a:r>
          </a:p>
          <a:p>
            <a:pPr marL="365189" indent="-365189">
              <a:buFont typeface="+mj-lt"/>
              <a:buAutoNum type="arabicPeriod"/>
            </a:pPr>
            <a:r>
              <a:rPr lang="en-US" sz="18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3551237"/>
            <a:ext cx="12083872" cy="646331"/>
          </a:xfrm>
          <a:prstGeom prst="rect">
            <a:avLst/>
          </a:prstGeom>
          <a:noFill/>
        </p:spPr>
        <p:txBody>
          <a:bodyPr wrap="square" rtlCol="0">
            <a:spAutoFit/>
          </a:bodyPr>
          <a:lstStyle/>
          <a:p>
            <a:pPr marL="365189" indent="-365189">
              <a:buFont typeface="+mj-lt"/>
              <a:buAutoNum type="arabicPeriod" startAt="7"/>
            </a:pPr>
            <a:r>
              <a:rPr lang="en-US" sz="18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1800" dirty="0">
                <a:latin typeface="Arial" panose="020B0604020202020204" pitchFamily="34" charset="0"/>
              </a:rPr>
              <a:t>How does the Tc cell kill those cells?</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5F72B1E0-FC86-413C-BCD0-BB0B41DFEC25}" type="datetime1">
              <a:rPr lang="en-US" smtClean="0"/>
              <a:t>1/25/2025</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Spring 2025 - Lecture 4</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57</a:t>
            </a:fld>
            <a:endParaRPr lang="en-US"/>
          </a:p>
        </p:txBody>
      </p:sp>
    </p:spTree>
    <p:extLst>
      <p:ext uri="{BB962C8B-B14F-4D97-AF65-F5344CB8AC3E}">
        <p14:creationId xmlns:p14="http://schemas.microsoft.com/office/powerpoint/2010/main" val="291269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08EDFFF-2E52-4B92-8FFD-A013CE348084}"/>
              </a:ext>
            </a:extLst>
          </p:cNvPr>
          <p:cNvGraphicFramePr>
            <a:graphicFrameLocks noChangeAspect="1"/>
          </p:cNvGraphicFramePr>
          <p:nvPr/>
        </p:nvGraphicFramePr>
        <p:xfrm>
          <a:off x="1584367" y="526034"/>
          <a:ext cx="9579940" cy="3853154"/>
        </p:xfrm>
        <a:graphic>
          <a:graphicData uri="http://schemas.openxmlformats.org/presentationml/2006/ole">
            <mc:AlternateContent xmlns:mc="http://schemas.openxmlformats.org/markup-compatibility/2006">
              <mc:Choice xmlns:v="urn:schemas-microsoft-com:vml" Requires="v">
                <p:oleObj name="MDLDrawObject Class" r:id="rId2" imgW="7791043" imgH="3075852" progId="MDLDrawOLE.MDLDrawObject.1">
                  <p:embed/>
                </p:oleObj>
              </mc:Choice>
              <mc:Fallback>
                <p:oleObj name="MDLDrawObject Class" r:id="rId2" imgW="7791043" imgH="3075852" progId="MDLDrawOLE.MDLDrawObject.1">
                  <p:embed/>
                  <p:pic>
                    <p:nvPicPr>
                      <p:cNvPr id="6" name="Object 5">
                        <a:extLst>
                          <a:ext uri="{FF2B5EF4-FFF2-40B4-BE49-F238E27FC236}">
                            <a16:creationId xmlns:a16="http://schemas.microsoft.com/office/drawing/2014/main" id="{908EDFFF-2E52-4B92-8FFD-A013CE348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67" y="526034"/>
                        <a:ext cx="9579940" cy="3853154"/>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212CAD32-F59D-4765-AB2A-02632D29BD75}"/>
              </a:ext>
            </a:extLst>
          </p:cNvPr>
          <p:cNvSpPr/>
          <p:nvPr/>
        </p:nvSpPr>
        <p:spPr>
          <a:xfrm>
            <a:off x="243681" y="4313237"/>
            <a:ext cx="12567221" cy="2754835"/>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Monomeric Units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Nucleoside triphosphates are the building blocks of nucleic acids (</a:t>
            </a:r>
            <a:r>
              <a:rPr lang="en-US" sz="1925" b="1" dirty="0">
                <a:highlight>
                  <a:srgbClr val="FFFF00"/>
                </a:highlight>
                <a:latin typeface="Arial" panose="020B0604020202020204" pitchFamily="34" charset="0"/>
                <a:ea typeface="Times New Roman" panose="02020603050405020304" pitchFamily="18" charset="0"/>
                <a:cs typeface="Arial" panose="020B0604020202020204" pitchFamily="34" charset="0"/>
              </a:rPr>
              <a:t>dNTP</a:t>
            </a:r>
            <a:r>
              <a:rPr lang="en-US" sz="1925" b="1" dirty="0">
                <a:latin typeface="Arial" panose="020B0604020202020204" pitchFamily="34" charset="0"/>
                <a:ea typeface="Times New Roman" panose="02020603050405020304" pitchFamily="18" charset="0"/>
                <a:cs typeface="Arial" panose="020B0604020202020204" pitchFamily="34" charset="0"/>
              </a:rPr>
              <a:t> = </a:t>
            </a:r>
            <a:r>
              <a:rPr lang="en-US" sz="1925" b="1" dirty="0" err="1">
                <a:latin typeface="Arial" panose="020B0604020202020204" pitchFamily="34" charset="0"/>
                <a:ea typeface="Times New Roman" panose="02020603050405020304" pitchFamily="18" charset="0"/>
                <a:cs typeface="Arial" panose="020B0604020202020204" pitchFamily="34" charset="0"/>
              </a:rPr>
              <a:t>dATP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dGTP</a:t>
            </a:r>
            <a:r>
              <a:rPr lang="en-US" sz="1925" b="1" dirty="0">
                <a:latin typeface="Arial" panose="020B0604020202020204" pitchFamily="34" charset="0"/>
                <a:ea typeface="Times New Roman" panose="02020603050405020304" pitchFamily="18" charset="0"/>
                <a:cs typeface="Arial" panose="020B0604020202020204" pitchFamily="34" charset="0"/>
              </a:rPr>
              <a:t>, </a:t>
            </a:r>
            <a:r>
              <a:rPr lang="en-US" sz="1925" b="1" dirty="0" err="1">
                <a:latin typeface="Arial" panose="020B0604020202020204" pitchFamily="34" charset="0"/>
                <a:ea typeface="Times New Roman" panose="02020603050405020304" pitchFamily="18" charset="0"/>
                <a:cs typeface="Arial" panose="020B0604020202020204" pitchFamily="34" charset="0"/>
              </a:rPr>
              <a:t>dCTP</a:t>
            </a:r>
            <a:r>
              <a:rPr lang="en-US" sz="1925" b="1" dirty="0">
                <a:latin typeface="Arial" panose="020B0604020202020204" pitchFamily="34" charset="0"/>
                <a:ea typeface="Times New Roman" panose="02020603050405020304" pitchFamily="18" charset="0"/>
                <a:cs typeface="Arial" panose="020B0604020202020204" pitchFamily="34" charset="0"/>
              </a:rPr>
              <a:t>, dTTP</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base ("sidechain") is connected to the C1' of the sugar ("mainchain") by an </a:t>
            </a:r>
            <a:r>
              <a:rPr lang="en-US" sz="1925" b="1" dirty="0">
                <a:latin typeface="Arial" panose="020B0604020202020204" pitchFamily="34" charset="0"/>
                <a:ea typeface="Times New Roman" panose="02020603050405020304" pitchFamily="18" charset="0"/>
                <a:cs typeface="Arial" panose="020B0604020202020204" pitchFamily="34" charset="0"/>
              </a:rPr>
              <a:t>N-linked </a:t>
            </a:r>
            <a:r>
              <a:rPr lang="en-US" sz="1925" b="1" dirty="0" err="1">
                <a:latin typeface="Arial" panose="020B0604020202020204" pitchFamily="34" charset="0"/>
                <a:ea typeface="Times New Roman" panose="02020603050405020304" pitchFamily="18" charset="0"/>
                <a:cs typeface="Arial" panose="020B0604020202020204" pitchFamily="34" charset="0"/>
              </a:rPr>
              <a:t>glycosidic</a:t>
            </a:r>
            <a:r>
              <a:rPr lang="en-US" sz="1925" dirty="0">
                <a:latin typeface="Arial" panose="020B0604020202020204" pitchFamily="34" charset="0"/>
                <a:ea typeface="Times New Roman" panose="02020603050405020304" pitchFamily="18" charset="0"/>
                <a:cs typeface="Arial" panose="020B0604020202020204" pitchFamily="34" charset="0"/>
              </a:rPr>
              <a:t> bond.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a:t>
            </a:r>
            <a:r>
              <a:rPr lang="en-US" sz="1925" b="1" dirty="0">
                <a:latin typeface="Arial" panose="020B0604020202020204" pitchFamily="34" charset="0"/>
                <a:ea typeface="Times New Roman" panose="02020603050405020304" pitchFamily="18" charset="0"/>
                <a:cs typeface="Arial" panose="020B0604020202020204" pitchFamily="34" charset="0"/>
              </a:rPr>
              <a:t>nucleoside</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706499" lvl="1"/>
            <a:r>
              <a:rPr lang="en-US" sz="1925" dirty="0">
                <a:latin typeface="Arial" panose="020B0604020202020204" pitchFamily="34" charset="0"/>
                <a:ea typeface="Times New Roman" panose="02020603050405020304" pitchFamily="18" charset="0"/>
                <a:cs typeface="Arial" panose="020B0604020202020204" pitchFamily="34" charset="0"/>
              </a:rPr>
              <a:t>Base + sugar + n-phosphates = </a:t>
            </a:r>
            <a:r>
              <a:rPr lang="en-US" sz="1925" b="1" dirty="0">
                <a:latin typeface="Arial" panose="020B0604020202020204" pitchFamily="34" charset="0"/>
                <a:ea typeface="Times New Roman" panose="02020603050405020304" pitchFamily="18" charset="0"/>
                <a:cs typeface="Arial" panose="020B0604020202020204" pitchFamily="34" charset="0"/>
              </a:rPr>
              <a:t>nucleotide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The carbon atoms on the sugar are numbered 1' to 5'. The primes distinguish the atoms on the sugar from those on the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DNA differs from RNA in the sugar (deoxyribose versus ribose) and one base.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mj-lt"/>
              <a:buAutoNum type="alphaLcParenR" startAt="3"/>
              <a:tabLst>
                <a:tab pos="220779" algn="l"/>
              </a:tabLst>
            </a:pPr>
            <a:r>
              <a:rPr lang="en-US" sz="1925" dirty="0">
                <a:latin typeface="Arial" panose="020B0604020202020204" pitchFamily="34" charset="0"/>
                <a:ea typeface="Times New Roman" panose="02020603050405020304" pitchFamily="18" charset="0"/>
                <a:cs typeface="Arial" panose="020B0604020202020204" pitchFamily="34" charset="0"/>
              </a:rPr>
              <a:t>Four different monomers, A, G, C, T in DNA. U replaces T in RNA.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2655BD-0A44-4335-9731-A1764D4A8465}"/>
              </a:ext>
            </a:extLst>
          </p:cNvPr>
          <p:cNvSpPr txBox="1"/>
          <p:nvPr/>
        </p:nvSpPr>
        <p:spPr>
          <a:xfrm flipH="1">
            <a:off x="4505132" y="55515"/>
            <a:ext cx="3738410" cy="505304"/>
          </a:xfrm>
          <a:prstGeom prst="rect">
            <a:avLst/>
          </a:prstGeom>
          <a:noFill/>
        </p:spPr>
        <p:txBody>
          <a:bodyPr wrap="square" rtlCol="0">
            <a:spAutoFit/>
          </a:bodyPr>
          <a:lstStyle/>
          <a:p>
            <a:r>
              <a:rPr lang="en-US" sz="2704" dirty="0">
                <a:latin typeface="Arial" panose="020B0604020202020204" pitchFamily="34" charset="0"/>
              </a:rPr>
              <a:t>Nucleic Acid Structure</a:t>
            </a:r>
          </a:p>
        </p:txBody>
      </p:sp>
      <p:sp>
        <p:nvSpPr>
          <p:cNvPr id="2" name="Date Placeholder 1">
            <a:extLst>
              <a:ext uri="{FF2B5EF4-FFF2-40B4-BE49-F238E27FC236}">
                <a16:creationId xmlns:a16="http://schemas.microsoft.com/office/drawing/2014/main" id="{48AB911A-CEEA-9AA2-DEBC-941FE9192338}"/>
              </a:ext>
            </a:extLst>
          </p:cNvPr>
          <p:cNvSpPr>
            <a:spLocks noGrp="1"/>
          </p:cNvSpPr>
          <p:nvPr>
            <p:ph type="dt" sz="half" idx="10"/>
          </p:nvPr>
        </p:nvSpPr>
        <p:spPr/>
        <p:txBody>
          <a:bodyPr/>
          <a:lstStyle/>
          <a:p>
            <a:fld id="{91999F8D-0135-433A-B3E0-18F69B179087}" type="datetime1">
              <a:rPr lang="en-US" smtClean="0"/>
              <a:t>1/25/2025</a:t>
            </a:fld>
            <a:endParaRPr lang="en-US"/>
          </a:p>
        </p:txBody>
      </p:sp>
      <p:sp>
        <p:nvSpPr>
          <p:cNvPr id="3" name="Footer Placeholder 2">
            <a:extLst>
              <a:ext uri="{FF2B5EF4-FFF2-40B4-BE49-F238E27FC236}">
                <a16:creationId xmlns:a16="http://schemas.microsoft.com/office/drawing/2014/main" id="{5DB51CE2-3824-CB92-6D41-52F7CB94EAF9}"/>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96F2ABE0-552D-DA6C-FBFC-BBFE677F93CE}"/>
              </a:ext>
            </a:extLst>
          </p:cNvPr>
          <p:cNvSpPr>
            <a:spLocks noGrp="1"/>
          </p:cNvSpPr>
          <p:nvPr>
            <p:ph type="sldNum" sz="quarter" idx="12"/>
          </p:nvPr>
        </p:nvSpPr>
        <p:spPr/>
        <p:txBody>
          <a:bodyPr/>
          <a:lstStyle/>
          <a:p>
            <a:fld id="{DC3BB032-4020-48F4-953B-341806DC4A2B}" type="slidenum">
              <a:rPr lang="en-US" smtClean="0"/>
              <a:t>6</a:t>
            </a:fld>
            <a:endParaRPr lang="en-US"/>
          </a:p>
        </p:txBody>
      </p:sp>
    </p:spTree>
    <p:extLst>
      <p:ext uri="{BB962C8B-B14F-4D97-AF65-F5344CB8AC3E}">
        <p14:creationId xmlns:p14="http://schemas.microsoft.com/office/powerpoint/2010/main" val="591609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30619F-1738-4E64-B45C-46A9B7DCE2B9}"/>
              </a:ext>
            </a:extLst>
          </p:cNvPr>
          <p:cNvSpPr/>
          <p:nvPr/>
        </p:nvSpPr>
        <p:spPr>
          <a:xfrm>
            <a:off x="187204" y="181085"/>
            <a:ext cx="6452059" cy="4239622"/>
          </a:xfrm>
          <a:prstGeom prst="rect">
            <a:avLst/>
          </a:prstGeom>
        </p:spPr>
        <p:txBody>
          <a:bodyPr wrap="square">
            <a:spAutoFit/>
          </a:bodyPr>
          <a:lstStyle/>
          <a:p>
            <a:pPr marL="132467" indent="-132467">
              <a:spcBef>
                <a:spcPts val="579"/>
              </a:spcBef>
            </a:pPr>
            <a:r>
              <a:rPr lang="en-US" sz="1925" b="1" dirty="0">
                <a:latin typeface="Arial" panose="020B0604020202020204" pitchFamily="34" charset="0"/>
                <a:ea typeface="Times New Roman" panose="02020603050405020304" pitchFamily="18" charset="0"/>
                <a:cs typeface="Arial" panose="020B0604020202020204" pitchFamily="34" charset="0"/>
              </a:rPr>
              <a:t>DNA and RNA are Polynucleotides: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Two phosphates are lost during polymer formation.</a:t>
            </a: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a:t>
            </a:r>
            <a:r>
              <a:rPr lang="en-US" sz="1925" b="1" dirty="0">
                <a:latin typeface="Arial" panose="020B0604020202020204" pitchFamily="34" charset="0"/>
                <a:ea typeface="Times New Roman" panose="02020603050405020304" pitchFamily="18" charset="0"/>
                <a:cs typeface="Arial" panose="020B0604020202020204" pitchFamily="34" charset="0"/>
              </a:rPr>
              <a:t>phosphodiester</a:t>
            </a:r>
            <a:r>
              <a:rPr lang="en-US" sz="1925" dirty="0">
                <a:latin typeface="Arial" panose="020B0604020202020204" pitchFamily="34" charset="0"/>
                <a:ea typeface="Times New Roman" panose="02020603050405020304" pitchFamily="18" charset="0"/>
                <a:cs typeface="Arial" panose="020B0604020202020204" pitchFamily="34" charset="0"/>
              </a:rPr>
              <a:t> backbone is comprised of deoxyribose (DNA) or ribose (RNA) sugars bridged by one phosphate between the </a:t>
            </a:r>
            <a:r>
              <a:rPr lang="en-US" sz="1925" b="1" dirty="0">
                <a:latin typeface="Arial" panose="020B0604020202020204" pitchFamily="34" charset="0"/>
                <a:ea typeface="Times New Roman" panose="02020603050405020304" pitchFamily="18" charset="0"/>
                <a:cs typeface="Arial" panose="020B0604020202020204" pitchFamily="34" charset="0"/>
              </a:rPr>
              <a:t>3' and 5'</a:t>
            </a:r>
            <a:r>
              <a:rPr lang="en-US" sz="1925" dirty="0">
                <a:latin typeface="Arial" panose="020B0604020202020204" pitchFamily="34" charset="0"/>
                <a:ea typeface="Times New Roman" panose="02020603050405020304" pitchFamily="18" charset="0"/>
                <a:cs typeface="Arial" panose="020B0604020202020204" pitchFamily="34" charset="0"/>
              </a:rPr>
              <a:t> positions of the sugars.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draw this structure.</a:t>
            </a:r>
            <a:endParaRPr lang="en-US" sz="1925"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The phosphates are always ionized (pK</a:t>
            </a:r>
            <a:r>
              <a:rPr lang="en-US" sz="1925" baseline="-25000" dirty="0">
                <a:latin typeface="Arial" panose="020B0604020202020204" pitchFamily="34" charset="0"/>
                <a:ea typeface="Times New Roman" panose="02020603050405020304" pitchFamily="18" charset="0"/>
                <a:cs typeface="Arial" panose="020B0604020202020204" pitchFamily="34" charset="0"/>
              </a:rPr>
              <a:t>a</a:t>
            </a:r>
            <a:r>
              <a:rPr lang="en-US" sz="1925" dirty="0">
                <a:latin typeface="Arial" panose="020B0604020202020204" pitchFamily="34" charset="0"/>
                <a:ea typeface="Times New Roman" panose="02020603050405020304" pitchFamily="18" charset="0"/>
                <a:cs typeface="Arial" panose="020B0604020202020204" pitchFamily="34" charset="0"/>
              </a:rPr>
              <a:t>~1), nucleic acids are </a:t>
            </a:r>
            <a:r>
              <a:rPr lang="en-US" sz="1925" b="1" dirty="0">
                <a:latin typeface="Arial" panose="020B0604020202020204" pitchFamily="34" charset="0"/>
                <a:ea typeface="Times New Roman" panose="02020603050405020304" pitchFamily="18" charset="0"/>
                <a:cs typeface="Arial" panose="020B0604020202020204" pitchFamily="34" charset="0"/>
              </a:rPr>
              <a:t>polyanions</a:t>
            </a:r>
            <a:r>
              <a:rPr lang="en-US" sz="1925" dirty="0">
                <a:latin typeface="Arial" panose="020B0604020202020204" pitchFamily="34" charset="0"/>
                <a:ea typeface="Times New Roman" panose="02020603050405020304" pitchFamily="18" charset="0"/>
                <a:cs typeface="Arial" panose="020B0604020202020204" pitchFamily="34" charset="0"/>
              </a:rPr>
              <a:t>. The negative charge is important for protein interactions (and electrophoresis).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331168" indent="-331168">
              <a:buFont typeface="Symbol" panose="05050102010706020507" pitchFamily="18" charset="2"/>
              <a:buChar char=""/>
            </a:pPr>
            <a:r>
              <a:rPr lang="en-US" sz="1925" dirty="0">
                <a:latin typeface="Arial" panose="020B0604020202020204" pitchFamily="34" charset="0"/>
                <a:ea typeface="Times New Roman" panose="02020603050405020304" pitchFamily="18" charset="0"/>
                <a:cs typeface="Arial" panose="020B0604020202020204" pitchFamily="34" charset="0"/>
              </a:rPr>
              <a:t>Note the polarity: 5' </a:t>
            </a:r>
            <a:r>
              <a:rPr lang="en-US" sz="1925" dirty="0">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925" dirty="0">
                <a:latin typeface="Arial" panose="020B0604020202020204" pitchFamily="34" charset="0"/>
                <a:ea typeface="Times New Roman" panose="02020603050405020304" pitchFamily="18" charset="0"/>
                <a:cs typeface="Arial" panose="020B0604020202020204" pitchFamily="34" charset="0"/>
              </a:rPr>
              <a:t> 3'.  </a:t>
            </a:r>
            <a:r>
              <a:rPr lang="en-US" sz="1925" i="1" dirty="0">
                <a:solidFill>
                  <a:srgbClr val="C00000"/>
                </a:solidFill>
                <a:latin typeface="Arial" panose="020B0604020202020204" pitchFamily="34" charset="0"/>
                <a:ea typeface="Times New Roman" panose="02020603050405020304" pitchFamily="18" charset="0"/>
                <a:cs typeface="Arial" panose="020B0604020202020204" pitchFamily="34" charset="0"/>
              </a:rPr>
              <a:t>Be able to identify the 5’ and 3’ ends:</a:t>
            </a:r>
          </a:p>
          <a:p>
            <a:pPr marL="772903" lvl="1" indent="-329981">
              <a:buFont typeface="Courier New" panose="02070309020205020404" pitchFamily="49" charset="0"/>
              <a:buChar char="o"/>
            </a:pPr>
            <a:r>
              <a:rPr lang="en-US" sz="1925" dirty="0">
                <a:latin typeface="Arial" panose="020B0604020202020204" pitchFamily="34" charset="0"/>
                <a:ea typeface="Times New Roman" panose="02020603050405020304" pitchFamily="18" charset="0"/>
                <a:cs typeface="Arial" panose="020B0604020202020204" pitchFamily="34" charset="0"/>
              </a:rPr>
              <a:t>Start at the end atom and move down the chain. The first carbon you find defines the end.</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AE2995A-71D8-4B7F-8EB2-6CBEB2990ABD}"/>
              </a:ext>
            </a:extLst>
          </p:cNvPr>
          <p:cNvSpPr txBox="1"/>
          <p:nvPr/>
        </p:nvSpPr>
        <p:spPr>
          <a:xfrm>
            <a:off x="319881" y="4618037"/>
            <a:ext cx="5192156" cy="681215"/>
          </a:xfrm>
          <a:prstGeom prst="rect">
            <a:avLst/>
          </a:prstGeom>
          <a:noFill/>
        </p:spPr>
        <p:txBody>
          <a:bodyPr wrap="square">
            <a:spAutoFit/>
          </a:bodyPr>
          <a:lstStyle/>
          <a:p>
            <a:pPr marL="88312" marR="1412986" indent="-88312"/>
            <a:r>
              <a:rPr lang="en-US" sz="1925" b="1" dirty="0">
                <a:latin typeface="Arial" panose="020B0604020202020204" pitchFamily="34" charset="0"/>
                <a:ea typeface="Times New Roman" panose="02020603050405020304" pitchFamily="18" charset="0"/>
                <a:cs typeface="Arial" panose="020B0604020202020204" pitchFamily="34" charset="0"/>
              </a:rPr>
              <a:t>Sequence of nucleotide bases is written in the 5'-3' direction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CFD6229C-E4A6-5E69-061A-39C750C0CB73}"/>
              </a:ext>
            </a:extLst>
          </p:cNvPr>
          <p:cNvGraphicFramePr>
            <a:graphicFrameLocks noChangeAspect="1"/>
          </p:cNvGraphicFramePr>
          <p:nvPr/>
        </p:nvGraphicFramePr>
        <p:xfrm>
          <a:off x="6762519" y="491184"/>
          <a:ext cx="4830925" cy="4205403"/>
        </p:xfrm>
        <a:graphic>
          <a:graphicData uri="http://schemas.openxmlformats.org/presentationml/2006/ole">
            <mc:AlternateContent xmlns:mc="http://schemas.openxmlformats.org/markup-compatibility/2006">
              <mc:Choice xmlns:v="urn:schemas-microsoft-com:vml" Requires="v">
                <p:oleObj name="MDLDrawObject Class" r:id="rId2" imgW="5086313" imgH="4266149" progId="MDLDrawOLE.MDLDrawObject.1">
                  <p:embed/>
                </p:oleObj>
              </mc:Choice>
              <mc:Fallback>
                <p:oleObj name="MDLDrawObject Class" r:id="rId2" imgW="5086313" imgH="4266149" progId="MDLDrawOLE.MDLDrawObject.1">
                  <p:embed/>
                  <p:pic>
                    <p:nvPicPr>
                      <p:cNvPr id="9" name="Object 8">
                        <a:extLst>
                          <a:ext uri="{FF2B5EF4-FFF2-40B4-BE49-F238E27FC236}">
                            <a16:creationId xmlns:a16="http://schemas.microsoft.com/office/drawing/2014/main" id="{CFD6229C-E4A6-5E69-061A-39C750C0CB73}"/>
                          </a:ext>
                        </a:extLst>
                      </p:cNvPr>
                      <p:cNvPicPr>
                        <a:picLocks noChangeAspect="1" noChangeArrowheads="1"/>
                      </p:cNvPicPr>
                      <p:nvPr/>
                    </p:nvPicPr>
                    <p:blipFill>
                      <a:blip r:embed="rId3"/>
                      <a:srcRect/>
                      <a:stretch>
                        <a:fillRect/>
                      </a:stretch>
                    </p:blipFill>
                    <p:spPr bwMode="auto">
                      <a:xfrm>
                        <a:off x="6762519" y="491184"/>
                        <a:ext cx="4830925" cy="4205403"/>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822435B1-091F-8159-DBAB-6AA40A433014}"/>
              </a:ext>
            </a:extLst>
          </p:cNvPr>
          <p:cNvSpPr>
            <a:spLocks noGrp="1"/>
          </p:cNvSpPr>
          <p:nvPr>
            <p:ph type="dt" sz="half" idx="10"/>
          </p:nvPr>
        </p:nvSpPr>
        <p:spPr/>
        <p:txBody>
          <a:bodyPr/>
          <a:lstStyle/>
          <a:p>
            <a:fld id="{C1935C26-58D6-4FFB-B338-3FBFCD62B2AB}" type="datetime1">
              <a:rPr lang="en-US" smtClean="0"/>
              <a:t>1/25/2025</a:t>
            </a:fld>
            <a:endParaRPr lang="en-US"/>
          </a:p>
        </p:txBody>
      </p:sp>
      <p:sp>
        <p:nvSpPr>
          <p:cNvPr id="3" name="Footer Placeholder 2">
            <a:extLst>
              <a:ext uri="{FF2B5EF4-FFF2-40B4-BE49-F238E27FC236}">
                <a16:creationId xmlns:a16="http://schemas.microsoft.com/office/drawing/2014/main" id="{E15C86F8-1FB9-781B-4BEB-D005232AB3FE}"/>
              </a:ext>
            </a:extLst>
          </p:cNvPr>
          <p:cNvSpPr>
            <a:spLocks noGrp="1"/>
          </p:cNvSpPr>
          <p:nvPr>
            <p:ph type="ftr" sz="quarter" idx="11"/>
          </p:nvPr>
        </p:nvSpPr>
        <p:spPr/>
        <p:txBody>
          <a:bodyPr/>
          <a:lstStyle/>
          <a:p>
            <a:r>
              <a:rPr lang="en-US"/>
              <a:t>Drugs and Disease Spring 2025 - Lecture 4</a:t>
            </a:r>
          </a:p>
        </p:txBody>
      </p:sp>
      <p:sp>
        <p:nvSpPr>
          <p:cNvPr id="4" name="Slide Number Placeholder 3">
            <a:extLst>
              <a:ext uri="{FF2B5EF4-FFF2-40B4-BE49-F238E27FC236}">
                <a16:creationId xmlns:a16="http://schemas.microsoft.com/office/drawing/2014/main" id="{0010FC72-BBF8-64F1-E2A0-73718F4D4E8B}"/>
              </a:ext>
            </a:extLst>
          </p:cNvPr>
          <p:cNvSpPr>
            <a:spLocks noGrp="1"/>
          </p:cNvSpPr>
          <p:nvPr>
            <p:ph type="sldNum" sz="quarter" idx="12"/>
          </p:nvPr>
        </p:nvSpPr>
        <p:spPr/>
        <p:txBody>
          <a:bodyPr/>
          <a:lstStyle/>
          <a:p>
            <a:fld id="{DC3BB032-4020-48F4-953B-341806DC4A2B}" type="slidenum">
              <a:rPr lang="en-US" smtClean="0"/>
              <a:t>7</a:t>
            </a:fld>
            <a:endParaRPr lang="en-US"/>
          </a:p>
        </p:txBody>
      </p:sp>
    </p:spTree>
    <p:extLst>
      <p:ext uri="{BB962C8B-B14F-4D97-AF65-F5344CB8AC3E}">
        <p14:creationId xmlns:p14="http://schemas.microsoft.com/office/powerpoint/2010/main" val="47641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C610E-AA10-4670-8D09-4FE1DB7C66E5}"/>
              </a:ext>
            </a:extLst>
          </p:cNvPr>
          <p:cNvSpPr/>
          <p:nvPr/>
        </p:nvSpPr>
        <p:spPr>
          <a:xfrm>
            <a:off x="128793" y="4261591"/>
            <a:ext cx="11872136" cy="2462213"/>
          </a:xfrm>
          <a:prstGeom prst="rect">
            <a:avLst/>
          </a:prstGeom>
        </p:spPr>
        <p:txBody>
          <a:bodyPr wrap="square">
            <a:spAutoFit/>
          </a:bodyPr>
          <a:lstStyle/>
          <a:p>
            <a:r>
              <a:rPr lang="en-US" sz="1925" b="1" dirty="0">
                <a:latin typeface="Arial" panose="020B0604020202020204" pitchFamily="34" charset="0"/>
                <a:ea typeface="Times New Roman" panose="02020603050405020304" pitchFamily="18" charset="0"/>
                <a:cs typeface="Arial" panose="020B0604020202020204" pitchFamily="34" charset="0"/>
              </a:rPr>
              <a:t>Double Helical Structures: B-DNA</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indent="-88312"/>
            <a:r>
              <a:rPr lang="en-US" sz="1925" dirty="0">
                <a:latin typeface="Arial" panose="020B0604020202020204" pitchFamily="34" charset="0"/>
                <a:ea typeface="Times New Roman" panose="02020603050405020304" pitchFamily="18" charset="0"/>
                <a:cs typeface="Arial" panose="020B0604020202020204" pitchFamily="34" charset="0"/>
              </a:rPr>
              <a:t>a) The helix is right-handed; the chains are </a:t>
            </a:r>
            <a:r>
              <a:rPr lang="en-US" sz="1925" b="1" dirty="0">
                <a:latin typeface="Arial" panose="020B0604020202020204" pitchFamily="34" charset="0"/>
                <a:ea typeface="Times New Roman" panose="02020603050405020304" pitchFamily="18" charset="0"/>
                <a:cs typeface="Arial" panose="020B0604020202020204" pitchFamily="34" charset="0"/>
              </a:rPr>
              <a:t>antiparallel</a:t>
            </a:r>
            <a:r>
              <a:rPr lang="en-US" sz="1925" dirty="0">
                <a:latin typeface="Arial" panose="020B0604020202020204" pitchFamily="34" charset="0"/>
                <a:ea typeface="Times New Roman" panose="02020603050405020304" pitchFamily="18" charset="0"/>
                <a:cs typeface="Arial" panose="020B0604020202020204" pitchFamily="34" charset="0"/>
              </a:rPr>
              <a:t>.</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b) </a:t>
            </a:r>
            <a:r>
              <a:rPr lang="en-US" sz="1925" b="1" dirty="0">
                <a:latin typeface="Arial" panose="020B0604020202020204" pitchFamily="34" charset="0"/>
                <a:ea typeface="Times New Roman" panose="02020603050405020304" pitchFamily="18" charset="0"/>
                <a:cs typeface="Arial" panose="020B0604020202020204" pitchFamily="34" charset="0"/>
              </a:rPr>
              <a:t>10 bp/turn</a:t>
            </a:r>
            <a:r>
              <a:rPr lang="en-US" sz="1925" dirty="0">
                <a:latin typeface="Arial" panose="020B0604020202020204" pitchFamily="34" charset="0"/>
                <a:ea typeface="Times New Roman" panose="02020603050405020304" pitchFamily="18" charset="0"/>
                <a:cs typeface="Arial" panose="020B0604020202020204" pitchFamily="34" charset="0"/>
              </a:rPr>
              <a:t>. </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c) The helix interior is filled with stacked base, phosphates and </a:t>
            </a:r>
            <a:r>
              <a:rPr lang="en-US" sz="1925" dirty="0" err="1">
                <a:latin typeface="Arial" panose="020B0604020202020204" pitchFamily="34" charset="0"/>
                <a:ea typeface="Times New Roman" panose="02020603050405020304" pitchFamily="18" charset="0"/>
                <a:cs typeface="Arial" panose="020B0604020202020204" pitchFamily="34" charset="0"/>
              </a:rPr>
              <a:t>deoxyriboses</a:t>
            </a:r>
            <a:r>
              <a:rPr lang="en-US" sz="1925" dirty="0">
                <a:latin typeface="Arial" panose="020B0604020202020204" pitchFamily="34" charset="0"/>
                <a:ea typeface="Times New Roman" panose="02020603050405020304" pitchFamily="18" charset="0"/>
                <a:cs typeface="Arial" panose="020B0604020202020204" pitchFamily="34" charset="0"/>
              </a:rPr>
              <a:t> on the outside.</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d) T pairs with A via two "Watson-Crick H-bonds"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e) C pairs with G via three "Watson-Crick hydrogen bonds"</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a:p>
            <a:pPr marL="176623" marR="1412986" indent="-88312"/>
            <a:r>
              <a:rPr lang="en-US" sz="1925" dirty="0">
                <a:latin typeface="Arial" panose="020B0604020202020204" pitchFamily="34" charset="0"/>
                <a:ea typeface="Times New Roman" panose="02020603050405020304" pitchFamily="18" charset="0"/>
                <a:cs typeface="Arial" panose="020B0604020202020204" pitchFamily="34" charset="0"/>
              </a:rPr>
              <a:t>f) Opposite strand termed “complimentary strand”. Top strand is always written 5’-&gt;3’, lower strand 3’ -&gt; 5’.</a:t>
            </a:r>
            <a:endParaRPr lang="en-US" sz="1925"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45B38515-4D5B-468F-B77C-F98C29A7CA00}"/>
              </a:ext>
            </a:extLst>
          </p:cNvPr>
          <p:cNvSpPr>
            <a:spLocks noChangeArrowheads="1"/>
          </p:cNvSpPr>
          <p:nvPr/>
        </p:nvSpPr>
        <p:spPr bwMode="auto">
          <a:xfrm>
            <a:off x="3337003" y="1021788"/>
            <a:ext cx="178405" cy="35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9" tIns="44154" rIns="88309" bIns="44154" numCol="1" anchor="ctr" anchorCtr="0" compatLnSpc="1">
            <a:prstTxWarp prst="textNoShape">
              <a:avLst/>
            </a:prstTxWarp>
            <a:spAutoFit/>
          </a:bodyPr>
          <a:lstStyle/>
          <a:p>
            <a:endParaRPr lang="en-US" sz="1750"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0364A2F5-711B-4F15-82A1-F7D4A91EB230}"/>
              </a:ext>
            </a:extLst>
          </p:cNvPr>
          <p:cNvGraphicFramePr>
            <a:graphicFrameLocks noChangeAspect="1"/>
          </p:cNvGraphicFramePr>
          <p:nvPr/>
        </p:nvGraphicFramePr>
        <p:xfrm>
          <a:off x="803936" y="503237"/>
          <a:ext cx="2060539" cy="3069345"/>
        </p:xfrm>
        <a:graphic>
          <a:graphicData uri="http://schemas.openxmlformats.org/presentationml/2006/ole">
            <mc:AlternateContent xmlns:mc="http://schemas.openxmlformats.org/markup-compatibility/2006">
              <mc:Choice xmlns:v="urn:schemas-microsoft-com:vml" Requires="v">
                <p:oleObj name="MDLDrawObject Class" r:id="rId2" imgW="3124284" imgH="4695757" progId="MDLDrawOLE.MDLDrawObject.1">
                  <p:embed/>
                </p:oleObj>
              </mc:Choice>
              <mc:Fallback>
                <p:oleObj name="MDLDrawObject Class" r:id="rId2" imgW="3124284" imgH="4695757" progId="MDLDrawOLE.MDLDrawObject.1">
                  <p:embed/>
                  <p:pic>
                    <p:nvPicPr>
                      <p:cNvPr id="6" name="Object 5">
                        <a:extLst>
                          <a:ext uri="{FF2B5EF4-FFF2-40B4-BE49-F238E27FC236}">
                            <a16:creationId xmlns:a16="http://schemas.microsoft.com/office/drawing/2014/main" id="{0364A2F5-711B-4F15-82A1-F7D4A91EB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36" y="503237"/>
                        <a:ext cx="2060539" cy="3069345"/>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1542A44B-8984-4979-86B7-2E307752BBCD}"/>
              </a:ext>
            </a:extLst>
          </p:cNvPr>
          <p:cNvPicPr/>
          <p:nvPr/>
        </p:nvPicPr>
        <p:blipFill>
          <a:blip r:embed="rId4"/>
          <a:srcRect/>
          <a:stretch>
            <a:fillRect/>
          </a:stretch>
        </p:blipFill>
        <p:spPr bwMode="auto">
          <a:xfrm>
            <a:off x="9443692" y="46037"/>
            <a:ext cx="3411678" cy="4302441"/>
          </a:xfrm>
          <a:prstGeom prst="rect">
            <a:avLst/>
          </a:prstGeom>
          <a:noFill/>
          <a:ln w="9525">
            <a:noFill/>
            <a:miter lim="800000"/>
            <a:headEnd/>
            <a:tailEnd/>
          </a:ln>
        </p:spPr>
      </p:pic>
      <p:sp>
        <p:nvSpPr>
          <p:cNvPr id="11" name="TextBox 10">
            <a:extLst>
              <a:ext uri="{FF2B5EF4-FFF2-40B4-BE49-F238E27FC236}">
                <a16:creationId xmlns:a16="http://schemas.microsoft.com/office/drawing/2014/main" id="{1B1BA51D-EC00-31DE-0AD8-3DDBF884E7D5}"/>
              </a:ext>
            </a:extLst>
          </p:cNvPr>
          <p:cNvSpPr txBox="1"/>
          <p:nvPr/>
        </p:nvSpPr>
        <p:spPr>
          <a:xfrm>
            <a:off x="9082881" y="4120955"/>
            <a:ext cx="3604905" cy="665054"/>
          </a:xfrm>
          <a:prstGeom prst="rect">
            <a:avLst/>
          </a:prstGeom>
          <a:noFill/>
        </p:spPr>
        <p:txBody>
          <a:bodyPr wrap="square">
            <a:spAutoFit/>
          </a:bodyPr>
          <a:lstStyle/>
          <a:p>
            <a:r>
              <a:rPr lang="en-US" sz="1861" dirty="0">
                <a:hlinkClick r:id="rId5"/>
              </a:rPr>
              <a:t>https://www.andrew.cmu.edu/user/rule/jsmol/nucleic.html</a:t>
            </a:r>
            <a:endParaRPr lang="en-US" sz="1861" dirty="0"/>
          </a:p>
        </p:txBody>
      </p:sp>
      <p:sp>
        <p:nvSpPr>
          <p:cNvPr id="10" name="TextBox 9">
            <a:extLst>
              <a:ext uri="{FF2B5EF4-FFF2-40B4-BE49-F238E27FC236}">
                <a16:creationId xmlns:a16="http://schemas.microsoft.com/office/drawing/2014/main" id="{3527531A-0781-3165-26ED-952A2FC711A7}"/>
              </a:ext>
            </a:extLst>
          </p:cNvPr>
          <p:cNvSpPr txBox="1"/>
          <p:nvPr/>
        </p:nvSpPr>
        <p:spPr>
          <a:xfrm>
            <a:off x="8273562" y="884237"/>
            <a:ext cx="1720262" cy="2169834"/>
          </a:xfrm>
          <a:prstGeom prst="rect">
            <a:avLst/>
          </a:prstGeom>
          <a:noFill/>
        </p:spPr>
        <p:txBody>
          <a:bodyPr wrap="none" rtlCol="0">
            <a:spAutoFit/>
          </a:bodyPr>
          <a:lstStyle/>
          <a:p>
            <a:pPr defTabSz="883116"/>
            <a:r>
              <a:rPr lang="en-US" sz="1932" dirty="0">
                <a:latin typeface="Arial" panose="020B0604020202020204" pitchFamily="34" charset="0"/>
                <a:ea typeface="Times New Roman" panose="02020603050405020304" pitchFamily="18" charset="0"/>
                <a:cs typeface="Arial" panose="020B0604020202020204" pitchFamily="34" charset="0"/>
              </a:rPr>
              <a:t>Nomenclature</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5’ AGT 3’</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3’ TCA 5’</a:t>
            </a:r>
          </a:p>
          <a:p>
            <a:pPr defTabSz="883116"/>
            <a:endParaRPr lang="en-US" sz="1932" dirty="0">
              <a:latin typeface="Arial" panose="020B0604020202020204" pitchFamily="34" charset="0"/>
              <a:ea typeface="Times New Roman" panose="02020603050405020304" pitchFamily="18" charset="0"/>
              <a:cs typeface="Arial" panose="020B0604020202020204" pitchFamily="34" charset="0"/>
            </a:endParaRP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AGT</a:t>
            </a:r>
          </a:p>
          <a:p>
            <a:pPr defTabSz="883116"/>
            <a:r>
              <a:rPr lang="en-US" sz="1932" dirty="0">
                <a:latin typeface="Arial" panose="020B0604020202020204" pitchFamily="34" charset="0"/>
                <a:ea typeface="Times New Roman" panose="02020603050405020304" pitchFamily="18" charset="0"/>
                <a:cs typeface="Arial" panose="020B0604020202020204" pitchFamily="34" charset="0"/>
              </a:rPr>
              <a:t>    TCA</a:t>
            </a:r>
          </a:p>
        </p:txBody>
      </p:sp>
      <p:pic>
        <p:nvPicPr>
          <p:cNvPr id="3" name="Picture 2" descr="A group of white hexagons with red text&#10;&#10;Description automatically generated">
            <a:extLst>
              <a:ext uri="{FF2B5EF4-FFF2-40B4-BE49-F238E27FC236}">
                <a16:creationId xmlns:a16="http://schemas.microsoft.com/office/drawing/2014/main" id="{7C36D992-5B04-F9F9-0EA6-10B580D07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482" y="346869"/>
            <a:ext cx="3323018" cy="3570615"/>
          </a:xfrm>
          <a:prstGeom prst="rect">
            <a:avLst/>
          </a:prstGeom>
        </p:spPr>
      </p:pic>
      <p:sp>
        <p:nvSpPr>
          <p:cNvPr id="4" name="Date Placeholder 3">
            <a:extLst>
              <a:ext uri="{FF2B5EF4-FFF2-40B4-BE49-F238E27FC236}">
                <a16:creationId xmlns:a16="http://schemas.microsoft.com/office/drawing/2014/main" id="{14C2EF2D-1D62-6C7B-7B5E-D03B91C5129B}"/>
              </a:ext>
            </a:extLst>
          </p:cNvPr>
          <p:cNvSpPr>
            <a:spLocks noGrp="1"/>
          </p:cNvSpPr>
          <p:nvPr>
            <p:ph type="dt" sz="half" idx="10"/>
          </p:nvPr>
        </p:nvSpPr>
        <p:spPr/>
        <p:txBody>
          <a:bodyPr/>
          <a:lstStyle/>
          <a:p>
            <a:fld id="{B93E8847-A804-4AD1-921A-11BD9FCCEEAD}" type="datetime1">
              <a:rPr lang="en-US" smtClean="0"/>
              <a:t>1/25/2025</a:t>
            </a:fld>
            <a:endParaRPr lang="en-US"/>
          </a:p>
        </p:txBody>
      </p:sp>
      <p:sp>
        <p:nvSpPr>
          <p:cNvPr id="15" name="Footer Placeholder 14">
            <a:extLst>
              <a:ext uri="{FF2B5EF4-FFF2-40B4-BE49-F238E27FC236}">
                <a16:creationId xmlns:a16="http://schemas.microsoft.com/office/drawing/2014/main" id="{C8166161-6B85-CAB5-C5F0-AE61744F5AFC}"/>
              </a:ext>
            </a:extLst>
          </p:cNvPr>
          <p:cNvSpPr>
            <a:spLocks noGrp="1"/>
          </p:cNvSpPr>
          <p:nvPr>
            <p:ph type="ftr" sz="quarter" idx="11"/>
          </p:nvPr>
        </p:nvSpPr>
        <p:spPr/>
        <p:txBody>
          <a:bodyPr/>
          <a:lstStyle/>
          <a:p>
            <a:r>
              <a:rPr lang="en-US"/>
              <a:t>Drugs and Disease Spring 2025 - Lecture 4</a:t>
            </a:r>
          </a:p>
        </p:txBody>
      </p:sp>
      <p:sp>
        <p:nvSpPr>
          <p:cNvPr id="16" name="Slide Number Placeholder 15">
            <a:extLst>
              <a:ext uri="{FF2B5EF4-FFF2-40B4-BE49-F238E27FC236}">
                <a16:creationId xmlns:a16="http://schemas.microsoft.com/office/drawing/2014/main" id="{C2CAE43B-4074-D8C0-23B0-D0506E1D1945}"/>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2687585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77A5898-1A37-0E5B-8757-15311D884E08}"/>
              </a:ext>
            </a:extLst>
          </p:cNvPr>
          <p:cNvPicPr>
            <a:picLocks noChangeAspect="1"/>
          </p:cNvPicPr>
          <p:nvPr/>
        </p:nvPicPr>
        <p:blipFill>
          <a:blip r:embed="rId2"/>
          <a:stretch>
            <a:fillRect/>
          </a:stretch>
        </p:blipFill>
        <p:spPr>
          <a:xfrm>
            <a:off x="6887156" y="5468159"/>
            <a:ext cx="1072167" cy="1067115"/>
          </a:xfrm>
          <a:prstGeom prst="rect">
            <a:avLst/>
          </a:prstGeom>
        </p:spPr>
      </p:pic>
      <p:sp>
        <p:nvSpPr>
          <p:cNvPr id="5" name="Rectangle 4">
            <a:extLst>
              <a:ext uri="{FF2B5EF4-FFF2-40B4-BE49-F238E27FC236}">
                <a16:creationId xmlns:a16="http://schemas.microsoft.com/office/drawing/2014/main" id="{D50F9007-0D7F-47E0-B1FA-ECE939DAE7A9}"/>
              </a:ext>
            </a:extLst>
          </p:cNvPr>
          <p:cNvSpPr/>
          <p:nvPr/>
        </p:nvSpPr>
        <p:spPr>
          <a:xfrm>
            <a:off x="4228098" y="51842"/>
            <a:ext cx="5287025" cy="551241"/>
          </a:xfrm>
          <a:prstGeom prst="rect">
            <a:avLst/>
          </a:prstGeom>
        </p:spPr>
        <p:txBody>
          <a:bodyPr wrap="none">
            <a:spAutoFit/>
          </a:bodyPr>
          <a:lstStyle/>
          <a:p>
            <a:r>
              <a:rPr lang="en-US" sz="2982" dirty="0">
                <a:latin typeface="Arial" panose="020B0604020202020204" pitchFamily="34" charset="0"/>
              </a:rPr>
              <a:t>Introduction to Central Dogma</a:t>
            </a:r>
          </a:p>
        </p:txBody>
      </p:sp>
      <p:sp>
        <p:nvSpPr>
          <p:cNvPr id="9" name="TextBox 8">
            <a:extLst>
              <a:ext uri="{FF2B5EF4-FFF2-40B4-BE49-F238E27FC236}">
                <a16:creationId xmlns:a16="http://schemas.microsoft.com/office/drawing/2014/main" id="{E42EFBBC-7EAE-4D4F-AC09-90E92D095C40}"/>
              </a:ext>
            </a:extLst>
          </p:cNvPr>
          <p:cNvSpPr txBox="1"/>
          <p:nvPr/>
        </p:nvSpPr>
        <p:spPr>
          <a:xfrm>
            <a:off x="196978" y="2022659"/>
            <a:ext cx="3475946"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Gene</a:t>
            </a:r>
            <a:r>
              <a:rPr lang="en-US" sz="1800" dirty="0">
                <a:latin typeface="Arial" panose="020B0604020202020204" pitchFamily="34" charset="0"/>
              </a:rPr>
              <a:t> – a segment of DNA that is converted (</a:t>
            </a:r>
            <a:r>
              <a:rPr lang="en-US" sz="1800" i="1" dirty="0">
                <a:solidFill>
                  <a:srgbClr val="C00000"/>
                </a:solidFill>
                <a:latin typeface="Arial" panose="020B0604020202020204" pitchFamily="34" charset="0"/>
              </a:rPr>
              <a:t>transcribed</a:t>
            </a:r>
            <a:r>
              <a:rPr lang="en-US" sz="1800" dirty="0">
                <a:latin typeface="Arial" panose="020B0604020202020204" pitchFamily="34" charset="0"/>
              </a:rPr>
              <a:t>) to RNA. A </a:t>
            </a:r>
            <a:r>
              <a:rPr lang="en-US" sz="1800" i="1" dirty="0">
                <a:solidFill>
                  <a:srgbClr val="C00000"/>
                </a:solidFill>
                <a:latin typeface="Arial" panose="020B0604020202020204" pitchFamily="34" charset="0"/>
              </a:rPr>
              <a:t>promoter</a:t>
            </a:r>
            <a:r>
              <a:rPr lang="en-US" sz="1800" dirty="0">
                <a:solidFill>
                  <a:srgbClr val="C00000"/>
                </a:solidFill>
                <a:latin typeface="Arial" panose="020B0604020202020204" pitchFamily="34" charset="0"/>
              </a:rPr>
              <a:t> (P)</a:t>
            </a:r>
            <a:r>
              <a:rPr lang="en-US" sz="1800" dirty="0">
                <a:latin typeface="Arial" panose="020B0604020202020204" pitchFamily="34" charset="0"/>
              </a:rPr>
              <a:t> sequence on the DNA is the minimal requirement for the production of RNA.</a:t>
            </a:r>
          </a:p>
        </p:txBody>
      </p:sp>
      <p:sp>
        <p:nvSpPr>
          <p:cNvPr id="12" name="TextBox 11">
            <a:extLst>
              <a:ext uri="{FF2B5EF4-FFF2-40B4-BE49-F238E27FC236}">
                <a16:creationId xmlns:a16="http://schemas.microsoft.com/office/drawing/2014/main" id="{C736123C-FCC4-4BA7-AD8B-EEE9296233C5}"/>
              </a:ext>
            </a:extLst>
          </p:cNvPr>
          <p:cNvSpPr txBox="1"/>
          <p:nvPr/>
        </p:nvSpPr>
        <p:spPr>
          <a:xfrm>
            <a:off x="79586" y="6641421"/>
            <a:ext cx="4538380" cy="369332"/>
          </a:xfrm>
          <a:prstGeom prst="rect">
            <a:avLst/>
          </a:prstGeom>
          <a:noFill/>
        </p:spPr>
        <p:txBody>
          <a:bodyPr wrap="square" rtlCol="0">
            <a:spAutoFit/>
          </a:bodyPr>
          <a:lstStyle/>
          <a:p>
            <a:r>
              <a:rPr lang="en-US" sz="1800" b="1" dirty="0">
                <a:solidFill>
                  <a:srgbClr val="00B050"/>
                </a:solidFill>
                <a:latin typeface="Arial" panose="020B0604020202020204" pitchFamily="34" charset="0"/>
              </a:rPr>
              <a:t>mRNA</a:t>
            </a:r>
            <a:r>
              <a:rPr lang="en-US" sz="1800" dirty="0">
                <a:latin typeface="Arial" panose="020B0604020202020204" pitchFamily="34" charset="0"/>
              </a:rPr>
              <a:t> are  </a:t>
            </a:r>
            <a:r>
              <a:rPr lang="en-US" sz="1800" i="1" dirty="0">
                <a:solidFill>
                  <a:srgbClr val="C00000"/>
                </a:solidFill>
                <a:latin typeface="Arial" panose="020B0604020202020204" pitchFamily="34" charset="0"/>
              </a:rPr>
              <a:t>translated</a:t>
            </a:r>
            <a:r>
              <a:rPr lang="en-US" sz="1800" dirty="0">
                <a:latin typeface="Arial" panose="020B0604020202020204" pitchFamily="34" charset="0"/>
              </a:rPr>
              <a:t> to a protein.</a:t>
            </a:r>
          </a:p>
        </p:txBody>
      </p:sp>
      <p:sp>
        <p:nvSpPr>
          <p:cNvPr id="6" name="TextBox 5">
            <a:extLst>
              <a:ext uri="{FF2B5EF4-FFF2-40B4-BE49-F238E27FC236}">
                <a16:creationId xmlns:a16="http://schemas.microsoft.com/office/drawing/2014/main" id="{7CC6A92E-A862-46B6-B9F9-F9515AD1D151}"/>
              </a:ext>
            </a:extLst>
          </p:cNvPr>
          <p:cNvSpPr txBox="1"/>
          <p:nvPr/>
        </p:nvSpPr>
        <p:spPr>
          <a:xfrm>
            <a:off x="196978" y="3830418"/>
            <a:ext cx="4354484" cy="2585323"/>
          </a:xfrm>
          <a:prstGeom prst="rect">
            <a:avLst/>
          </a:prstGeom>
          <a:noFill/>
        </p:spPr>
        <p:txBody>
          <a:bodyPr wrap="square" rtlCol="0">
            <a:spAutoFit/>
          </a:bodyPr>
          <a:lstStyle/>
          <a:p>
            <a:r>
              <a:rPr lang="en-US" sz="1800" dirty="0">
                <a:latin typeface="Arial" panose="020B0604020202020204" pitchFamily="34" charset="0"/>
              </a:rPr>
              <a:t>RNA molecules are processed in </a:t>
            </a:r>
            <a:r>
              <a:rPr lang="en-US" sz="1800" b="1" dirty="0">
                <a:latin typeface="Arial" panose="020B0604020202020204" pitchFamily="34" charset="0"/>
              </a:rPr>
              <a:t>Eukaryotic cells </a:t>
            </a:r>
            <a:r>
              <a:rPr lang="en-US" sz="1800" dirty="0">
                <a:latin typeface="Arial" panose="020B0604020202020204" pitchFamily="34" charset="0"/>
              </a:rPr>
              <a:t>before they are functional. Processing includes:</a:t>
            </a:r>
          </a:p>
          <a:p>
            <a:pPr marL="285750" indent="-285750">
              <a:buFont typeface="Arial" panose="020B0604020202020204" pitchFamily="34" charset="0"/>
              <a:buChar char="•"/>
            </a:pPr>
            <a:r>
              <a:rPr lang="en-US" sz="1800" dirty="0">
                <a:latin typeface="Arial" panose="020B0604020202020204" pitchFamily="34" charset="0"/>
              </a:rPr>
              <a:t>Splicing – removal of </a:t>
            </a:r>
            <a:r>
              <a:rPr lang="en-US" sz="1800" b="1" dirty="0">
                <a:latin typeface="Arial" panose="020B0604020202020204" pitchFamily="34" charset="0"/>
              </a:rPr>
              <a:t>introns</a:t>
            </a:r>
            <a:r>
              <a:rPr lang="en-US" sz="1800" dirty="0">
                <a:latin typeface="Arial" panose="020B0604020202020204" pitchFamily="34" charset="0"/>
              </a:rPr>
              <a:t>, joining </a:t>
            </a:r>
            <a:r>
              <a:rPr lang="en-US" sz="1800" b="1" dirty="0">
                <a:latin typeface="Arial" panose="020B0604020202020204" pitchFamily="34" charset="0"/>
              </a:rPr>
              <a:t>exons</a:t>
            </a:r>
            <a:r>
              <a:rPr lang="en-US" sz="1800" dirty="0">
                <a:latin typeface="Arial" panose="020B0604020202020204" pitchFamily="34" charset="0"/>
              </a:rPr>
              <a:t> to generate protein coding region.</a:t>
            </a:r>
          </a:p>
          <a:p>
            <a:pPr marL="285750" indent="-285750">
              <a:buFont typeface="Arial" panose="020B0604020202020204" pitchFamily="34" charset="0"/>
              <a:buChar char="•"/>
            </a:pPr>
            <a:r>
              <a:rPr lang="en-US" sz="1800" dirty="0">
                <a:latin typeface="Arial" panose="020B0604020202020204" pitchFamily="34" charset="0"/>
              </a:rPr>
              <a:t>5’ capping</a:t>
            </a:r>
          </a:p>
          <a:p>
            <a:pPr marL="285750" indent="-285750">
              <a:buFont typeface="Arial" panose="020B0604020202020204" pitchFamily="34" charset="0"/>
              <a:buChar char="•"/>
            </a:pPr>
            <a:r>
              <a:rPr lang="en-US" sz="1800" dirty="0">
                <a:latin typeface="Arial" panose="020B0604020202020204" pitchFamily="34" charset="0"/>
              </a:rPr>
              <a:t>3’ </a:t>
            </a:r>
            <a:r>
              <a:rPr lang="en-US" sz="1800" dirty="0" err="1">
                <a:latin typeface="Arial" panose="020B0604020202020204" pitchFamily="34" charset="0"/>
              </a:rPr>
              <a:t>polyA</a:t>
            </a:r>
            <a:r>
              <a:rPr lang="en-US" sz="1800" dirty="0">
                <a:latin typeface="Arial" panose="020B0604020202020204" pitchFamily="34" charset="0"/>
              </a:rPr>
              <a:t> tail</a:t>
            </a:r>
          </a:p>
          <a:p>
            <a:endParaRPr lang="en-US" sz="1800" dirty="0">
              <a:latin typeface="Arial" panose="020B0604020202020204" pitchFamily="34" charset="0"/>
            </a:endParaRPr>
          </a:p>
        </p:txBody>
      </p:sp>
      <p:sp>
        <p:nvSpPr>
          <p:cNvPr id="7" name="TextBox 6">
            <a:extLst>
              <a:ext uri="{FF2B5EF4-FFF2-40B4-BE49-F238E27FC236}">
                <a16:creationId xmlns:a16="http://schemas.microsoft.com/office/drawing/2014/main" id="{9E6B1AB0-99FB-466C-AFA4-86A7E9A5044F}"/>
              </a:ext>
            </a:extLst>
          </p:cNvPr>
          <p:cNvSpPr txBox="1"/>
          <p:nvPr/>
        </p:nvSpPr>
        <p:spPr>
          <a:xfrm>
            <a:off x="162302" y="255469"/>
            <a:ext cx="4424779" cy="1754326"/>
          </a:xfrm>
          <a:prstGeom prst="rect">
            <a:avLst/>
          </a:prstGeom>
          <a:noFill/>
        </p:spPr>
        <p:txBody>
          <a:bodyPr wrap="square" rtlCol="0">
            <a:spAutoFit/>
          </a:bodyPr>
          <a:lstStyle/>
          <a:p>
            <a:r>
              <a:rPr lang="en-US" sz="1800" dirty="0">
                <a:solidFill>
                  <a:srgbClr val="C00000"/>
                </a:solidFill>
                <a:latin typeface="Arial" panose="020B0604020202020204" pitchFamily="34" charset="0"/>
              </a:rPr>
              <a:t>Genome</a:t>
            </a:r>
            <a:r>
              <a:rPr lang="en-US" sz="1800" dirty="0">
                <a:latin typeface="Arial" panose="020B0604020202020204" pitchFamily="34" charset="0"/>
              </a:rPr>
              <a:t>:  Entire DNA content of an organism, contains all of the instructions for life.  Single circular molecule in </a:t>
            </a:r>
            <a:r>
              <a:rPr lang="en-US" sz="1800" dirty="0" err="1">
                <a:latin typeface="Arial" panose="020B0604020202020204" pitchFamily="34" charset="0"/>
              </a:rPr>
              <a:t>Proks</a:t>
            </a:r>
            <a:r>
              <a:rPr lang="en-US" sz="1800" dirty="0">
                <a:latin typeface="Arial" panose="020B0604020202020204" pitchFamily="34" charset="0"/>
              </a:rPr>
              <a:t>, multiple linear molecules (chromosomes) in </a:t>
            </a:r>
            <a:r>
              <a:rPr lang="en-US" sz="1800" dirty="0" err="1">
                <a:latin typeface="Arial" panose="020B0604020202020204" pitchFamily="34" charset="0"/>
              </a:rPr>
              <a:t>Euks</a:t>
            </a:r>
            <a:r>
              <a:rPr lang="en-US" sz="1800" dirty="0">
                <a:latin typeface="Arial" panose="020B0604020202020204" pitchFamily="34" charset="0"/>
              </a:rPr>
              <a:t>.  The genome is </a:t>
            </a:r>
            <a:r>
              <a:rPr lang="en-US" sz="1800" i="1" dirty="0">
                <a:solidFill>
                  <a:srgbClr val="C00000"/>
                </a:solidFill>
                <a:latin typeface="Arial" panose="020B0604020202020204" pitchFamily="34" charset="0"/>
              </a:rPr>
              <a:t>replicated</a:t>
            </a:r>
            <a:r>
              <a:rPr lang="en-US" sz="1800" dirty="0">
                <a:latin typeface="Arial" panose="020B0604020202020204" pitchFamily="34" charset="0"/>
              </a:rPr>
              <a:t> when cells divide.</a:t>
            </a:r>
          </a:p>
        </p:txBody>
      </p:sp>
      <p:pic>
        <p:nvPicPr>
          <p:cNvPr id="11" name="Picture 10">
            <a:extLst>
              <a:ext uri="{FF2B5EF4-FFF2-40B4-BE49-F238E27FC236}">
                <a16:creationId xmlns:a16="http://schemas.microsoft.com/office/drawing/2014/main" id="{8D6A73D2-185B-49B6-9F2A-924CE68C6E06}"/>
              </a:ext>
            </a:extLst>
          </p:cNvPr>
          <p:cNvPicPr>
            <a:picLocks noChangeAspect="1"/>
          </p:cNvPicPr>
          <p:nvPr/>
        </p:nvPicPr>
        <p:blipFill>
          <a:blip r:embed="rId3"/>
          <a:stretch>
            <a:fillRect/>
          </a:stretch>
        </p:blipFill>
        <p:spPr>
          <a:xfrm>
            <a:off x="5895968" y="549595"/>
            <a:ext cx="4558802" cy="2147196"/>
          </a:xfrm>
          <a:prstGeom prst="rect">
            <a:avLst/>
          </a:prstGeom>
        </p:spPr>
      </p:pic>
      <p:grpSp>
        <p:nvGrpSpPr>
          <p:cNvPr id="35" name="Group 34">
            <a:extLst>
              <a:ext uri="{FF2B5EF4-FFF2-40B4-BE49-F238E27FC236}">
                <a16:creationId xmlns:a16="http://schemas.microsoft.com/office/drawing/2014/main" id="{144FA1C0-7AF9-4B81-808C-F5809E49DD58}"/>
              </a:ext>
            </a:extLst>
          </p:cNvPr>
          <p:cNvGrpSpPr/>
          <p:nvPr/>
        </p:nvGrpSpPr>
        <p:grpSpPr>
          <a:xfrm>
            <a:off x="4697868" y="2544979"/>
            <a:ext cx="6889312" cy="530126"/>
            <a:chOff x="3369242" y="2976082"/>
            <a:chExt cx="7127875" cy="548483"/>
          </a:xfrm>
        </p:grpSpPr>
        <p:graphicFrame>
          <p:nvGraphicFramePr>
            <p:cNvPr id="8" name="Object 7">
              <a:extLst>
                <a:ext uri="{FF2B5EF4-FFF2-40B4-BE49-F238E27FC236}">
                  <a16:creationId xmlns:a16="http://schemas.microsoft.com/office/drawing/2014/main" id="{9EB93237-5AB4-461F-B9CA-9B073DEC4F94}"/>
                </a:ext>
              </a:extLst>
            </p:cNvPr>
            <p:cNvGraphicFramePr>
              <a:graphicFrameLocks noChangeAspect="1"/>
            </p:cNvGraphicFramePr>
            <p:nvPr/>
          </p:nvGraphicFramePr>
          <p:xfrm>
            <a:off x="3369242" y="3254690"/>
            <a:ext cx="7127875" cy="269875"/>
          </p:xfrm>
          <a:graphic>
            <a:graphicData uri="http://schemas.openxmlformats.org/presentationml/2006/ole">
              <mc:AlternateContent xmlns:mc="http://schemas.openxmlformats.org/markup-compatibility/2006">
                <mc:Choice xmlns:v="urn:schemas-microsoft-com:vml" Requires="v">
                  <p:oleObj name="Image" r:id="rId4" imgW="74133000" imgH="2806200" progId="Photoshop.Image.13">
                    <p:embed/>
                  </p:oleObj>
                </mc:Choice>
                <mc:Fallback>
                  <p:oleObj name="Image" r:id="rId4" imgW="74133000" imgH="2806200" progId="Photoshop.Image.13">
                    <p:embed/>
                    <p:pic>
                      <p:nvPicPr>
                        <p:cNvPr id="8" name="Object 7">
                          <a:extLst>
                            <a:ext uri="{FF2B5EF4-FFF2-40B4-BE49-F238E27FC236}">
                              <a16:creationId xmlns:a16="http://schemas.microsoft.com/office/drawing/2014/main" id="{9EB93237-5AB4-461F-B9CA-9B073DEC4F94}"/>
                            </a:ext>
                          </a:extLst>
                        </p:cNvPr>
                        <p:cNvPicPr/>
                        <p:nvPr/>
                      </p:nvPicPr>
                      <p:blipFill>
                        <a:blip r:embed="rId5"/>
                        <a:stretch>
                          <a:fillRect/>
                        </a:stretch>
                      </p:blipFill>
                      <p:spPr>
                        <a:xfrm>
                          <a:off x="3369242" y="3254690"/>
                          <a:ext cx="7127875" cy="269875"/>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6B30F0D4-7188-47D4-8F15-BF27E10FC18E}"/>
                </a:ext>
              </a:extLst>
            </p:cNvPr>
            <p:cNvGrpSpPr/>
            <p:nvPr/>
          </p:nvGrpSpPr>
          <p:grpSpPr>
            <a:xfrm>
              <a:off x="3546708" y="2976082"/>
              <a:ext cx="6829192" cy="472284"/>
              <a:chOff x="3546708" y="2976082"/>
              <a:chExt cx="6829192" cy="472284"/>
            </a:xfrm>
          </p:grpSpPr>
          <p:sp>
            <p:nvSpPr>
              <p:cNvPr id="10" name="Rectangle 9">
                <a:extLst>
                  <a:ext uri="{FF2B5EF4-FFF2-40B4-BE49-F238E27FC236}">
                    <a16:creationId xmlns:a16="http://schemas.microsoft.com/office/drawing/2014/main" id="{629E730E-BAA0-41BF-9242-80158EC1B5BB}"/>
                  </a:ext>
                </a:extLst>
              </p:cNvPr>
              <p:cNvSpPr/>
              <p:nvPr/>
            </p:nvSpPr>
            <p:spPr>
              <a:xfrm>
                <a:off x="3605812" y="3279775"/>
                <a:ext cx="3082544" cy="1685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4" name="Rectangle 13">
                <a:extLst>
                  <a:ext uri="{FF2B5EF4-FFF2-40B4-BE49-F238E27FC236}">
                    <a16:creationId xmlns:a16="http://schemas.microsoft.com/office/drawing/2014/main" id="{D3A4A8B4-58D5-4DB8-B80A-8C36CE60F5FD}"/>
                  </a:ext>
                </a:extLst>
              </p:cNvPr>
              <p:cNvSpPr/>
              <p:nvPr/>
            </p:nvSpPr>
            <p:spPr>
              <a:xfrm>
                <a:off x="7293356" y="3279776"/>
                <a:ext cx="3082544" cy="168590"/>
              </a:xfrm>
              <a:prstGeom prst="rect">
                <a:avLst/>
              </a:prstGeom>
              <a:solidFill>
                <a:srgbClr val="00B05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latin typeface="Arial" panose="020B0604020202020204" pitchFamily="34" charset="0"/>
                </a:endParaRPr>
              </a:p>
            </p:txBody>
          </p:sp>
          <p:sp>
            <p:nvSpPr>
              <p:cNvPr id="15" name="TextBox 14">
                <a:extLst>
                  <a:ext uri="{FF2B5EF4-FFF2-40B4-BE49-F238E27FC236}">
                    <a16:creationId xmlns:a16="http://schemas.microsoft.com/office/drawing/2014/main" id="{4C4A6FD0-30D5-4504-9105-1ED026588D96}"/>
                  </a:ext>
                </a:extLst>
              </p:cNvPr>
              <p:cNvSpPr txBox="1"/>
              <p:nvPr/>
            </p:nvSpPr>
            <p:spPr>
              <a:xfrm>
                <a:off x="3546708" y="2985121"/>
                <a:ext cx="330375" cy="346961"/>
              </a:xfrm>
              <a:prstGeom prst="rect">
                <a:avLst/>
              </a:prstGeom>
              <a:noFill/>
            </p:spPr>
            <p:txBody>
              <a:bodyPr wrap="none" rtlCol="0">
                <a:spAutoFit/>
              </a:bodyPr>
              <a:lstStyle/>
              <a:p>
                <a:r>
                  <a:rPr lang="en-US" sz="1579" dirty="0">
                    <a:latin typeface="Arial" panose="020B0604020202020204" pitchFamily="34" charset="0"/>
                  </a:rPr>
                  <a:t>P</a:t>
                </a:r>
              </a:p>
            </p:txBody>
          </p:sp>
          <p:sp>
            <p:nvSpPr>
              <p:cNvPr id="16" name="TextBox 15">
                <a:extLst>
                  <a:ext uri="{FF2B5EF4-FFF2-40B4-BE49-F238E27FC236}">
                    <a16:creationId xmlns:a16="http://schemas.microsoft.com/office/drawing/2014/main" id="{FBA74FB1-692B-4393-9877-9AA58EAA4B0D}"/>
                  </a:ext>
                </a:extLst>
              </p:cNvPr>
              <p:cNvSpPr txBox="1"/>
              <p:nvPr/>
            </p:nvSpPr>
            <p:spPr>
              <a:xfrm>
                <a:off x="7202841" y="2976082"/>
                <a:ext cx="330375" cy="346961"/>
              </a:xfrm>
              <a:prstGeom prst="rect">
                <a:avLst/>
              </a:prstGeom>
              <a:noFill/>
            </p:spPr>
            <p:txBody>
              <a:bodyPr wrap="none" rtlCol="0">
                <a:spAutoFit/>
              </a:bodyPr>
              <a:lstStyle/>
              <a:p>
                <a:r>
                  <a:rPr lang="en-US" sz="1579" dirty="0">
                    <a:latin typeface="Arial" panose="020B0604020202020204" pitchFamily="34" charset="0"/>
                  </a:rPr>
                  <a:t>P</a:t>
                </a:r>
              </a:p>
            </p:txBody>
          </p:sp>
        </p:grpSp>
      </p:grpSp>
      <p:cxnSp>
        <p:nvCxnSpPr>
          <p:cNvPr id="18" name="Straight Connector 17">
            <a:extLst>
              <a:ext uri="{FF2B5EF4-FFF2-40B4-BE49-F238E27FC236}">
                <a16:creationId xmlns:a16="http://schemas.microsoft.com/office/drawing/2014/main" id="{7323B194-50C2-4D76-BC53-A080E814ECD7}"/>
              </a:ext>
            </a:extLst>
          </p:cNvPr>
          <p:cNvCxnSpPr/>
          <p:nvPr/>
        </p:nvCxnSpPr>
        <p:spPr>
          <a:xfrm>
            <a:off x="5116143" y="3703644"/>
            <a:ext cx="255135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2F90A9-2922-412B-8E96-FE134CAC07FC}"/>
              </a:ext>
            </a:extLst>
          </p:cNvPr>
          <p:cNvCxnSpPr>
            <a:cxnSpLocks/>
          </p:cNvCxnSpPr>
          <p:nvPr/>
        </p:nvCxnSpPr>
        <p:spPr>
          <a:xfrm>
            <a:off x="8642503" y="3703644"/>
            <a:ext cx="2772992"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10809B1-5902-4E06-A27F-92E09C5234B8}"/>
              </a:ext>
            </a:extLst>
          </p:cNvPr>
          <p:cNvGrpSpPr/>
          <p:nvPr/>
        </p:nvGrpSpPr>
        <p:grpSpPr>
          <a:xfrm>
            <a:off x="8423120" y="4184498"/>
            <a:ext cx="3335390" cy="354151"/>
            <a:chOff x="7280235" y="4937274"/>
            <a:chExt cx="3450888" cy="366414"/>
          </a:xfrm>
        </p:grpSpPr>
        <p:cxnSp>
          <p:nvCxnSpPr>
            <p:cNvPr id="23" name="Straight Connector 22">
              <a:extLst>
                <a:ext uri="{FF2B5EF4-FFF2-40B4-BE49-F238E27FC236}">
                  <a16:creationId xmlns:a16="http://schemas.microsoft.com/office/drawing/2014/main" id="{F9495FD6-139B-4C24-A996-A8162E0762B7}"/>
                </a:ext>
              </a:extLst>
            </p:cNvPr>
            <p:cNvCxnSpPr>
              <a:cxnSpLocks/>
            </p:cNvCxnSpPr>
            <p:nvPr/>
          </p:nvCxnSpPr>
          <p:spPr>
            <a:xfrm>
              <a:off x="7841109" y="5149850"/>
              <a:ext cx="2138199"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97BF61-2C8B-4991-9821-B34AD0E8BE44}"/>
                </a:ext>
              </a:extLst>
            </p:cNvPr>
            <p:cNvSpPr txBox="1"/>
            <p:nvPr/>
          </p:nvSpPr>
          <p:spPr>
            <a:xfrm>
              <a:off x="7280235" y="4937274"/>
              <a:ext cx="643834" cy="346960"/>
            </a:xfrm>
            <a:prstGeom prst="rect">
              <a:avLst/>
            </a:prstGeom>
            <a:noFill/>
          </p:spPr>
          <p:txBody>
            <a:bodyPr wrap="none" rtlCol="0">
              <a:spAutoFit/>
            </a:bodyPr>
            <a:lstStyle/>
            <a:p>
              <a:r>
                <a:rPr lang="en-US" sz="1579" dirty="0" err="1">
                  <a:latin typeface="Arial" panose="020B0604020202020204" pitchFamily="34" charset="0"/>
                </a:rPr>
                <a:t>meG</a:t>
              </a:r>
              <a:endParaRPr lang="en-US" sz="1579" dirty="0">
                <a:latin typeface="Arial" panose="020B0604020202020204" pitchFamily="34" charset="0"/>
              </a:endParaRPr>
            </a:p>
          </p:txBody>
        </p:sp>
        <p:sp>
          <p:nvSpPr>
            <p:cNvPr id="26" name="TextBox 25">
              <a:extLst>
                <a:ext uri="{FF2B5EF4-FFF2-40B4-BE49-F238E27FC236}">
                  <a16:creationId xmlns:a16="http://schemas.microsoft.com/office/drawing/2014/main" id="{474C0B4C-54CF-4B61-99CB-7EF516481ADF}"/>
                </a:ext>
              </a:extLst>
            </p:cNvPr>
            <p:cNvSpPr txBox="1"/>
            <p:nvPr/>
          </p:nvSpPr>
          <p:spPr>
            <a:xfrm>
              <a:off x="9843488" y="4956728"/>
              <a:ext cx="887635" cy="346960"/>
            </a:xfrm>
            <a:prstGeom prst="rect">
              <a:avLst/>
            </a:prstGeom>
            <a:noFill/>
          </p:spPr>
          <p:txBody>
            <a:bodyPr wrap="none" rtlCol="0">
              <a:spAutoFit/>
            </a:bodyPr>
            <a:lstStyle/>
            <a:p>
              <a:r>
                <a:rPr lang="en-US" sz="1579" dirty="0">
                  <a:latin typeface="Arial" panose="020B0604020202020204" pitchFamily="34" charset="0"/>
                </a:rPr>
                <a:t>AAAAA</a:t>
              </a:r>
            </a:p>
          </p:txBody>
        </p:sp>
      </p:grpSp>
      <p:pic>
        <p:nvPicPr>
          <p:cNvPr id="27" name="Picture 26">
            <a:extLst>
              <a:ext uri="{FF2B5EF4-FFF2-40B4-BE49-F238E27FC236}">
                <a16:creationId xmlns:a16="http://schemas.microsoft.com/office/drawing/2014/main" id="{1A878793-11DF-4356-92FA-A1EFCE982150}"/>
              </a:ext>
            </a:extLst>
          </p:cNvPr>
          <p:cNvPicPr>
            <a:picLocks noChangeAspect="1"/>
          </p:cNvPicPr>
          <p:nvPr/>
        </p:nvPicPr>
        <p:blipFill>
          <a:blip r:embed="rId6"/>
          <a:stretch>
            <a:fillRect/>
          </a:stretch>
        </p:blipFill>
        <p:spPr>
          <a:xfrm>
            <a:off x="9283289" y="4991152"/>
            <a:ext cx="1378765" cy="1138234"/>
          </a:xfrm>
          <a:prstGeom prst="rect">
            <a:avLst/>
          </a:prstGeom>
        </p:spPr>
      </p:pic>
      <p:cxnSp>
        <p:nvCxnSpPr>
          <p:cNvPr id="30" name="Straight Arrow Connector 29">
            <a:extLst>
              <a:ext uri="{FF2B5EF4-FFF2-40B4-BE49-F238E27FC236}">
                <a16:creationId xmlns:a16="http://schemas.microsoft.com/office/drawing/2014/main" id="{A42E26F7-6527-4CB5-BF1E-15F8E7CB23B9}"/>
              </a:ext>
            </a:extLst>
          </p:cNvPr>
          <p:cNvCxnSpPr/>
          <p:nvPr/>
        </p:nvCxnSpPr>
        <p:spPr>
          <a:xfrm>
            <a:off x="6391821"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F223C2-FD75-4693-9AC9-6DD9E0811898}"/>
              </a:ext>
            </a:extLst>
          </p:cNvPr>
          <p:cNvCxnSpPr/>
          <p:nvPr/>
        </p:nvCxnSpPr>
        <p:spPr>
          <a:xfrm>
            <a:off x="10047149" y="316818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DD055F2-58CE-4409-9DA1-C680BDD07D17}"/>
              </a:ext>
            </a:extLst>
          </p:cNvPr>
          <p:cNvCxnSpPr/>
          <p:nvPr/>
        </p:nvCxnSpPr>
        <p:spPr>
          <a:xfrm>
            <a:off x="10047149" y="3830418"/>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A7AC257-87E5-4CFF-9446-91D73A747FF8}"/>
              </a:ext>
            </a:extLst>
          </p:cNvPr>
          <p:cNvCxnSpPr/>
          <p:nvPr/>
        </p:nvCxnSpPr>
        <p:spPr>
          <a:xfrm>
            <a:off x="10047149" y="4506730"/>
            <a:ext cx="0" cy="403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14B8077-50DC-4573-9623-17597D5F4D44}"/>
              </a:ext>
            </a:extLst>
          </p:cNvPr>
          <p:cNvSpPr txBox="1"/>
          <p:nvPr/>
        </p:nvSpPr>
        <p:spPr>
          <a:xfrm>
            <a:off x="7626360" y="3129063"/>
            <a:ext cx="1430007"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Transcription</a:t>
            </a:r>
          </a:p>
        </p:txBody>
      </p:sp>
      <p:sp>
        <p:nvSpPr>
          <p:cNvPr id="37" name="TextBox 36">
            <a:extLst>
              <a:ext uri="{FF2B5EF4-FFF2-40B4-BE49-F238E27FC236}">
                <a16:creationId xmlns:a16="http://schemas.microsoft.com/office/drawing/2014/main" id="{739E24F3-49DA-4188-9158-7C1C01D322AC}"/>
              </a:ext>
            </a:extLst>
          </p:cNvPr>
          <p:cNvSpPr txBox="1"/>
          <p:nvPr/>
        </p:nvSpPr>
        <p:spPr>
          <a:xfrm>
            <a:off x="8642503" y="3768658"/>
            <a:ext cx="311328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mRNA Processing (</a:t>
            </a:r>
            <a:r>
              <a:rPr lang="en-US" sz="1704" i="1" dirty="0" err="1">
                <a:solidFill>
                  <a:srgbClr val="C00000"/>
                </a:solidFill>
                <a:latin typeface="Arial" panose="020B0604020202020204" pitchFamily="34" charset="0"/>
              </a:rPr>
              <a:t>Euks</a:t>
            </a:r>
            <a:r>
              <a:rPr lang="en-US" sz="1704" i="1" dirty="0">
                <a:solidFill>
                  <a:srgbClr val="C00000"/>
                </a:solidFill>
                <a:latin typeface="Arial" panose="020B0604020202020204" pitchFamily="34" charset="0"/>
              </a:rPr>
              <a:t> only)</a:t>
            </a:r>
          </a:p>
        </p:txBody>
      </p:sp>
      <p:sp>
        <p:nvSpPr>
          <p:cNvPr id="39" name="TextBox 38">
            <a:extLst>
              <a:ext uri="{FF2B5EF4-FFF2-40B4-BE49-F238E27FC236}">
                <a16:creationId xmlns:a16="http://schemas.microsoft.com/office/drawing/2014/main" id="{30C5F045-74C1-43E3-8622-83AEC03EBBE8}"/>
              </a:ext>
            </a:extLst>
          </p:cNvPr>
          <p:cNvSpPr txBox="1"/>
          <p:nvPr/>
        </p:nvSpPr>
        <p:spPr>
          <a:xfrm>
            <a:off x="10136487" y="4844010"/>
            <a:ext cx="1248868" cy="354584"/>
          </a:xfrm>
          <a:prstGeom prst="rect">
            <a:avLst/>
          </a:prstGeom>
          <a:noFill/>
        </p:spPr>
        <p:txBody>
          <a:bodyPr wrap="none" rtlCol="0">
            <a:spAutoFit/>
          </a:bodyPr>
          <a:lstStyle/>
          <a:p>
            <a:r>
              <a:rPr lang="en-US" sz="1704" i="1" dirty="0">
                <a:solidFill>
                  <a:srgbClr val="C00000"/>
                </a:solidFill>
                <a:latin typeface="Arial" panose="020B0604020202020204" pitchFamily="34" charset="0"/>
              </a:rPr>
              <a:t>Translation</a:t>
            </a:r>
          </a:p>
        </p:txBody>
      </p:sp>
      <p:cxnSp>
        <p:nvCxnSpPr>
          <p:cNvPr id="41" name="Straight Arrow Connector 40">
            <a:extLst>
              <a:ext uri="{FF2B5EF4-FFF2-40B4-BE49-F238E27FC236}">
                <a16:creationId xmlns:a16="http://schemas.microsoft.com/office/drawing/2014/main" id="{A91E4634-C06B-477B-938D-36173B0C420E}"/>
              </a:ext>
            </a:extLst>
          </p:cNvPr>
          <p:cNvCxnSpPr/>
          <p:nvPr/>
        </p:nvCxnSpPr>
        <p:spPr>
          <a:xfrm flipH="1">
            <a:off x="4933878" y="3907411"/>
            <a:ext cx="560488" cy="688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4ABA2FA-46DE-4C67-BF87-06B1B63615C0}"/>
              </a:ext>
            </a:extLst>
          </p:cNvPr>
          <p:cNvCxnSpPr>
            <a:cxnSpLocks/>
            <a:endCxn id="50" idx="0"/>
          </p:cNvCxnSpPr>
          <p:nvPr/>
        </p:nvCxnSpPr>
        <p:spPr>
          <a:xfrm flipH="1">
            <a:off x="6225948" y="3949826"/>
            <a:ext cx="94483" cy="14795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214723-55B8-42EE-BFD8-BDE45E8B3D7C}"/>
              </a:ext>
            </a:extLst>
          </p:cNvPr>
          <p:cNvCxnSpPr/>
          <p:nvPr/>
        </p:nvCxnSpPr>
        <p:spPr>
          <a:xfrm>
            <a:off x="6630547" y="3989810"/>
            <a:ext cx="515548" cy="783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667AE05-1EC3-4FCB-A1F8-B205C5B20DA9}"/>
              </a:ext>
            </a:extLst>
          </p:cNvPr>
          <p:cNvSpPr txBox="1"/>
          <p:nvPr/>
        </p:nvSpPr>
        <p:spPr>
          <a:xfrm>
            <a:off x="6717175" y="4880840"/>
            <a:ext cx="801823" cy="578363"/>
          </a:xfrm>
          <a:prstGeom prst="rect">
            <a:avLst/>
          </a:prstGeom>
          <a:noFill/>
        </p:spPr>
        <p:txBody>
          <a:bodyPr wrap="none" rtlCol="0">
            <a:spAutoFit/>
          </a:bodyPr>
          <a:lstStyle/>
          <a:p>
            <a:r>
              <a:rPr lang="en-US" sz="1579" dirty="0">
                <a:latin typeface="Arial" panose="020B0604020202020204" pitchFamily="34" charset="0"/>
              </a:rPr>
              <a:t>tRNA</a:t>
            </a:r>
          </a:p>
          <a:p>
            <a:r>
              <a:rPr lang="en-US" sz="1579" dirty="0">
                <a:latin typeface="Arial" panose="020B0604020202020204" pitchFamily="34" charset="0"/>
              </a:rPr>
              <a:t>(p syn)</a:t>
            </a:r>
          </a:p>
        </p:txBody>
      </p:sp>
      <p:sp>
        <p:nvSpPr>
          <p:cNvPr id="47" name="TextBox 46">
            <a:extLst>
              <a:ext uri="{FF2B5EF4-FFF2-40B4-BE49-F238E27FC236}">
                <a16:creationId xmlns:a16="http://schemas.microsoft.com/office/drawing/2014/main" id="{5E455D2B-931C-4CD0-8C45-6CE61F0E5C44}"/>
              </a:ext>
            </a:extLst>
          </p:cNvPr>
          <p:cNvSpPr txBox="1"/>
          <p:nvPr/>
        </p:nvSpPr>
        <p:spPr>
          <a:xfrm>
            <a:off x="7418837" y="4568491"/>
            <a:ext cx="801823" cy="578363"/>
          </a:xfrm>
          <a:prstGeom prst="rect">
            <a:avLst/>
          </a:prstGeom>
          <a:noFill/>
        </p:spPr>
        <p:txBody>
          <a:bodyPr wrap="none" rtlCol="0">
            <a:spAutoFit/>
          </a:bodyPr>
          <a:lstStyle/>
          <a:p>
            <a:r>
              <a:rPr lang="en-US" sz="1579" dirty="0">
                <a:latin typeface="Arial" panose="020B0604020202020204" pitchFamily="34" charset="0"/>
              </a:rPr>
              <a:t>rRNA</a:t>
            </a:r>
          </a:p>
          <a:p>
            <a:r>
              <a:rPr lang="en-US" sz="1579" dirty="0">
                <a:latin typeface="Arial" panose="020B0604020202020204" pitchFamily="34" charset="0"/>
              </a:rPr>
              <a:t>(p syn)</a:t>
            </a:r>
          </a:p>
        </p:txBody>
      </p:sp>
      <p:sp>
        <p:nvSpPr>
          <p:cNvPr id="48" name="TextBox 47">
            <a:extLst>
              <a:ext uri="{FF2B5EF4-FFF2-40B4-BE49-F238E27FC236}">
                <a16:creationId xmlns:a16="http://schemas.microsoft.com/office/drawing/2014/main" id="{A36CB14B-80CB-4D60-BA1F-BFB37E21170E}"/>
              </a:ext>
            </a:extLst>
          </p:cNvPr>
          <p:cNvSpPr txBox="1"/>
          <p:nvPr/>
        </p:nvSpPr>
        <p:spPr>
          <a:xfrm>
            <a:off x="4506686" y="4590776"/>
            <a:ext cx="824265" cy="578363"/>
          </a:xfrm>
          <a:prstGeom prst="rect">
            <a:avLst/>
          </a:prstGeom>
          <a:noFill/>
        </p:spPr>
        <p:txBody>
          <a:bodyPr wrap="none" rtlCol="0">
            <a:spAutoFit/>
          </a:bodyPr>
          <a:lstStyle/>
          <a:p>
            <a:r>
              <a:rPr lang="en-US" sz="1579" dirty="0">
                <a:latin typeface="Arial" panose="020B0604020202020204" pitchFamily="34" charset="0"/>
              </a:rPr>
              <a:t>miRNA</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49" name="TextBox 48">
            <a:extLst>
              <a:ext uri="{FF2B5EF4-FFF2-40B4-BE49-F238E27FC236}">
                <a16:creationId xmlns:a16="http://schemas.microsoft.com/office/drawing/2014/main" id="{3D1F0492-7723-407C-9A33-3121A3468D56}"/>
              </a:ext>
            </a:extLst>
          </p:cNvPr>
          <p:cNvSpPr txBox="1"/>
          <p:nvPr/>
        </p:nvSpPr>
        <p:spPr>
          <a:xfrm>
            <a:off x="5308012" y="4814805"/>
            <a:ext cx="891591" cy="578363"/>
          </a:xfrm>
          <a:prstGeom prst="rect">
            <a:avLst/>
          </a:prstGeom>
          <a:noFill/>
        </p:spPr>
        <p:txBody>
          <a:bodyPr wrap="none" rtlCol="0">
            <a:spAutoFit/>
          </a:bodyPr>
          <a:lstStyle/>
          <a:p>
            <a:r>
              <a:rPr lang="en-US" sz="1579" dirty="0">
                <a:latin typeface="Arial" panose="020B0604020202020204" pitchFamily="34" charset="0"/>
              </a:rPr>
              <a:t>Splicing</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sp>
        <p:nvSpPr>
          <p:cNvPr id="50" name="TextBox 49">
            <a:extLst>
              <a:ext uri="{FF2B5EF4-FFF2-40B4-BE49-F238E27FC236}">
                <a16:creationId xmlns:a16="http://schemas.microsoft.com/office/drawing/2014/main" id="{5097A6FF-25CD-44BF-9EE4-E3C444288F8E}"/>
              </a:ext>
            </a:extLst>
          </p:cNvPr>
          <p:cNvSpPr txBox="1"/>
          <p:nvPr/>
        </p:nvSpPr>
        <p:spPr>
          <a:xfrm>
            <a:off x="5611837" y="5429371"/>
            <a:ext cx="1228221" cy="578363"/>
          </a:xfrm>
          <a:prstGeom prst="rect">
            <a:avLst/>
          </a:prstGeom>
          <a:noFill/>
        </p:spPr>
        <p:txBody>
          <a:bodyPr wrap="none" rtlCol="0">
            <a:spAutoFit/>
          </a:bodyPr>
          <a:lstStyle/>
          <a:p>
            <a:r>
              <a:rPr lang="en-US" sz="1579" dirty="0">
                <a:latin typeface="Arial" panose="020B0604020202020204" pitchFamily="34" charset="0"/>
              </a:rPr>
              <a:t>Telomerase</a:t>
            </a:r>
          </a:p>
          <a:p>
            <a:r>
              <a:rPr lang="en-US" sz="1579" dirty="0">
                <a:latin typeface="Arial" panose="020B0604020202020204" pitchFamily="34" charset="0"/>
              </a:rPr>
              <a:t>(</a:t>
            </a:r>
            <a:r>
              <a:rPr lang="en-US" sz="1579" dirty="0" err="1">
                <a:latin typeface="Arial" panose="020B0604020202020204" pitchFamily="34" charset="0"/>
              </a:rPr>
              <a:t>euk</a:t>
            </a:r>
            <a:r>
              <a:rPr lang="en-US" sz="1579" dirty="0">
                <a:latin typeface="Arial" panose="020B0604020202020204" pitchFamily="34" charset="0"/>
              </a:rPr>
              <a:t>)</a:t>
            </a:r>
          </a:p>
        </p:txBody>
      </p:sp>
      <p:cxnSp>
        <p:nvCxnSpPr>
          <p:cNvPr id="53" name="Straight Arrow Connector 52">
            <a:extLst>
              <a:ext uri="{FF2B5EF4-FFF2-40B4-BE49-F238E27FC236}">
                <a16:creationId xmlns:a16="http://schemas.microsoft.com/office/drawing/2014/main" id="{F353F715-C6EC-49CC-A780-2F93F2470D61}"/>
              </a:ext>
            </a:extLst>
          </p:cNvPr>
          <p:cNvCxnSpPr/>
          <p:nvPr/>
        </p:nvCxnSpPr>
        <p:spPr>
          <a:xfrm flipH="1">
            <a:off x="5791217" y="3989809"/>
            <a:ext cx="149844" cy="878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22D0645-8D8E-436E-8BFD-CD79861A8B69}"/>
              </a:ext>
            </a:extLst>
          </p:cNvPr>
          <p:cNvCxnSpPr>
            <a:cxnSpLocks/>
            <a:endCxn id="47" idx="0"/>
          </p:cNvCxnSpPr>
          <p:nvPr/>
        </p:nvCxnSpPr>
        <p:spPr>
          <a:xfrm>
            <a:off x="7033405" y="3949826"/>
            <a:ext cx="786344" cy="618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6F75FA1-A220-4D4B-BC04-A0FA79C259D5}"/>
              </a:ext>
            </a:extLst>
          </p:cNvPr>
          <p:cNvSpPr txBox="1"/>
          <p:nvPr/>
        </p:nvSpPr>
        <p:spPr>
          <a:xfrm>
            <a:off x="5328067" y="4184485"/>
            <a:ext cx="1811714" cy="335348"/>
          </a:xfrm>
          <a:prstGeom prst="rect">
            <a:avLst/>
          </a:prstGeom>
          <a:solidFill>
            <a:schemeClr val="bg1"/>
          </a:solidFill>
        </p:spPr>
        <p:txBody>
          <a:bodyPr wrap="none" rtlCol="0">
            <a:spAutoFit/>
          </a:bodyPr>
          <a:lstStyle/>
          <a:p>
            <a:r>
              <a:rPr lang="en-US" sz="1579" dirty="0">
                <a:latin typeface="Arial" panose="020B0604020202020204" pitchFamily="34" charset="0"/>
              </a:rPr>
              <a:t>Possible functions</a:t>
            </a:r>
          </a:p>
        </p:txBody>
      </p:sp>
      <p:sp>
        <p:nvSpPr>
          <p:cNvPr id="3" name="TextBox 2">
            <a:extLst>
              <a:ext uri="{FF2B5EF4-FFF2-40B4-BE49-F238E27FC236}">
                <a16:creationId xmlns:a16="http://schemas.microsoft.com/office/drawing/2014/main" id="{002C0158-4F4F-5FFF-35AC-13C3DD9E78C9}"/>
              </a:ext>
            </a:extLst>
          </p:cNvPr>
          <p:cNvSpPr txBox="1"/>
          <p:nvPr/>
        </p:nvSpPr>
        <p:spPr>
          <a:xfrm>
            <a:off x="43881" y="6304583"/>
            <a:ext cx="4424778" cy="369332"/>
          </a:xfrm>
          <a:prstGeom prst="rect">
            <a:avLst/>
          </a:prstGeom>
          <a:noFill/>
        </p:spPr>
        <p:txBody>
          <a:bodyPr wrap="square">
            <a:spAutoFit/>
          </a:bodyPr>
          <a:lstStyle/>
          <a:p>
            <a:r>
              <a:rPr lang="en-US" sz="1800" dirty="0">
                <a:latin typeface="Arial" panose="020B0604020202020204" pitchFamily="34" charset="0"/>
              </a:rPr>
              <a:t>Many RNAs are functional on their own</a:t>
            </a:r>
          </a:p>
        </p:txBody>
      </p:sp>
      <p:sp>
        <p:nvSpPr>
          <p:cNvPr id="4" name="Freeform: Shape 3">
            <a:extLst>
              <a:ext uri="{FF2B5EF4-FFF2-40B4-BE49-F238E27FC236}">
                <a16:creationId xmlns:a16="http://schemas.microsoft.com/office/drawing/2014/main" id="{FA5C4367-F5B3-D97D-2F5F-DABCF08A50BC}"/>
              </a:ext>
            </a:extLst>
          </p:cNvPr>
          <p:cNvSpPr/>
          <p:nvPr/>
        </p:nvSpPr>
        <p:spPr>
          <a:xfrm>
            <a:off x="10702099" y="3740524"/>
            <a:ext cx="1506793" cy="1711549"/>
          </a:xfrm>
          <a:custGeom>
            <a:avLst/>
            <a:gdLst>
              <a:gd name="connsiteX0" fmla="*/ 1029854 w 1387532"/>
              <a:gd name="connsiteY0" fmla="*/ 0 h 1662546"/>
              <a:gd name="connsiteX1" fmla="*/ 1334654 w 1387532"/>
              <a:gd name="connsiteY1" fmla="*/ 267855 h 1662546"/>
              <a:gd name="connsiteX2" fmla="*/ 1362363 w 1387532"/>
              <a:gd name="connsiteY2" fmla="*/ 882073 h 1662546"/>
              <a:gd name="connsiteX3" fmla="*/ 1071418 w 1387532"/>
              <a:gd name="connsiteY3" fmla="*/ 1440873 h 1662546"/>
              <a:gd name="connsiteX4" fmla="*/ 471054 w 1387532"/>
              <a:gd name="connsiteY4" fmla="*/ 1602509 h 1662546"/>
              <a:gd name="connsiteX5" fmla="*/ 0 w 1387532"/>
              <a:gd name="connsiteY5" fmla="*/ 1662546 h 1662546"/>
              <a:gd name="connsiteX0" fmla="*/ 872836 w 1395793"/>
              <a:gd name="connsiteY0" fmla="*/ 0 h 1607128"/>
              <a:gd name="connsiteX1" fmla="*/ 1334654 w 1395793"/>
              <a:gd name="connsiteY1" fmla="*/ 212437 h 1607128"/>
              <a:gd name="connsiteX2" fmla="*/ 1362363 w 1395793"/>
              <a:gd name="connsiteY2" fmla="*/ 826655 h 1607128"/>
              <a:gd name="connsiteX3" fmla="*/ 1071418 w 1395793"/>
              <a:gd name="connsiteY3" fmla="*/ 1385455 h 1607128"/>
              <a:gd name="connsiteX4" fmla="*/ 471054 w 1395793"/>
              <a:gd name="connsiteY4" fmla="*/ 1547091 h 1607128"/>
              <a:gd name="connsiteX5" fmla="*/ 0 w 1395793"/>
              <a:gd name="connsiteY5" fmla="*/ 1607128 h 1607128"/>
              <a:gd name="connsiteX0" fmla="*/ 872836 w 1385391"/>
              <a:gd name="connsiteY0" fmla="*/ 0 h 1607128"/>
              <a:gd name="connsiteX1" fmla="*/ 1311563 w 1385391"/>
              <a:gd name="connsiteY1" fmla="*/ 281710 h 1607128"/>
              <a:gd name="connsiteX2" fmla="*/ 1362363 w 1385391"/>
              <a:gd name="connsiteY2" fmla="*/ 826655 h 1607128"/>
              <a:gd name="connsiteX3" fmla="*/ 1071418 w 1385391"/>
              <a:gd name="connsiteY3" fmla="*/ 1385455 h 1607128"/>
              <a:gd name="connsiteX4" fmla="*/ 471054 w 1385391"/>
              <a:gd name="connsiteY4" fmla="*/ 1547091 h 1607128"/>
              <a:gd name="connsiteX5" fmla="*/ 0 w 1385391"/>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471054 w 1414864"/>
              <a:gd name="connsiteY4" fmla="*/ 1547091 h 1607128"/>
              <a:gd name="connsiteX5" fmla="*/ 0 w 1414864"/>
              <a:gd name="connsiteY5" fmla="*/ 1607128 h 1607128"/>
              <a:gd name="connsiteX0" fmla="*/ 872836 w 1414864"/>
              <a:gd name="connsiteY0" fmla="*/ 0 h 1607128"/>
              <a:gd name="connsiteX1" fmla="*/ 1311563 w 1414864"/>
              <a:gd name="connsiteY1" fmla="*/ 281710 h 1607128"/>
              <a:gd name="connsiteX2" fmla="*/ 1399308 w 1414864"/>
              <a:gd name="connsiteY2" fmla="*/ 831274 h 1607128"/>
              <a:gd name="connsiteX3" fmla="*/ 1071418 w 1414864"/>
              <a:gd name="connsiteY3" fmla="*/ 1385455 h 1607128"/>
              <a:gd name="connsiteX4" fmla="*/ 614218 w 1414864"/>
              <a:gd name="connsiteY4" fmla="*/ 1542473 h 1607128"/>
              <a:gd name="connsiteX5" fmla="*/ 0 w 1414864"/>
              <a:gd name="connsiteY5" fmla="*/ 1607128 h 16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864" h="1607128">
                <a:moveTo>
                  <a:pt x="872836" y="0"/>
                </a:moveTo>
                <a:cubicBezTo>
                  <a:pt x="997527" y="60421"/>
                  <a:pt x="1223818" y="143164"/>
                  <a:pt x="1311563" y="281710"/>
                </a:cubicBezTo>
                <a:cubicBezTo>
                  <a:pt x="1399308" y="420256"/>
                  <a:pt x="1439332" y="647317"/>
                  <a:pt x="1399308" y="831274"/>
                </a:cubicBezTo>
                <a:cubicBezTo>
                  <a:pt x="1359284" y="1015232"/>
                  <a:pt x="1202266" y="1266922"/>
                  <a:pt x="1071418" y="1385455"/>
                </a:cubicBezTo>
                <a:cubicBezTo>
                  <a:pt x="940570" y="1503988"/>
                  <a:pt x="792788" y="1505528"/>
                  <a:pt x="614218" y="1542473"/>
                </a:cubicBezTo>
                <a:cubicBezTo>
                  <a:pt x="435648" y="1579418"/>
                  <a:pt x="146242" y="1595582"/>
                  <a:pt x="0" y="1607128"/>
                </a:cubicBezTo>
              </a:path>
            </a:pathLst>
          </a:custGeom>
          <a:noFill/>
          <a:ln w="15875">
            <a:solidFill>
              <a:srgbClr val="0070C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52"/>
          </a:p>
        </p:txBody>
      </p:sp>
      <p:sp>
        <p:nvSpPr>
          <p:cNvPr id="21" name="TextBox 20">
            <a:extLst>
              <a:ext uri="{FF2B5EF4-FFF2-40B4-BE49-F238E27FC236}">
                <a16:creationId xmlns:a16="http://schemas.microsoft.com/office/drawing/2014/main" id="{621446F4-D688-2D6B-FF81-DD686C441D30}"/>
              </a:ext>
            </a:extLst>
          </p:cNvPr>
          <p:cNvSpPr txBox="1"/>
          <p:nvPr/>
        </p:nvSpPr>
        <p:spPr>
          <a:xfrm>
            <a:off x="11786330" y="4525849"/>
            <a:ext cx="813043" cy="387350"/>
          </a:xfrm>
          <a:prstGeom prst="rect">
            <a:avLst/>
          </a:prstGeom>
          <a:solidFill>
            <a:schemeClr val="bg1">
              <a:alpha val="64000"/>
            </a:schemeClr>
          </a:solidFill>
        </p:spPr>
        <p:txBody>
          <a:bodyPr wrap="none" rtlCol="0">
            <a:spAutoFit/>
          </a:bodyPr>
          <a:lstStyle/>
          <a:p>
            <a:pPr algn="l"/>
            <a:r>
              <a:rPr lang="en-US" sz="1917" dirty="0" err="1">
                <a:solidFill>
                  <a:srgbClr val="C00000"/>
                </a:solidFill>
                <a:latin typeface="Arial" panose="020B0604020202020204" pitchFamily="34" charset="0"/>
                <a:cs typeface="Arial" panose="020B0604020202020204" pitchFamily="34" charset="0"/>
              </a:rPr>
              <a:t>Proks</a:t>
            </a:r>
            <a:endParaRPr lang="en-US" sz="1917"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36BAD9F-5F60-3CF6-9365-3CAE0A5F7D44}"/>
              </a:ext>
            </a:extLst>
          </p:cNvPr>
          <p:cNvSpPr txBox="1"/>
          <p:nvPr/>
        </p:nvSpPr>
        <p:spPr>
          <a:xfrm>
            <a:off x="4076593" y="3136924"/>
            <a:ext cx="1927131"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Non-coding RNA</a:t>
            </a:r>
          </a:p>
        </p:txBody>
      </p:sp>
      <p:sp>
        <p:nvSpPr>
          <p:cNvPr id="24" name="TextBox 23">
            <a:extLst>
              <a:ext uri="{FF2B5EF4-FFF2-40B4-BE49-F238E27FC236}">
                <a16:creationId xmlns:a16="http://schemas.microsoft.com/office/drawing/2014/main" id="{44C932FD-883E-CD95-519C-933C3A082AC1}"/>
              </a:ext>
            </a:extLst>
          </p:cNvPr>
          <p:cNvSpPr txBox="1"/>
          <p:nvPr/>
        </p:nvSpPr>
        <p:spPr>
          <a:xfrm>
            <a:off x="10595856" y="3144379"/>
            <a:ext cx="1467068"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Coding RNA</a:t>
            </a:r>
          </a:p>
        </p:txBody>
      </p:sp>
      <p:sp>
        <p:nvSpPr>
          <p:cNvPr id="29" name="object 98">
            <a:extLst>
              <a:ext uri="{FF2B5EF4-FFF2-40B4-BE49-F238E27FC236}">
                <a16:creationId xmlns:a16="http://schemas.microsoft.com/office/drawing/2014/main" id="{508416F7-20B9-F4BF-5D4E-3F10C6F0C959}"/>
              </a:ext>
            </a:extLst>
          </p:cNvPr>
          <p:cNvSpPr/>
          <p:nvPr/>
        </p:nvSpPr>
        <p:spPr>
          <a:xfrm>
            <a:off x="7722357" y="5180917"/>
            <a:ext cx="1478291" cy="1410464"/>
          </a:xfrm>
          <a:prstGeom prst="rect">
            <a:avLst/>
          </a:prstGeom>
          <a:blipFill>
            <a:blip r:embed="rId7" cstate="print"/>
            <a:stretch>
              <a:fillRect l="-8" r="-103198"/>
            </a:stretch>
          </a:blipFill>
        </p:spPr>
        <p:txBody>
          <a:bodyPr wrap="square" lIns="0" tIns="0" rIns="0" bIns="0" rtlCol="0"/>
          <a:lstStyle/>
          <a:p>
            <a:endParaRPr sz="1984"/>
          </a:p>
        </p:txBody>
      </p:sp>
      <p:sp>
        <p:nvSpPr>
          <p:cNvPr id="42" name="TextBox 41">
            <a:extLst>
              <a:ext uri="{FF2B5EF4-FFF2-40B4-BE49-F238E27FC236}">
                <a16:creationId xmlns:a16="http://schemas.microsoft.com/office/drawing/2014/main" id="{E8B182E8-40CF-572E-7621-CD91F15E91CE}"/>
              </a:ext>
            </a:extLst>
          </p:cNvPr>
          <p:cNvSpPr txBox="1"/>
          <p:nvPr/>
        </p:nvSpPr>
        <p:spPr>
          <a:xfrm>
            <a:off x="7959324" y="6497127"/>
            <a:ext cx="1167307" cy="354584"/>
          </a:xfrm>
          <a:prstGeom prst="rect">
            <a:avLst/>
          </a:prstGeom>
          <a:noFill/>
        </p:spPr>
        <p:txBody>
          <a:bodyPr wrap="none" rtlCol="0">
            <a:spAutoFit/>
          </a:bodyPr>
          <a:lstStyle/>
          <a:p>
            <a:pPr algn="l"/>
            <a:r>
              <a:rPr lang="en-US" sz="1704" b="1" dirty="0">
                <a:latin typeface="Arial" panose="020B0604020202020204" pitchFamily="34" charset="0"/>
                <a:cs typeface="Arial" panose="020B0604020202020204" pitchFamily="34" charset="0"/>
              </a:rPr>
              <a:t>ribosome</a:t>
            </a:r>
          </a:p>
        </p:txBody>
      </p:sp>
      <p:sp>
        <p:nvSpPr>
          <p:cNvPr id="44" name="TextBox 43">
            <a:extLst>
              <a:ext uri="{FF2B5EF4-FFF2-40B4-BE49-F238E27FC236}">
                <a16:creationId xmlns:a16="http://schemas.microsoft.com/office/drawing/2014/main" id="{01071B52-B540-02DD-18AD-7EC3ACAD2E63}"/>
              </a:ext>
            </a:extLst>
          </p:cNvPr>
          <p:cNvSpPr txBox="1"/>
          <p:nvPr/>
        </p:nvSpPr>
        <p:spPr>
          <a:xfrm>
            <a:off x="10156510" y="5805765"/>
            <a:ext cx="1019831" cy="387350"/>
          </a:xfrm>
          <a:prstGeom prst="rect">
            <a:avLst/>
          </a:prstGeom>
          <a:noFill/>
        </p:spPr>
        <p:txBody>
          <a:bodyPr wrap="none" rtlCol="0">
            <a:spAutoFit/>
          </a:bodyPr>
          <a:lstStyle/>
          <a:p>
            <a:pPr algn="l"/>
            <a:r>
              <a:rPr lang="en-US" sz="1917" b="1" dirty="0">
                <a:latin typeface="Arial" panose="020B0604020202020204" pitchFamily="34" charset="0"/>
                <a:cs typeface="Arial" panose="020B0604020202020204" pitchFamily="34" charset="0"/>
              </a:rPr>
              <a:t>protein</a:t>
            </a:r>
          </a:p>
        </p:txBody>
      </p:sp>
      <p:sp>
        <p:nvSpPr>
          <p:cNvPr id="2" name="Date Placeholder 1">
            <a:extLst>
              <a:ext uri="{FF2B5EF4-FFF2-40B4-BE49-F238E27FC236}">
                <a16:creationId xmlns:a16="http://schemas.microsoft.com/office/drawing/2014/main" id="{685C7190-6E28-B48A-D5A9-F04EA11E7E63}"/>
              </a:ext>
            </a:extLst>
          </p:cNvPr>
          <p:cNvSpPr>
            <a:spLocks noGrp="1"/>
          </p:cNvSpPr>
          <p:nvPr>
            <p:ph type="dt" sz="half" idx="10"/>
          </p:nvPr>
        </p:nvSpPr>
        <p:spPr/>
        <p:txBody>
          <a:bodyPr/>
          <a:lstStyle/>
          <a:p>
            <a:fld id="{484F2C6D-069C-43D3-826F-EE948814BC50}" type="datetime1">
              <a:rPr lang="en-US" smtClean="0"/>
              <a:t>1/25/2025</a:t>
            </a:fld>
            <a:endParaRPr lang="en-US"/>
          </a:p>
        </p:txBody>
      </p:sp>
      <p:sp>
        <p:nvSpPr>
          <p:cNvPr id="17" name="Footer Placeholder 16">
            <a:extLst>
              <a:ext uri="{FF2B5EF4-FFF2-40B4-BE49-F238E27FC236}">
                <a16:creationId xmlns:a16="http://schemas.microsoft.com/office/drawing/2014/main" id="{9D255D1B-EA09-128C-976A-C32B0BBACB46}"/>
              </a:ext>
            </a:extLst>
          </p:cNvPr>
          <p:cNvSpPr>
            <a:spLocks noGrp="1"/>
          </p:cNvSpPr>
          <p:nvPr>
            <p:ph type="ftr" sz="quarter" idx="11"/>
          </p:nvPr>
        </p:nvSpPr>
        <p:spPr/>
        <p:txBody>
          <a:bodyPr/>
          <a:lstStyle/>
          <a:p>
            <a:r>
              <a:rPr lang="en-US"/>
              <a:t>Drugs and Disease Spring 2025 - Lecture 4</a:t>
            </a:r>
          </a:p>
        </p:txBody>
      </p:sp>
      <p:sp>
        <p:nvSpPr>
          <p:cNvPr id="20" name="Slide Number Placeholder 19">
            <a:extLst>
              <a:ext uri="{FF2B5EF4-FFF2-40B4-BE49-F238E27FC236}">
                <a16:creationId xmlns:a16="http://schemas.microsoft.com/office/drawing/2014/main" id="{E7A76C88-7AC9-F03C-1E46-97B274C607F3}"/>
              </a:ext>
            </a:extLst>
          </p:cNvPr>
          <p:cNvSpPr>
            <a:spLocks noGrp="1"/>
          </p:cNvSpPr>
          <p:nvPr>
            <p:ph type="sldNum" sz="quarter" idx="12"/>
          </p:nvPr>
        </p:nvSpPr>
        <p:spPr/>
        <p:txBody>
          <a:bodyPr/>
          <a:lstStyle/>
          <a:p>
            <a:fld id="{DC3BB032-4020-48F4-953B-341806DC4A2B}" type="slidenum">
              <a:rPr lang="en-US" smtClean="0"/>
              <a:t>9</a:t>
            </a:fld>
            <a:endParaRPr lang="en-US"/>
          </a:p>
        </p:txBody>
      </p:sp>
    </p:spTree>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ags/tag2.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3252</TotalTime>
  <Words>8390</Words>
  <Application>Microsoft Office PowerPoint</Application>
  <PresentationFormat>Custom</PresentationFormat>
  <Paragraphs>1214</Paragraphs>
  <Slides>57</Slides>
  <Notes>30</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8" baseType="lpstr">
      <vt:lpstr>Arial</vt:lpstr>
      <vt:lpstr>Calibri</vt:lpstr>
      <vt:lpstr>Comic Sans MS</vt:lpstr>
      <vt:lpstr>Courier New</vt:lpstr>
      <vt:lpstr>Symbol</vt:lpstr>
      <vt:lpstr>Times</vt:lpstr>
      <vt:lpstr>Times New Roman</vt:lpstr>
      <vt:lpstr>Wingdings</vt:lpstr>
      <vt:lpstr>Office Theme</vt:lpstr>
      <vt:lpstr>MDLDrawObject Class</vt:lpstr>
      <vt:lpstr>Image</vt:lpstr>
      <vt:lpstr>PowerPoint Presentation</vt:lpstr>
      <vt:lpstr>PowerPoint Presentation</vt:lpstr>
      <vt:lpstr>Polysaccharides as Structural Molecules</vt:lpstr>
      <vt:lpstr>PowerPoint Presentation</vt:lpstr>
      <vt:lpstr>PowerPoint Presentation</vt:lpstr>
      <vt:lpstr>PowerPoint Presentation</vt:lpstr>
      <vt:lpstr>PowerPoint Presentation</vt:lpstr>
      <vt:lpstr>PowerPoint Presentation</vt:lpstr>
      <vt:lpstr>PowerPoint Presentation</vt:lpstr>
      <vt:lpstr>The Genetic Code – Converting a DNA/RNA Sequence to a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Size Determination of Fragments from DNA Sequencing Capillary Electrophoresis</vt:lpstr>
      <vt:lpstr>PowerPoint Presentation</vt:lpstr>
      <vt:lpstr>PowerPoint Presentation</vt:lpstr>
      <vt:lpstr>PowerPoint Presentation</vt:lpstr>
      <vt:lpstr>PowerPoint Presentation</vt:lpstr>
      <vt:lpstr>PowerPoint Presentation</vt:lpstr>
      <vt:lpstr>Polymerase Chain Reaction - PCR</vt:lpstr>
      <vt:lpstr>Polymerase Chain Reaction</vt:lpstr>
      <vt:lpstr>PCR – Primer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Activation of Tc-Cells A. Dendritic Cells Acquire Antigen from Viruses and Cancerous Cells</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206</cp:revision>
  <cp:lastPrinted>2018-09-02T10:14:33Z</cp:lastPrinted>
  <dcterms:created xsi:type="dcterms:W3CDTF">2011-08-23T09:25:13Z</dcterms:created>
  <dcterms:modified xsi:type="dcterms:W3CDTF">2025-01-25T16:42:03Z</dcterms:modified>
</cp:coreProperties>
</file>